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72" r:id="rId5"/>
    <p:sldId id="271" r:id="rId6"/>
    <p:sldId id="267" r:id="rId7"/>
    <p:sldId id="258" r:id="rId8"/>
    <p:sldId id="259" r:id="rId9"/>
    <p:sldId id="260" r:id="rId10"/>
    <p:sldId id="261" r:id="rId11"/>
    <p:sldId id="262" r:id="rId12"/>
    <p:sldId id="268" r:id="rId13"/>
    <p:sldId id="263" r:id="rId14"/>
    <p:sldId id="264" r:id="rId15"/>
    <p:sldId id="275" r:id="rId16"/>
    <p:sldId id="269" r:id="rId17"/>
    <p:sldId id="270"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946"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46E69D-36B8-4DF7-9954-D6149B1F187B}" type="datetimeFigureOut">
              <a:rPr lang="en-CA" smtClean="0"/>
              <a:t>10/06/2013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6E69D-36B8-4DF7-9954-D6149B1F187B}" type="datetimeFigureOut">
              <a:rPr lang="en-CA" smtClean="0"/>
              <a:t>10/06/2013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6E69D-36B8-4DF7-9954-D6149B1F187B}" type="datetimeFigureOut">
              <a:rPr lang="en-CA" smtClean="0"/>
              <a:t>10/06/2013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46E69D-36B8-4DF7-9954-D6149B1F187B}" type="datetimeFigureOut">
              <a:rPr lang="en-CA" smtClean="0"/>
              <a:t>10/06/2013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446E69D-36B8-4DF7-9954-D6149B1F187B}" type="datetimeFigureOut">
              <a:rPr lang="en-CA" smtClean="0"/>
              <a:t>10/06/2013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6E69D-36B8-4DF7-9954-D6149B1F187B}" type="datetimeFigureOut">
              <a:rPr lang="en-CA" smtClean="0"/>
              <a:t>10/06/2013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944550-5B4F-4E93-A1BF-814FE3A73926}"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6E69D-36B8-4DF7-9954-D6149B1F187B}" type="datetimeFigureOut">
              <a:rPr lang="en-CA" smtClean="0"/>
              <a:t>10/06/2013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46E69D-36B8-4DF7-9954-D6149B1F187B}" type="datetimeFigureOut">
              <a:rPr lang="en-CA" smtClean="0"/>
              <a:t>10/06/2013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6E69D-36B8-4DF7-9954-D6149B1F187B}" type="datetimeFigureOut">
              <a:rPr lang="en-CA" smtClean="0"/>
              <a:t>10/06/2013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446E69D-36B8-4DF7-9954-D6149B1F187B}" type="datetimeFigureOut">
              <a:rPr lang="en-CA" smtClean="0"/>
              <a:t>10/06/2013</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A944550-5B4F-4E93-A1BF-814FE3A73926}"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46E69D-36B8-4DF7-9954-D6149B1F187B}" type="datetimeFigureOut">
              <a:rPr lang="en-CA" smtClean="0"/>
              <a:t>10/06/2013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944550-5B4F-4E93-A1BF-814FE3A73926}"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446E69D-36B8-4DF7-9954-D6149B1F187B}" type="datetimeFigureOut">
              <a:rPr lang="en-CA" smtClean="0"/>
              <a:t>10/06/2013</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A944550-5B4F-4E93-A1BF-814FE3A73926}"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51288">
            <a:off x="868304" y="2049860"/>
            <a:ext cx="5480838" cy="498820"/>
          </a:xfrm>
        </p:spPr>
        <p:txBody>
          <a:bodyPr/>
          <a:lstStyle/>
          <a:p>
            <a:r>
              <a:rPr lang="en-US" sz="4400" dirty="0" smtClean="0">
                <a:latin typeface="Candara" pitchFamily="34" charset="0"/>
              </a:rPr>
              <a:t>K Bakery Project</a:t>
            </a:r>
            <a:endParaRPr lang="en-CA" sz="4400" dirty="0">
              <a:latin typeface="Candara" pitchFamily="34" charset="0"/>
            </a:endParaRPr>
          </a:p>
        </p:txBody>
      </p:sp>
      <p:sp>
        <p:nvSpPr>
          <p:cNvPr id="3" name="Subtitle 2"/>
          <p:cNvSpPr>
            <a:spLocks noGrp="1"/>
          </p:cNvSpPr>
          <p:nvPr>
            <p:ph type="subTitle" idx="1"/>
          </p:nvPr>
        </p:nvSpPr>
        <p:spPr>
          <a:xfrm rot="19115093">
            <a:off x="1207598" y="2087135"/>
            <a:ext cx="6507553" cy="812230"/>
          </a:xfrm>
        </p:spPr>
        <p:txBody>
          <a:bodyPr>
            <a:normAutofit/>
          </a:bodyPr>
          <a:lstStyle/>
          <a:p>
            <a:endParaRPr lang="en-CA" sz="2000" dirty="0"/>
          </a:p>
        </p:txBody>
      </p:sp>
      <p:pic>
        <p:nvPicPr>
          <p:cNvPr id="8195" name="Picture 3" descr="C:\Users\stacy.aspinall\Desktop\baker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4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520940" cy="4147077"/>
          </a:xfrm>
        </p:spPr>
        <p:txBody>
          <a:bodyPr/>
          <a:lstStyle/>
          <a:p>
            <a:r>
              <a:rPr lang="en-US" sz="1800" dirty="0" smtClean="0">
                <a:latin typeface="Candara" pitchFamily="34" charset="0"/>
              </a:rPr>
              <a:t>We did a lot of Math activities</a:t>
            </a:r>
            <a:r>
              <a:rPr lang="en-US" dirty="0" smtClean="0">
                <a:latin typeface="Candara" pitchFamily="34" charset="0"/>
              </a:rPr>
              <a:t>.</a:t>
            </a:r>
            <a:endParaRPr lang="en-CA" dirty="0">
              <a:latin typeface="Candara" pitchFamily="34" charset="0"/>
            </a:endParaRPr>
          </a:p>
        </p:txBody>
      </p:sp>
      <p:pic>
        <p:nvPicPr>
          <p:cNvPr id="5122" name="Picture 2" descr="C:\Users\stacy.aspinall\Pictures\Kinergarten201213\Bakery Project\SAM_14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411" y="4082534"/>
            <a:ext cx="3235643" cy="242673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acy.aspinall\Pictures\Kinergarten201213\Bakery Project\SAM_14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587" y="381000"/>
            <a:ext cx="3135312" cy="23514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tacy.aspinall\Pictures\Kinergarten201213\Bakery Project\SAM_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1066801"/>
            <a:ext cx="3032443" cy="24021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0520" y="3522952"/>
            <a:ext cx="1447800" cy="369332"/>
          </a:xfrm>
          <a:prstGeom prst="rect">
            <a:avLst/>
          </a:prstGeom>
          <a:noFill/>
        </p:spPr>
        <p:txBody>
          <a:bodyPr wrap="square" rtlCol="0">
            <a:spAutoFit/>
          </a:bodyPr>
          <a:lstStyle/>
          <a:p>
            <a:r>
              <a:rPr lang="en-US" dirty="0" smtClean="0"/>
              <a:t>More/Fewer</a:t>
            </a:r>
            <a:endParaRPr lang="en-CA" dirty="0"/>
          </a:p>
        </p:txBody>
      </p:sp>
      <p:sp>
        <p:nvSpPr>
          <p:cNvPr id="5" name="TextBox 4"/>
          <p:cNvSpPr txBox="1"/>
          <p:nvPr/>
        </p:nvSpPr>
        <p:spPr>
          <a:xfrm>
            <a:off x="4002540" y="6139934"/>
            <a:ext cx="2286000" cy="369332"/>
          </a:xfrm>
          <a:prstGeom prst="rect">
            <a:avLst/>
          </a:prstGeom>
          <a:noFill/>
        </p:spPr>
        <p:txBody>
          <a:bodyPr wrap="square" rtlCol="0">
            <a:spAutoFit/>
          </a:bodyPr>
          <a:lstStyle/>
          <a:p>
            <a:r>
              <a:rPr lang="en-US" dirty="0" smtClean="0"/>
              <a:t>Biggest/Smallest</a:t>
            </a:r>
            <a:endParaRPr lang="en-CA" dirty="0"/>
          </a:p>
        </p:txBody>
      </p:sp>
      <p:sp>
        <p:nvSpPr>
          <p:cNvPr id="7" name="Rectangle 6"/>
          <p:cNvSpPr/>
          <p:nvPr/>
        </p:nvSpPr>
        <p:spPr>
          <a:xfrm>
            <a:off x="5913640" y="2911679"/>
            <a:ext cx="1197203" cy="369332"/>
          </a:xfrm>
          <a:prstGeom prst="rect">
            <a:avLst/>
          </a:prstGeom>
        </p:spPr>
        <p:txBody>
          <a:bodyPr wrap="square">
            <a:spAutoFit/>
          </a:bodyPr>
          <a:lstStyle/>
          <a:p>
            <a:r>
              <a:rPr lang="en-US" dirty="0" smtClean="0">
                <a:solidFill>
                  <a:srgbClr val="000000"/>
                </a:solidFill>
              </a:rPr>
              <a:t>Counting</a:t>
            </a:r>
            <a:endParaRPr lang="en-CA"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4587" y="3468914"/>
            <a:ext cx="3181511" cy="2386133"/>
          </a:xfrm>
          <a:prstGeom prst="rect">
            <a:avLst/>
          </a:prstGeom>
        </p:spPr>
      </p:pic>
    </p:spTree>
    <p:extLst>
      <p:ext uri="{BB962C8B-B14F-4D97-AF65-F5344CB8AC3E}">
        <p14:creationId xmlns:p14="http://schemas.microsoft.com/office/powerpoint/2010/main" val="299752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762000"/>
            <a:ext cx="7520940" cy="3918477"/>
          </a:xfrm>
        </p:spPr>
        <p:txBody>
          <a:bodyPr>
            <a:normAutofit/>
          </a:bodyPr>
          <a:lstStyle/>
          <a:p>
            <a:r>
              <a:rPr lang="en-US" sz="1800" dirty="0" smtClean="0">
                <a:latin typeface="Candara" pitchFamily="34" charset="0"/>
              </a:rPr>
              <a:t>	The students had lots of time to explore and have fun pretending to make their own food and drinks!</a:t>
            </a:r>
            <a:endParaRPr lang="en-CA" sz="1800" dirty="0">
              <a:latin typeface="Candara" pitchFamily="34" charset="0"/>
            </a:endParaRPr>
          </a:p>
        </p:txBody>
      </p:sp>
      <p:pic>
        <p:nvPicPr>
          <p:cNvPr id="6146" name="Picture 2" descr="C:\Users\stacy.aspinall\Pictures\Kinergarten201213\Bakery Project\SAM_13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360495"/>
            <a:ext cx="2895600" cy="22196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tacy.aspinall\Pictures\Kinergarten201213\Bakery Project\SAM_13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114" y="1447800"/>
            <a:ext cx="355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tacy.aspinall\Pictures\Kinergarten201213\Bakery Project\SAM_13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267200"/>
            <a:ext cx="3083984"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54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We did a KWL chart as a class before we went on a tour of </a:t>
            </a:r>
            <a:r>
              <a:rPr lang="en-US" dirty="0" err="1" smtClean="0"/>
              <a:t>Sobey’s</a:t>
            </a:r>
            <a:r>
              <a:rPr lang="en-US" dirty="0" smtClean="0"/>
              <a:t>! This is what they knew and wanted to learn from the bakery tour. We then filled out some things that they learned after the tour as well!</a:t>
            </a:r>
          </a:p>
          <a:p>
            <a:endParaRPr lang="en-US"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5791200" cy="4343400"/>
          </a:xfrm>
          <a:prstGeom prst="rect">
            <a:avLst/>
          </a:prstGeom>
        </p:spPr>
      </p:pic>
    </p:spTree>
    <p:extLst>
      <p:ext uri="{BB962C8B-B14F-4D97-AF65-F5344CB8AC3E}">
        <p14:creationId xmlns:p14="http://schemas.microsoft.com/office/powerpoint/2010/main" val="290525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914400"/>
            <a:ext cx="7520940" cy="3766077"/>
          </a:xfrm>
        </p:spPr>
        <p:txBody>
          <a:bodyPr/>
          <a:lstStyle/>
          <a:p>
            <a:r>
              <a:rPr lang="en-US" dirty="0" smtClean="0">
                <a:latin typeface="Candara" pitchFamily="34" charset="0"/>
              </a:rPr>
              <a:t>	Here is our tour of </a:t>
            </a:r>
            <a:r>
              <a:rPr lang="en-US" dirty="0" err="1" smtClean="0">
                <a:latin typeface="Candara" pitchFamily="34" charset="0"/>
              </a:rPr>
              <a:t>Sobey’s</a:t>
            </a:r>
            <a:r>
              <a:rPr lang="en-US" dirty="0" smtClean="0">
                <a:latin typeface="Candara" pitchFamily="34" charset="0"/>
              </a:rPr>
              <a:t>. Not only were we able to tour the bakery, but we got a tour of the whole store! Students had many questions before going and had many of them answered this day.  We also talked about what foods were healthy to eat and how much food the grocery store makes for people! They also taught the children about bakery safety and healthy food handling.</a:t>
            </a:r>
            <a:endParaRPr lang="en-CA" dirty="0">
              <a:latin typeface="Candara" pitchFamily="34" charset="0"/>
            </a:endParaRPr>
          </a:p>
        </p:txBody>
      </p:sp>
      <p:pic>
        <p:nvPicPr>
          <p:cNvPr id="7170" name="Picture 2" descr="C:\Users\stacy.aspinall\Pictures\Kinergarten201213\Bakery Project\SAM_1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314" y="2206209"/>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tacy.aspinall\Pictures\Kinergarten201213\Bakery Project\SAM_1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343438"/>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tacy.aspinall\Pictures\Kinergarten201213\Bakery Project\SAM_14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315808"/>
            <a:ext cx="2824238" cy="21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06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5760"/>
            <a:ext cx="7543800" cy="396240"/>
          </a:xfrm>
        </p:spPr>
        <p:txBody>
          <a:bodyPr/>
          <a:lstStyle/>
          <a:p>
            <a:pPr algn="ctr"/>
            <a:r>
              <a:rPr lang="en-US" sz="2400" dirty="0" smtClean="0"/>
              <a:t>Phase 3</a:t>
            </a:r>
            <a:endParaRPr lang="en-CA" sz="2400" dirty="0"/>
          </a:p>
        </p:txBody>
      </p:sp>
      <p:sp>
        <p:nvSpPr>
          <p:cNvPr id="5" name="Content Placeholder 4"/>
          <p:cNvSpPr>
            <a:spLocks noGrp="1"/>
          </p:cNvSpPr>
          <p:nvPr>
            <p:ph idx="1"/>
          </p:nvPr>
        </p:nvSpPr>
        <p:spPr/>
        <p:txBody>
          <a:bodyPr/>
          <a:lstStyle/>
          <a:p>
            <a:r>
              <a:rPr lang="en-US" dirty="0" smtClean="0">
                <a:latin typeface="Candara" pitchFamily="34" charset="0"/>
              </a:rPr>
              <a:t>	This project lasted for 6 weeks! The students seemed to LOVE it! We ended off our project by having each person make something that represented what they learned in the project. We displayed it in the hall for everyone to see! </a:t>
            </a:r>
            <a:endParaRPr lang="en-US" dirty="0">
              <a:latin typeface="Candara" pitchFamily="34" charset="0"/>
            </a:endParaRPr>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209800"/>
            <a:ext cx="3886200" cy="2914650"/>
          </a:xfrm>
          <a:prstGeom prst="rect">
            <a:avLst/>
          </a:prstGeom>
        </p:spPr>
      </p:pic>
    </p:spTree>
    <p:extLst>
      <p:ext uri="{BB962C8B-B14F-4D97-AF65-F5344CB8AC3E}">
        <p14:creationId xmlns:p14="http://schemas.microsoft.com/office/powerpoint/2010/main" val="56076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ndara" pitchFamily="34" charset="0"/>
              </a:rPr>
              <a:t>This project was then added into their portfolios to share with their parents</a:t>
            </a:r>
            <a:r>
              <a:rPr lang="en-US" dirty="0" smtClean="0">
                <a:latin typeface="Candara" pitchFamily="34" charset="0"/>
              </a:rPr>
              <a:t>!</a:t>
            </a:r>
          </a:p>
          <a:p>
            <a:endParaRPr lang="en-US" dirty="0">
              <a:latin typeface="Candara" pitchFamily="34" charset="0"/>
            </a:endParaRPr>
          </a:p>
          <a:p>
            <a:endParaRPr lang="en-US" dirty="0">
              <a:latin typeface="Candara" pitchFamily="34" charset="0"/>
            </a:endParaRP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44571" y="1905000"/>
            <a:ext cx="4343400" cy="4038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81250"/>
            <a:ext cx="4114800" cy="3086100"/>
          </a:xfrm>
          <a:prstGeom prst="rect">
            <a:avLst/>
          </a:prstGeom>
        </p:spPr>
      </p:pic>
    </p:spTree>
    <p:extLst>
      <p:ext uri="{BB962C8B-B14F-4D97-AF65-F5344CB8AC3E}">
        <p14:creationId xmlns:p14="http://schemas.microsoft.com/office/powerpoint/2010/main" val="241039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 </a:t>
            </a:r>
            <a:endParaRPr lang="en-CA" dirty="0"/>
          </a:p>
        </p:txBody>
      </p:sp>
      <p:sp>
        <p:nvSpPr>
          <p:cNvPr id="3" name="Content Placeholder 2"/>
          <p:cNvSpPr>
            <a:spLocks noGrp="1"/>
          </p:cNvSpPr>
          <p:nvPr>
            <p:ph idx="1"/>
          </p:nvPr>
        </p:nvSpPr>
        <p:spPr>
          <a:xfrm>
            <a:off x="838200" y="1143000"/>
            <a:ext cx="7482840" cy="5334000"/>
          </a:xfrm>
        </p:spPr>
        <p:txBody>
          <a:bodyPr>
            <a:normAutofit fontScale="92500" lnSpcReduction="20000"/>
          </a:bodyPr>
          <a:lstStyle/>
          <a:p>
            <a:r>
              <a:rPr lang="en-US" sz="1900" dirty="0" smtClean="0"/>
              <a:t>CRK.1</a:t>
            </a:r>
            <a:r>
              <a:rPr lang="en-US" sz="1900" dirty="0"/>
              <a:t>Comprehend and respond to a variety of visual, oral, print, and multimedia texts that address identity (e.g., exploring interests), community (e.g., belonging), and social responsibility (e.g., contributing).</a:t>
            </a:r>
            <a:endParaRPr lang="en-US" sz="1900" dirty="0" smtClean="0"/>
          </a:p>
          <a:p>
            <a:r>
              <a:rPr lang="en-US" sz="1900" dirty="0" smtClean="0"/>
              <a:t>CRK.2 View </a:t>
            </a:r>
            <a:r>
              <a:rPr lang="en-US" sz="1900" dirty="0"/>
              <a:t>and interpret the basic message of visuals and objects in a variety of texts including models, photographs, dramas, dance creations, and videos.</a:t>
            </a:r>
            <a:br>
              <a:rPr lang="en-US" sz="1900" dirty="0"/>
            </a:br>
            <a:endParaRPr lang="en-US" sz="1900" dirty="0" smtClean="0"/>
          </a:p>
          <a:p>
            <a:r>
              <a:rPr lang="en-US" sz="1900" dirty="0" smtClean="0"/>
              <a:t>CRK.3 </a:t>
            </a:r>
            <a:r>
              <a:rPr lang="en-US" sz="1900" dirty="0"/>
              <a:t>Listen, comprehend, and respond to gain meaning in oral texts.</a:t>
            </a:r>
            <a:br>
              <a:rPr lang="en-US" sz="1900" dirty="0"/>
            </a:br>
            <a:endParaRPr lang="en-US" sz="1900" dirty="0" smtClean="0"/>
          </a:p>
          <a:p>
            <a:r>
              <a:rPr lang="en-US" sz="1900" dirty="0" smtClean="0"/>
              <a:t>CRK.4</a:t>
            </a:r>
            <a:r>
              <a:rPr lang="en-US" sz="1900" dirty="0"/>
              <a:t>Comprehend, retell, and respond to basic ideas in stories, poems, songs, and informational texts read to them.</a:t>
            </a:r>
            <a:endParaRPr lang="en-US" sz="1900" dirty="0" smtClean="0"/>
          </a:p>
          <a:p>
            <a:endParaRPr lang="en-US" sz="1900" dirty="0" smtClean="0"/>
          </a:p>
          <a:p>
            <a:r>
              <a:rPr lang="en-US" sz="1900" dirty="0" smtClean="0"/>
              <a:t>CCK.1</a:t>
            </a:r>
            <a:r>
              <a:rPr lang="en-US" sz="1900" dirty="0"/>
              <a:t>Compose and create various visual, multimedia, oral, and written texts that explore and present thoughts, ideas, and experiences.</a:t>
            </a:r>
            <a:br>
              <a:rPr lang="en-US" sz="1900" dirty="0"/>
            </a:br>
            <a:endParaRPr lang="en-US" sz="1900" dirty="0" smtClean="0"/>
          </a:p>
          <a:p>
            <a:r>
              <a:rPr lang="en-US" sz="1900" dirty="0" smtClean="0"/>
              <a:t>CCK.2</a:t>
            </a:r>
            <a:r>
              <a:rPr lang="en-US" sz="1900" dirty="0"/>
              <a:t>Use and construct symbols, pictures, and dramatizations to communicate feelings and ideas in a variety of ways.</a:t>
            </a:r>
          </a:p>
          <a:p>
            <a:r>
              <a:rPr lang="en-US" sz="1900" dirty="0" smtClean="0"/>
              <a:t>CCK.3</a:t>
            </a:r>
            <a:r>
              <a:rPr lang="en-US" sz="1900" dirty="0"/>
              <a:t>Use oral language to converse, engage in play, express ideas, and share personal experiences.</a:t>
            </a:r>
            <a:r>
              <a:rPr lang="en-US" dirty="0"/>
              <a:t/>
            </a:r>
            <a:br>
              <a:rPr lang="en-US" dirty="0"/>
            </a:br>
            <a:endParaRPr lang="en-CA" dirty="0"/>
          </a:p>
        </p:txBody>
      </p:sp>
    </p:spTree>
    <p:extLst>
      <p:ext uri="{BB962C8B-B14F-4D97-AF65-F5344CB8AC3E}">
        <p14:creationId xmlns:p14="http://schemas.microsoft.com/office/powerpoint/2010/main" val="37543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101840" cy="5223972"/>
          </a:xfrm>
        </p:spPr>
        <p:txBody>
          <a:bodyPr>
            <a:normAutofit lnSpcReduction="10000"/>
          </a:bodyPr>
          <a:lstStyle/>
          <a:p>
            <a:r>
              <a:rPr lang="en-US" sz="1800" dirty="0" smtClean="0"/>
              <a:t>USCK.1 Develop </a:t>
            </a:r>
            <a:r>
              <a:rPr lang="en-US" sz="1800" dirty="0"/>
              <a:t>basic habits to establish healthy relationships with self, others, and the </a:t>
            </a:r>
            <a:r>
              <a:rPr lang="en-US" sz="1800" dirty="0" smtClean="0"/>
              <a:t>environment.</a:t>
            </a:r>
          </a:p>
          <a:p>
            <a:r>
              <a:rPr lang="en-US" sz="1800" dirty="0" smtClean="0"/>
              <a:t>USCK.2 Establish </a:t>
            </a:r>
            <a:r>
              <a:rPr lang="en-US" sz="1800" dirty="0" err="1"/>
              <a:t>behaviours</a:t>
            </a:r>
            <a:r>
              <a:rPr lang="en-US" sz="1800" dirty="0"/>
              <a:t> that support safety of self and others (including safety at school and at home</a:t>
            </a:r>
            <a:r>
              <a:rPr lang="en-US" sz="1800" dirty="0" smtClean="0"/>
              <a:t>).</a:t>
            </a:r>
          </a:p>
          <a:p>
            <a:r>
              <a:rPr lang="en-US" sz="1800" dirty="0" smtClean="0"/>
              <a:t>NK.1 Say the </a:t>
            </a:r>
            <a:r>
              <a:rPr lang="en-US" sz="1800" dirty="0"/>
              <a:t>whole number sequence by 1s starting anywhere from 0 to 10 and from 10 to 0. </a:t>
            </a:r>
            <a:br>
              <a:rPr lang="en-US" sz="1800" dirty="0"/>
            </a:br>
            <a:endParaRPr lang="en-US" sz="1800" dirty="0"/>
          </a:p>
          <a:p>
            <a:r>
              <a:rPr lang="en-US" sz="1800" dirty="0" smtClean="0"/>
              <a:t>NK.5 Compare </a:t>
            </a:r>
            <a:r>
              <a:rPr lang="en-US" sz="1800" dirty="0"/>
              <a:t>quantities, 0 to 10, using one-to-one correspondence. </a:t>
            </a:r>
            <a:endParaRPr lang="en-US" sz="1800" dirty="0" smtClean="0"/>
          </a:p>
          <a:p>
            <a:r>
              <a:rPr lang="en-US" sz="1800" dirty="0" smtClean="0"/>
              <a:t>PK.1 Demonstrate </a:t>
            </a:r>
            <a:r>
              <a:rPr lang="en-US" sz="1800" dirty="0"/>
              <a:t>an understanding of repeating patterns (two or three elements) </a:t>
            </a:r>
            <a:endParaRPr lang="en-US" sz="1800" dirty="0" smtClean="0"/>
          </a:p>
          <a:p>
            <a:r>
              <a:rPr lang="en-US" sz="1800" dirty="0" smtClean="0"/>
              <a:t>SSK.1 Use </a:t>
            </a:r>
            <a:r>
              <a:rPr lang="en-US" sz="1800" dirty="0"/>
              <a:t>direct comparison to compare two objects based on a single attribute, such </a:t>
            </a:r>
            <a:r>
              <a:rPr lang="en-US" sz="1800" dirty="0" smtClean="0"/>
              <a:t>as: length </a:t>
            </a:r>
            <a:r>
              <a:rPr lang="en-US" sz="1800" dirty="0"/>
              <a:t>including </a:t>
            </a:r>
            <a:r>
              <a:rPr lang="en-US" sz="1800" dirty="0" smtClean="0"/>
              <a:t>height, mass, volume, capacity.</a:t>
            </a:r>
          </a:p>
          <a:p>
            <a:r>
              <a:rPr lang="en-US" sz="1800" dirty="0" smtClean="0"/>
              <a:t>MOK.1 Investigate </a:t>
            </a:r>
            <a:r>
              <a:rPr lang="en-US" sz="1800" dirty="0"/>
              <a:t>observable characteristics of familiar objects and materials in their environment. </a:t>
            </a:r>
            <a:endParaRPr lang="en-US" sz="1800" dirty="0" smtClean="0"/>
          </a:p>
          <a:p>
            <a:r>
              <a:rPr lang="en-US" sz="1800" dirty="0" smtClean="0"/>
              <a:t>RWK.1 Examine </a:t>
            </a:r>
            <a:r>
              <a:rPr lang="en-US" sz="1800" dirty="0"/>
              <a:t>ways of managing tasks and resources in families and schools.</a:t>
            </a:r>
            <a:r>
              <a:rPr lang="en-US" dirty="0"/>
              <a:t/>
            </a:r>
            <a:br>
              <a:rPr lang="en-US" dirty="0"/>
            </a:br>
            <a:r>
              <a:rPr lang="en-US" dirty="0"/>
              <a:t/>
            </a:r>
            <a:br>
              <a:rPr lang="en-US" dirty="0"/>
            </a:br>
            <a:endParaRPr lang="en-CA" dirty="0"/>
          </a:p>
        </p:txBody>
      </p:sp>
    </p:spTree>
    <p:extLst>
      <p:ext uri="{BB962C8B-B14F-4D97-AF65-F5344CB8AC3E}">
        <p14:creationId xmlns:p14="http://schemas.microsoft.com/office/powerpoint/2010/main" val="2891371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err="1" smtClean="0">
                <a:latin typeface="Candara" pitchFamily="34" charset="0"/>
              </a:rPr>
              <a:t>RefLEction</a:t>
            </a:r>
            <a:endParaRPr lang="en-CA" b="1" i="1" dirty="0">
              <a:latin typeface="Candara" pitchFamily="34" charset="0"/>
            </a:endParaRPr>
          </a:p>
        </p:txBody>
      </p:sp>
      <p:sp>
        <p:nvSpPr>
          <p:cNvPr id="3" name="Content Placeholder 2"/>
          <p:cNvSpPr>
            <a:spLocks noGrp="1"/>
          </p:cNvSpPr>
          <p:nvPr>
            <p:ph idx="1"/>
          </p:nvPr>
        </p:nvSpPr>
        <p:spPr/>
        <p:txBody>
          <a:bodyPr>
            <a:normAutofit/>
          </a:bodyPr>
          <a:lstStyle/>
          <a:p>
            <a:r>
              <a:rPr lang="en-US" sz="2400" dirty="0" smtClean="0"/>
              <a:t>	I thought the project went over well! All students kept interest for a long time, and there were many different avenues to take this project, making things easy to plan! This project not only met outcomes, but gave each child an opportunity to experience real life experiences that some may not have normally been able to have.</a:t>
            </a:r>
            <a:endParaRPr lang="en-CA" sz="2400" dirty="0"/>
          </a:p>
        </p:txBody>
      </p:sp>
      <p:pic>
        <p:nvPicPr>
          <p:cNvPr id="9218" name="Picture 2" descr="C:\Users\stacy.aspinall\Desktop\Cartoon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34210"/>
            <a:ext cx="6015038" cy="312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5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1</a:t>
            </a:r>
            <a:endParaRPr lang="en-CA" dirty="0"/>
          </a:p>
        </p:txBody>
      </p:sp>
      <p:sp>
        <p:nvSpPr>
          <p:cNvPr id="3" name="Content Placeholder 2"/>
          <p:cNvSpPr>
            <a:spLocks noGrp="1"/>
          </p:cNvSpPr>
          <p:nvPr>
            <p:ph idx="1"/>
          </p:nvPr>
        </p:nvSpPr>
        <p:spPr/>
        <p:txBody>
          <a:bodyPr/>
          <a:lstStyle/>
          <a:p>
            <a:r>
              <a:rPr lang="en-US" sz="1800" dirty="0" smtClean="0">
                <a:latin typeface="Candara" pitchFamily="34" charset="0"/>
              </a:rPr>
              <a:t>	Before I started this project, I briefly brainstormed possible directions that the bakery project could go and checked off outcomes that could be covered!</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45000" y="2489200"/>
            <a:ext cx="4064000" cy="30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971800"/>
            <a:ext cx="3021724" cy="2266293"/>
          </a:xfrm>
          <a:prstGeom prst="rect">
            <a:avLst/>
          </a:prstGeom>
        </p:spPr>
      </p:pic>
    </p:spTree>
    <p:extLst>
      <p:ext uri="{BB962C8B-B14F-4D97-AF65-F5344CB8AC3E}">
        <p14:creationId xmlns:p14="http://schemas.microsoft.com/office/powerpoint/2010/main" val="1910574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CA" dirty="0"/>
          </a:p>
        </p:txBody>
      </p:sp>
      <p:sp>
        <p:nvSpPr>
          <p:cNvPr id="3" name="Content Placeholder 2"/>
          <p:cNvSpPr>
            <a:spLocks noGrp="1"/>
          </p:cNvSpPr>
          <p:nvPr>
            <p:ph idx="1"/>
          </p:nvPr>
        </p:nvSpPr>
        <p:spPr/>
        <p:txBody>
          <a:bodyPr>
            <a:normAutofit/>
          </a:bodyPr>
          <a:lstStyle/>
          <a:p>
            <a:r>
              <a:rPr lang="en-US" sz="1800" dirty="0" smtClean="0">
                <a:latin typeface="Candara" pitchFamily="34" charset="0"/>
              </a:rPr>
              <a:t>	Our Bakery Project took place in a Kindergarten class with 16 students, who come 5 days a week for half a day! I set up a bakery </a:t>
            </a:r>
            <a:r>
              <a:rPr lang="en-US" sz="1800" dirty="0" err="1" smtClean="0">
                <a:latin typeface="Candara" pitchFamily="34" charset="0"/>
              </a:rPr>
              <a:t>centre</a:t>
            </a:r>
            <a:r>
              <a:rPr lang="en-US" sz="1800" dirty="0" smtClean="0">
                <a:latin typeface="Candara" pitchFamily="34" charset="0"/>
              </a:rPr>
              <a:t> one night, and the next day all the students were playing there before the day even started! This project was chosen because students were playing in the kitchen </a:t>
            </a:r>
            <a:r>
              <a:rPr lang="en-US" sz="1800" dirty="0" err="1" smtClean="0">
                <a:latin typeface="Candara" pitchFamily="34" charset="0"/>
              </a:rPr>
              <a:t>centre</a:t>
            </a:r>
            <a:r>
              <a:rPr lang="en-US" sz="1800" dirty="0" smtClean="0">
                <a:latin typeface="Candara" pitchFamily="34" charset="0"/>
              </a:rPr>
              <a:t> everyday during exploration time!</a:t>
            </a:r>
          </a:p>
          <a:p>
            <a:endParaRPr lang="en-US" sz="1800" dirty="0">
              <a:latin typeface="Candara" pitchFamily="34" charset="0"/>
            </a:endParaRPr>
          </a:p>
          <a:p>
            <a:r>
              <a:rPr lang="en-US" sz="1800" dirty="0" smtClean="0">
                <a:latin typeface="Candara" pitchFamily="34" charset="0"/>
              </a:rPr>
              <a:t>Before:</a:t>
            </a:r>
            <a:endParaRPr lang="en-CA" sz="1800" dirty="0">
              <a:latin typeface="Candar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352800"/>
            <a:ext cx="4800600" cy="3048000"/>
          </a:xfrm>
          <a:prstGeom prst="rect">
            <a:avLst/>
          </a:prstGeom>
        </p:spPr>
      </p:pic>
    </p:spTree>
    <p:extLst>
      <p:ext uri="{BB962C8B-B14F-4D97-AF65-F5344CB8AC3E}">
        <p14:creationId xmlns:p14="http://schemas.microsoft.com/office/powerpoint/2010/main" val="91374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dirty="0" smtClean="0"/>
              <a:t>After: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7200" y="2133600"/>
            <a:ext cx="4724400" cy="4267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57200"/>
            <a:ext cx="3251200" cy="2438400"/>
          </a:xfrm>
          <a:prstGeom prst="rect">
            <a:avLst/>
          </a:prstGeom>
        </p:spPr>
      </p:pic>
    </p:spTree>
    <p:extLst>
      <p:ext uri="{BB962C8B-B14F-4D97-AF65-F5344CB8AC3E}">
        <p14:creationId xmlns:p14="http://schemas.microsoft.com/office/powerpoint/2010/main" val="65656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609600"/>
            <a:ext cx="7520940" cy="4070877"/>
          </a:xfrm>
        </p:spPr>
        <p:txBody>
          <a:bodyPr/>
          <a:lstStyle/>
          <a:p>
            <a:r>
              <a:rPr lang="en-US" sz="1800" dirty="0" smtClean="0"/>
              <a:t>	Menus were placed on the tables, the kitchen and bakery were set up with a </a:t>
            </a:r>
            <a:r>
              <a:rPr lang="en-US" sz="1800" dirty="0" smtClean="0"/>
              <a:t>cash register </a:t>
            </a:r>
            <a:r>
              <a:rPr lang="en-US" sz="1800" dirty="0" smtClean="0"/>
              <a:t>and </a:t>
            </a:r>
            <a:r>
              <a:rPr lang="en-US" sz="1800" dirty="0" smtClean="0"/>
              <a:t>phone to answer their customers phone calls! We made bakers hats, students brought aprons to wear and we even got some boxes from Tim </a:t>
            </a:r>
            <a:r>
              <a:rPr lang="en-US" sz="1800" dirty="0" err="1" smtClean="0"/>
              <a:t>Hortons</a:t>
            </a:r>
            <a:r>
              <a:rPr lang="en-US" sz="1800" dirty="0" smtClean="0"/>
              <a:t> to make the bakery seem realistic!</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362200"/>
            <a:ext cx="4800600" cy="3600450"/>
          </a:xfrm>
          <a:prstGeom prst="rect">
            <a:avLst/>
          </a:prstGeom>
        </p:spPr>
      </p:pic>
    </p:spTree>
    <p:extLst>
      <p:ext uri="{BB962C8B-B14F-4D97-AF65-F5344CB8AC3E}">
        <p14:creationId xmlns:p14="http://schemas.microsoft.com/office/powerpoint/2010/main" val="1184390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	We brainstormed as a class, anything that they could think of that related to a bakery. </a:t>
            </a:r>
            <a:endParaRPr lang="en-CA"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971" y="2209800"/>
            <a:ext cx="4572000" cy="3962400"/>
          </a:xfrm>
          <a:prstGeom prst="rect">
            <a:avLst/>
          </a:prstGeom>
        </p:spPr>
      </p:pic>
    </p:spTree>
    <p:extLst>
      <p:ext uri="{BB962C8B-B14F-4D97-AF65-F5344CB8AC3E}">
        <p14:creationId xmlns:p14="http://schemas.microsoft.com/office/powerpoint/2010/main" val="387615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Phase 2</a:t>
            </a:r>
            <a:endParaRPr lang="en-CA" dirty="0"/>
          </a:p>
        </p:txBody>
      </p:sp>
      <p:sp>
        <p:nvSpPr>
          <p:cNvPr id="3" name="Content Placeholder 2"/>
          <p:cNvSpPr>
            <a:spLocks noGrp="1"/>
          </p:cNvSpPr>
          <p:nvPr>
            <p:ph idx="1"/>
          </p:nvPr>
        </p:nvSpPr>
        <p:spPr/>
        <p:txBody>
          <a:bodyPr/>
          <a:lstStyle/>
          <a:p>
            <a:r>
              <a:rPr lang="en-US" dirty="0" smtClean="0">
                <a:latin typeface="Candara" pitchFamily="34" charset="0"/>
              </a:rPr>
              <a:t>	We had students make signs for each person who works in a bakery. We also made money to use which led to many discussions  and  activities on money and numbers!</a:t>
            </a:r>
            <a:endParaRPr lang="en-CA" dirty="0">
              <a:latin typeface="Candara" pitchFamily="34" charset="0"/>
            </a:endParaRPr>
          </a:p>
        </p:txBody>
      </p:sp>
      <p:pic>
        <p:nvPicPr>
          <p:cNvPr id="2050" name="Picture 2" descr="C:\Users\stacy.aspinall\Pictures\Kinergarten201213\Bakery Project\SAM_13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37374">
            <a:off x="764190" y="1826609"/>
            <a:ext cx="3281364" cy="42001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acy.aspinall\Pictures\Kinergarten201213\Bakery Project\SAM_1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93775">
            <a:off x="4695172" y="2271092"/>
            <a:ext cx="4646088" cy="34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81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ndara" pitchFamily="34" charset="0"/>
              </a:rPr>
              <a:t>	We read the book, “Elliot Bakes A Cake,” and discussed the process of making a cake.</a:t>
            </a:r>
            <a:r>
              <a:rPr lang="en-US" dirty="0">
                <a:latin typeface="Candara" pitchFamily="34" charset="0"/>
              </a:rPr>
              <a:t> We then made our own cupcakes, and boy were they </a:t>
            </a:r>
            <a:r>
              <a:rPr lang="en-US" dirty="0" smtClean="0">
                <a:latin typeface="Candara" pitchFamily="34" charset="0"/>
              </a:rPr>
              <a:t>good!</a:t>
            </a:r>
            <a:r>
              <a:rPr lang="en-CA" dirty="0" smtClean="0">
                <a:latin typeface="Candara" pitchFamily="34" charset="0"/>
              </a:rPr>
              <a:t> </a:t>
            </a:r>
            <a:r>
              <a:rPr lang="en-US" dirty="0" smtClean="0">
                <a:latin typeface="Candara" pitchFamily="34" charset="0"/>
              </a:rPr>
              <a:t>The students all had turns using measuring cups, pouring things in and stirring! </a:t>
            </a:r>
            <a:endParaRPr lang="en-CA" dirty="0">
              <a:latin typeface="Candara" pitchFamily="34" charset="0"/>
            </a:endParaRPr>
          </a:p>
        </p:txBody>
      </p:sp>
      <p:pic>
        <p:nvPicPr>
          <p:cNvPr id="3074" name="Picture 2" descr="C:\Users\stacy.aspinall\Pictures\Kinergarten201213\Bakery Project\SAM_1366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9033">
            <a:off x="81658" y="3636457"/>
            <a:ext cx="2645504" cy="19841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acy.aspinall\Pictures\Kinergarten201213\Bakery Project\SAM_1329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28828">
            <a:off x="5786396" y="4076842"/>
            <a:ext cx="2862243" cy="21466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tacy.aspinall\Pictures\Kinergarten201213\Bakery Project\SAM_1323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421" y="2209800"/>
            <a:ext cx="2895408" cy="259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42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Candara" pitchFamily="34" charset="0"/>
              </a:rPr>
              <a:t>	We did some literature activities with , “If You Give A Pig A Pancake”, and then had a parent volunteer come into the class to make pancakes with us!</a:t>
            </a:r>
            <a:endParaRPr lang="en-CA" dirty="0">
              <a:latin typeface="Candara" pitchFamily="34" charset="0"/>
            </a:endParaRPr>
          </a:p>
        </p:txBody>
      </p:sp>
      <p:pic>
        <p:nvPicPr>
          <p:cNvPr id="4098" name="Picture 2" descr="C:\Users\stacy.aspinall\Pictures\Kinergarten201213\SAM_14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44641">
            <a:off x="125486" y="4229401"/>
            <a:ext cx="2782981" cy="2087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acy.aspinall\Pictures\Kinergarten201213\Bakery Project\SAM_14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6380" y="4267199"/>
            <a:ext cx="3214687" cy="24110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1744847"/>
            <a:ext cx="2547724" cy="19107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271518" y="2172755"/>
            <a:ext cx="2863057" cy="2147293"/>
          </a:xfrm>
          <a:prstGeom prst="rect">
            <a:avLst/>
          </a:prstGeom>
        </p:spPr>
      </p:pic>
    </p:spTree>
    <p:extLst>
      <p:ext uri="{BB962C8B-B14F-4D97-AF65-F5344CB8AC3E}">
        <p14:creationId xmlns:p14="http://schemas.microsoft.com/office/powerpoint/2010/main" val="3321100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34854</TotalTime>
  <Words>162</Words>
  <Application>Microsoft Office PowerPoint</Application>
  <PresentationFormat>On-screen Show (4:3)</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K Bakery Project</vt:lpstr>
      <vt:lpstr>Phase 1</vt:lpstr>
      <vt:lpstr>PowerPoint Presentation</vt:lpstr>
      <vt:lpstr>PowerPoint Presentation</vt:lpstr>
      <vt:lpstr>PowerPoint Presentation</vt:lpstr>
      <vt:lpstr>PowerPoint Presentation</vt:lpstr>
      <vt:lpstr>Phase 2</vt:lpstr>
      <vt:lpstr>PowerPoint Presentation</vt:lpstr>
      <vt:lpstr>PowerPoint Presentation</vt:lpstr>
      <vt:lpstr>PowerPoint Presentation</vt:lpstr>
      <vt:lpstr>PowerPoint Presentation</vt:lpstr>
      <vt:lpstr>PowerPoint Presentation</vt:lpstr>
      <vt:lpstr>PowerPoint Presentation</vt:lpstr>
      <vt:lpstr>Phase 3</vt:lpstr>
      <vt:lpstr>PowerPoint Presentation</vt:lpstr>
      <vt:lpstr>OUTCOMES </vt:lpstr>
      <vt:lpstr>PowerPoint Presentation</vt:lpstr>
      <vt:lpstr>RefLEction</vt:lpstr>
    </vt:vector>
  </TitlesOfParts>
  <Company>SouthEast Cornerstone School Division #209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Bakery Project</dc:title>
  <dc:creator>Windows User</dc:creator>
  <cp:lastModifiedBy> </cp:lastModifiedBy>
  <cp:revision>31</cp:revision>
  <dcterms:created xsi:type="dcterms:W3CDTF">2013-03-22T02:59:28Z</dcterms:created>
  <dcterms:modified xsi:type="dcterms:W3CDTF">2013-06-10T17:16:37Z</dcterms:modified>
</cp:coreProperties>
</file>