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266" r:id="rId4"/>
    <p:sldId id="276" r:id="rId5"/>
    <p:sldId id="264" r:id="rId6"/>
    <p:sldId id="270" r:id="rId7"/>
    <p:sldId id="267" r:id="rId8"/>
    <p:sldId id="269" r:id="rId9"/>
    <p:sldId id="272" r:id="rId10"/>
    <p:sldId id="275" r:id="rId11"/>
    <p:sldId id="286" r:id="rId12"/>
    <p:sldId id="274" r:id="rId13"/>
    <p:sldId id="277" r:id="rId14"/>
    <p:sldId id="273" r:id="rId15"/>
    <p:sldId id="279" r:id="rId16"/>
    <p:sldId id="278" r:id="rId17"/>
    <p:sldId id="280" r:id="rId18"/>
    <p:sldId id="283" r:id="rId19"/>
    <p:sldId id="285" r:id="rId20"/>
    <p:sldId id="287" r:id="rId21"/>
    <p:sldId id="288" r:id="rId22"/>
    <p:sldId id="289" r:id="rId23"/>
    <p:sldId id="281" r:id="rId24"/>
    <p:sldId id="282" r:id="rId25"/>
    <p:sldId id="291" r:id="rId26"/>
    <p:sldId id="290" r:id="rId27"/>
    <p:sldId id="293" r:id="rId28"/>
    <p:sldId id="292" r:id="rId29"/>
    <p:sldId id="294" r:id="rId30"/>
    <p:sldId id="295" r:id="rId31"/>
    <p:sldId id="296" r:id="rId32"/>
    <p:sldId id="300" r:id="rId33"/>
    <p:sldId id="297" r:id="rId34"/>
    <p:sldId id="301" r:id="rId35"/>
    <p:sldId id="302" r:id="rId36"/>
    <p:sldId id="303" r:id="rId37"/>
    <p:sldId id="304" r:id="rId38"/>
    <p:sldId id="305" r:id="rId39"/>
    <p:sldId id="307" r:id="rId40"/>
    <p:sldId id="309" r:id="rId41"/>
    <p:sldId id="311" r:id="rId42"/>
    <p:sldId id="310" r:id="rId43"/>
    <p:sldId id="308" r:id="rId44"/>
    <p:sldId id="312" r:id="rId45"/>
    <p:sldId id="313" r:id="rId46"/>
    <p:sldId id="314" r:id="rId47"/>
    <p:sldId id="315" r:id="rId48"/>
    <p:sldId id="316" r:id="rId49"/>
    <p:sldId id="317" r:id="rId50"/>
    <p:sldId id="299" r:id="rId51"/>
    <p:sldId id="318" r:id="rId52"/>
    <p:sldId id="319" r:id="rId53"/>
    <p:sldId id="320" r:id="rId54"/>
    <p:sldId id="322" r:id="rId55"/>
    <p:sldId id="323" r:id="rId56"/>
    <p:sldId id="324" r:id="rId57"/>
    <p:sldId id="298"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5" autoAdjust="0"/>
    <p:restoredTop sz="81424" autoAdjust="0"/>
  </p:normalViewPr>
  <p:slideViewPr>
    <p:cSldViewPr>
      <p:cViewPr>
        <p:scale>
          <a:sx n="49" d="100"/>
          <a:sy n="49" d="100"/>
        </p:scale>
        <p:origin x="-1114" y="-1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01A80-DDCA-4156-8CDB-A1022CFDE0A0}" type="doc">
      <dgm:prSet loTypeId="urn:microsoft.com/office/officeart/2005/8/layout/matrix3" loCatId="matrix" qsTypeId="urn:microsoft.com/office/officeart/2005/8/quickstyle/simple4" qsCatId="simple" csTypeId="urn:microsoft.com/office/officeart/2005/8/colors/colorful1" csCatId="colorful" phldr="1"/>
      <dgm:spPr/>
      <dgm:t>
        <a:bodyPr/>
        <a:lstStyle/>
        <a:p>
          <a:endParaRPr lang="en-US"/>
        </a:p>
      </dgm:t>
    </dgm:pt>
    <dgm:pt modelId="{30D69008-53A5-4E5D-B87F-90B599EAE600}">
      <dgm:prSet phldrT="[Text]"/>
      <dgm:spPr/>
      <dgm:t>
        <a:bodyPr/>
        <a:lstStyle/>
        <a:p>
          <a:r>
            <a:rPr lang="en-US" dirty="0" smtClean="0"/>
            <a:t>Age group: 3 to 4   years old</a:t>
          </a:r>
          <a:endParaRPr lang="en-US" dirty="0"/>
        </a:p>
      </dgm:t>
    </dgm:pt>
    <dgm:pt modelId="{94958B12-8407-4EDD-8686-C098991DC7A9}" type="parTrans" cxnId="{15CB17E2-5D20-4A0D-B680-3154035C5364}">
      <dgm:prSet/>
      <dgm:spPr/>
      <dgm:t>
        <a:bodyPr/>
        <a:lstStyle/>
        <a:p>
          <a:endParaRPr lang="en-US"/>
        </a:p>
      </dgm:t>
    </dgm:pt>
    <dgm:pt modelId="{7BC86163-6994-40DF-A5D8-E08A85828B65}" type="sibTrans" cxnId="{15CB17E2-5D20-4A0D-B680-3154035C5364}">
      <dgm:prSet/>
      <dgm:spPr/>
      <dgm:t>
        <a:bodyPr/>
        <a:lstStyle/>
        <a:p>
          <a:endParaRPr lang="en-US"/>
        </a:p>
      </dgm:t>
    </dgm:pt>
    <dgm:pt modelId="{84BA1941-2BC0-4D6F-8C22-3D32DF780ED4}">
      <dgm:prSet phldrT="[Text]"/>
      <dgm:spPr/>
      <dgm:t>
        <a:bodyPr/>
        <a:lstStyle/>
        <a:p>
          <a:r>
            <a:rPr lang="en-US" dirty="0" smtClean="0"/>
            <a:t>Participant: 16 children</a:t>
          </a:r>
          <a:endParaRPr lang="en-US" dirty="0"/>
        </a:p>
      </dgm:t>
    </dgm:pt>
    <dgm:pt modelId="{CE87BDD3-F1A9-4643-89EF-8E379E607930}" type="parTrans" cxnId="{72F07E75-BBE8-4EFB-9814-9FBA90A847E0}">
      <dgm:prSet/>
      <dgm:spPr/>
      <dgm:t>
        <a:bodyPr/>
        <a:lstStyle/>
        <a:p>
          <a:endParaRPr lang="en-US"/>
        </a:p>
      </dgm:t>
    </dgm:pt>
    <dgm:pt modelId="{DACC0CD6-522C-4B0C-B2AB-2DAB9079D536}" type="sibTrans" cxnId="{72F07E75-BBE8-4EFB-9814-9FBA90A847E0}">
      <dgm:prSet/>
      <dgm:spPr/>
      <dgm:t>
        <a:bodyPr/>
        <a:lstStyle/>
        <a:p>
          <a:endParaRPr lang="en-US"/>
        </a:p>
      </dgm:t>
    </dgm:pt>
    <dgm:pt modelId="{0988F712-5851-4378-A591-271752B740DC}">
      <dgm:prSet phldrT="[Text]"/>
      <dgm:spPr/>
      <dgm:t>
        <a:bodyPr/>
        <a:lstStyle/>
        <a:p>
          <a:r>
            <a:rPr lang="en-US" dirty="0" smtClean="0"/>
            <a:t>Multi-age group      half day </a:t>
          </a:r>
          <a:endParaRPr lang="en-US" dirty="0"/>
        </a:p>
      </dgm:t>
    </dgm:pt>
    <dgm:pt modelId="{3C6759A9-68D8-4D45-BC71-D9DF1407E218}" type="parTrans" cxnId="{A06D3958-33BA-41BC-8D44-2AFA9CC9B589}">
      <dgm:prSet/>
      <dgm:spPr/>
      <dgm:t>
        <a:bodyPr/>
        <a:lstStyle/>
        <a:p>
          <a:endParaRPr lang="en-US"/>
        </a:p>
      </dgm:t>
    </dgm:pt>
    <dgm:pt modelId="{E1968246-7A62-4797-BFD2-D57E8659443E}" type="sibTrans" cxnId="{A06D3958-33BA-41BC-8D44-2AFA9CC9B589}">
      <dgm:prSet/>
      <dgm:spPr/>
      <dgm:t>
        <a:bodyPr/>
        <a:lstStyle/>
        <a:p>
          <a:endParaRPr lang="en-US"/>
        </a:p>
      </dgm:t>
    </dgm:pt>
    <dgm:pt modelId="{C878F137-0A5B-4BA0-9721-8924FE860BD3}">
      <dgm:prSet phldrT="[Text]"/>
      <dgm:spPr/>
      <dgm:t>
        <a:bodyPr/>
        <a:lstStyle/>
        <a:p>
          <a:r>
            <a:rPr lang="en-US" smtClean="0"/>
            <a:t>Alerces </a:t>
          </a:r>
          <a:r>
            <a:rPr lang="en-US" dirty="0" smtClean="0"/>
            <a:t>Saskatoon SK</a:t>
          </a:r>
          <a:endParaRPr lang="en-US" dirty="0"/>
        </a:p>
      </dgm:t>
    </dgm:pt>
    <dgm:pt modelId="{CE8B4EAA-AB9D-41A4-ABDF-577093838368}" type="parTrans" cxnId="{9BA528A6-339C-40F8-A2D8-66F6B458CF97}">
      <dgm:prSet/>
      <dgm:spPr/>
      <dgm:t>
        <a:bodyPr/>
        <a:lstStyle/>
        <a:p>
          <a:endParaRPr lang="en-US"/>
        </a:p>
      </dgm:t>
    </dgm:pt>
    <dgm:pt modelId="{F4CDCE75-20C5-4E90-AEE3-958FF32C0D99}" type="sibTrans" cxnId="{9BA528A6-339C-40F8-A2D8-66F6B458CF97}">
      <dgm:prSet/>
      <dgm:spPr/>
      <dgm:t>
        <a:bodyPr/>
        <a:lstStyle/>
        <a:p>
          <a:endParaRPr lang="en-US"/>
        </a:p>
      </dgm:t>
    </dgm:pt>
    <dgm:pt modelId="{72ACE9CA-2ADD-4FFF-BE17-1EF68E6700EB}" type="pres">
      <dgm:prSet presAssocID="{C1C01A80-DDCA-4156-8CDB-A1022CFDE0A0}" presName="matrix" presStyleCnt="0">
        <dgm:presLayoutVars>
          <dgm:chMax val="1"/>
          <dgm:dir/>
          <dgm:resizeHandles val="exact"/>
        </dgm:presLayoutVars>
      </dgm:prSet>
      <dgm:spPr/>
      <dgm:t>
        <a:bodyPr/>
        <a:lstStyle/>
        <a:p>
          <a:endParaRPr lang="en-US"/>
        </a:p>
      </dgm:t>
    </dgm:pt>
    <dgm:pt modelId="{1B093AD9-015E-43B6-AC10-A94E6F366FB9}" type="pres">
      <dgm:prSet presAssocID="{C1C01A80-DDCA-4156-8CDB-A1022CFDE0A0}" presName="diamond" presStyleLbl="bgShp" presStyleIdx="0" presStyleCnt="1"/>
      <dgm:spPr/>
    </dgm:pt>
    <dgm:pt modelId="{4A211BB0-F835-4E86-B266-18691425E5E9}" type="pres">
      <dgm:prSet presAssocID="{C1C01A80-DDCA-4156-8CDB-A1022CFDE0A0}" presName="quad1" presStyleLbl="node1" presStyleIdx="0" presStyleCnt="4">
        <dgm:presLayoutVars>
          <dgm:chMax val="0"/>
          <dgm:chPref val="0"/>
          <dgm:bulletEnabled val="1"/>
        </dgm:presLayoutVars>
      </dgm:prSet>
      <dgm:spPr/>
      <dgm:t>
        <a:bodyPr/>
        <a:lstStyle/>
        <a:p>
          <a:endParaRPr lang="en-US"/>
        </a:p>
      </dgm:t>
    </dgm:pt>
    <dgm:pt modelId="{C2B51BD5-5A4F-4365-A76C-D59BBBE62C86}" type="pres">
      <dgm:prSet presAssocID="{C1C01A80-DDCA-4156-8CDB-A1022CFDE0A0}" presName="quad2" presStyleLbl="node1" presStyleIdx="1" presStyleCnt="4">
        <dgm:presLayoutVars>
          <dgm:chMax val="0"/>
          <dgm:chPref val="0"/>
          <dgm:bulletEnabled val="1"/>
        </dgm:presLayoutVars>
      </dgm:prSet>
      <dgm:spPr/>
      <dgm:t>
        <a:bodyPr/>
        <a:lstStyle/>
        <a:p>
          <a:endParaRPr lang="en-US"/>
        </a:p>
      </dgm:t>
    </dgm:pt>
    <dgm:pt modelId="{73A91614-9B3D-43BA-AA9F-AEAC86EAE993}" type="pres">
      <dgm:prSet presAssocID="{C1C01A80-DDCA-4156-8CDB-A1022CFDE0A0}" presName="quad3" presStyleLbl="node1" presStyleIdx="2" presStyleCnt="4">
        <dgm:presLayoutVars>
          <dgm:chMax val="0"/>
          <dgm:chPref val="0"/>
          <dgm:bulletEnabled val="1"/>
        </dgm:presLayoutVars>
      </dgm:prSet>
      <dgm:spPr/>
      <dgm:t>
        <a:bodyPr/>
        <a:lstStyle/>
        <a:p>
          <a:endParaRPr lang="en-US"/>
        </a:p>
      </dgm:t>
    </dgm:pt>
    <dgm:pt modelId="{F0A5EA68-263D-4FB7-B774-F68EEBE0AB0A}" type="pres">
      <dgm:prSet presAssocID="{C1C01A80-DDCA-4156-8CDB-A1022CFDE0A0}" presName="quad4" presStyleLbl="node1" presStyleIdx="3" presStyleCnt="4">
        <dgm:presLayoutVars>
          <dgm:chMax val="0"/>
          <dgm:chPref val="0"/>
          <dgm:bulletEnabled val="1"/>
        </dgm:presLayoutVars>
      </dgm:prSet>
      <dgm:spPr/>
      <dgm:t>
        <a:bodyPr/>
        <a:lstStyle/>
        <a:p>
          <a:endParaRPr lang="en-US"/>
        </a:p>
      </dgm:t>
    </dgm:pt>
  </dgm:ptLst>
  <dgm:cxnLst>
    <dgm:cxn modelId="{9A9472E0-4E30-48ED-8883-BBE886598816}" type="presOf" srcId="{30D69008-53A5-4E5D-B87F-90B599EAE600}" destId="{4A211BB0-F835-4E86-B266-18691425E5E9}" srcOrd="0" destOrd="0" presId="urn:microsoft.com/office/officeart/2005/8/layout/matrix3"/>
    <dgm:cxn modelId="{15CB17E2-5D20-4A0D-B680-3154035C5364}" srcId="{C1C01A80-DDCA-4156-8CDB-A1022CFDE0A0}" destId="{30D69008-53A5-4E5D-B87F-90B599EAE600}" srcOrd="0" destOrd="0" parTransId="{94958B12-8407-4EDD-8686-C098991DC7A9}" sibTransId="{7BC86163-6994-40DF-A5D8-E08A85828B65}"/>
    <dgm:cxn modelId="{FFE2DF02-FA1B-49A1-ACA0-C43E63B251DA}" type="presOf" srcId="{C878F137-0A5B-4BA0-9721-8924FE860BD3}" destId="{F0A5EA68-263D-4FB7-B774-F68EEBE0AB0A}" srcOrd="0" destOrd="0" presId="urn:microsoft.com/office/officeart/2005/8/layout/matrix3"/>
    <dgm:cxn modelId="{D4B6FDF5-3D41-42F7-9FD4-860C41B11B7C}" type="presOf" srcId="{0988F712-5851-4378-A591-271752B740DC}" destId="{73A91614-9B3D-43BA-AA9F-AEAC86EAE993}" srcOrd="0" destOrd="0" presId="urn:microsoft.com/office/officeart/2005/8/layout/matrix3"/>
    <dgm:cxn modelId="{9BA528A6-339C-40F8-A2D8-66F6B458CF97}" srcId="{C1C01A80-DDCA-4156-8CDB-A1022CFDE0A0}" destId="{C878F137-0A5B-4BA0-9721-8924FE860BD3}" srcOrd="3" destOrd="0" parTransId="{CE8B4EAA-AB9D-41A4-ABDF-577093838368}" sibTransId="{F4CDCE75-20C5-4E90-AEE3-958FF32C0D99}"/>
    <dgm:cxn modelId="{7EEFD61E-33A7-46CA-BBD8-9BDAD0FF37C1}" type="presOf" srcId="{84BA1941-2BC0-4D6F-8C22-3D32DF780ED4}" destId="{C2B51BD5-5A4F-4365-A76C-D59BBBE62C86}" srcOrd="0" destOrd="0" presId="urn:microsoft.com/office/officeart/2005/8/layout/matrix3"/>
    <dgm:cxn modelId="{A06D3958-33BA-41BC-8D44-2AFA9CC9B589}" srcId="{C1C01A80-DDCA-4156-8CDB-A1022CFDE0A0}" destId="{0988F712-5851-4378-A591-271752B740DC}" srcOrd="2" destOrd="0" parTransId="{3C6759A9-68D8-4D45-BC71-D9DF1407E218}" sibTransId="{E1968246-7A62-4797-BFD2-D57E8659443E}"/>
    <dgm:cxn modelId="{41646B9F-B3A1-4A89-8D9A-012530AF63D7}" type="presOf" srcId="{C1C01A80-DDCA-4156-8CDB-A1022CFDE0A0}" destId="{72ACE9CA-2ADD-4FFF-BE17-1EF68E6700EB}" srcOrd="0" destOrd="0" presId="urn:microsoft.com/office/officeart/2005/8/layout/matrix3"/>
    <dgm:cxn modelId="{72F07E75-BBE8-4EFB-9814-9FBA90A847E0}" srcId="{C1C01A80-DDCA-4156-8CDB-A1022CFDE0A0}" destId="{84BA1941-2BC0-4D6F-8C22-3D32DF780ED4}" srcOrd="1" destOrd="0" parTransId="{CE87BDD3-F1A9-4643-89EF-8E379E607930}" sibTransId="{DACC0CD6-522C-4B0C-B2AB-2DAB9079D536}"/>
    <dgm:cxn modelId="{931E2668-B579-40F1-8A04-F4357E5A4EA2}" type="presParOf" srcId="{72ACE9CA-2ADD-4FFF-BE17-1EF68E6700EB}" destId="{1B093AD9-015E-43B6-AC10-A94E6F366FB9}" srcOrd="0" destOrd="0" presId="urn:microsoft.com/office/officeart/2005/8/layout/matrix3"/>
    <dgm:cxn modelId="{BDA9D5E8-158C-4698-A4FE-0081CBE49042}" type="presParOf" srcId="{72ACE9CA-2ADD-4FFF-BE17-1EF68E6700EB}" destId="{4A211BB0-F835-4E86-B266-18691425E5E9}" srcOrd="1" destOrd="0" presId="urn:microsoft.com/office/officeart/2005/8/layout/matrix3"/>
    <dgm:cxn modelId="{3CE3BA39-91F8-4D90-8F98-0CFF49B92B2E}" type="presParOf" srcId="{72ACE9CA-2ADD-4FFF-BE17-1EF68E6700EB}" destId="{C2B51BD5-5A4F-4365-A76C-D59BBBE62C86}" srcOrd="2" destOrd="0" presId="urn:microsoft.com/office/officeart/2005/8/layout/matrix3"/>
    <dgm:cxn modelId="{D24A423C-10A9-495D-B694-7748C730FF0C}" type="presParOf" srcId="{72ACE9CA-2ADD-4FFF-BE17-1EF68E6700EB}" destId="{73A91614-9B3D-43BA-AA9F-AEAC86EAE993}" srcOrd="3" destOrd="0" presId="urn:microsoft.com/office/officeart/2005/8/layout/matrix3"/>
    <dgm:cxn modelId="{C7654A38-1CD2-4E24-B57D-B8FCD451B324}" type="presParOf" srcId="{72ACE9CA-2ADD-4FFF-BE17-1EF68E6700EB}" destId="{F0A5EA68-263D-4FB7-B774-F68EEBE0AB0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93AD9-015E-43B6-AC10-A94E6F366FB9}">
      <dsp:nvSpPr>
        <dsp:cNvPr id="0" name=""/>
        <dsp:cNvSpPr/>
      </dsp:nvSpPr>
      <dsp:spPr>
        <a:xfrm>
          <a:off x="0" y="500062"/>
          <a:ext cx="4257675" cy="4257675"/>
        </a:xfrm>
        <a:prstGeom prst="diamond">
          <a:avLst/>
        </a:prstGeom>
        <a:solidFill>
          <a:schemeClr val="accent2">
            <a:tint val="40000"/>
            <a:hueOff val="0"/>
            <a:satOff val="0"/>
            <a:lumOff val="0"/>
            <a:alphaOff val="0"/>
          </a:schemeClr>
        </a:solidFill>
        <a:ln>
          <a:noFill/>
        </a:ln>
        <a:effectLst>
          <a:outerShdw blurRad="88900" dist="63500" dir="3000000" algn="br" rotWithShape="0">
            <a:srgbClr val="000000">
              <a:alpha val="35000"/>
            </a:srgbClr>
          </a:outerShdw>
        </a:effectLst>
      </dsp:spPr>
      <dsp:style>
        <a:lnRef idx="0">
          <a:scrgbClr r="0" g="0" b="0"/>
        </a:lnRef>
        <a:fillRef idx="1">
          <a:scrgbClr r="0" g="0" b="0"/>
        </a:fillRef>
        <a:effectRef idx="2">
          <a:scrgbClr r="0" g="0" b="0"/>
        </a:effectRef>
        <a:fontRef idx="minor"/>
      </dsp:style>
    </dsp:sp>
    <dsp:sp modelId="{4A211BB0-F835-4E86-B266-18691425E5E9}">
      <dsp:nvSpPr>
        <dsp:cNvPr id="0" name=""/>
        <dsp:cNvSpPr/>
      </dsp:nvSpPr>
      <dsp:spPr>
        <a:xfrm>
          <a:off x="404479" y="904541"/>
          <a:ext cx="1660493" cy="1660493"/>
        </a:xfrm>
        <a:prstGeom prst="roundRect">
          <a:avLst/>
        </a:prstGeom>
        <a:gradFill rotWithShape="0">
          <a:gsLst>
            <a:gs pos="0">
              <a:schemeClr val="accent2">
                <a:hueOff val="0"/>
                <a:satOff val="0"/>
                <a:lumOff val="0"/>
                <a:alphaOff val="0"/>
                <a:shade val="30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Age group: 3 to 4   years old</a:t>
          </a:r>
          <a:endParaRPr lang="en-US" sz="1800" kern="1200" dirty="0"/>
        </a:p>
      </dsp:txBody>
      <dsp:txXfrm>
        <a:off x="485538" y="985600"/>
        <a:ext cx="1498375" cy="1498375"/>
      </dsp:txXfrm>
    </dsp:sp>
    <dsp:sp modelId="{C2B51BD5-5A4F-4365-A76C-D59BBBE62C86}">
      <dsp:nvSpPr>
        <dsp:cNvPr id="0" name=""/>
        <dsp:cNvSpPr/>
      </dsp:nvSpPr>
      <dsp:spPr>
        <a:xfrm>
          <a:off x="2192702" y="904541"/>
          <a:ext cx="1660493" cy="1660493"/>
        </a:xfrm>
        <a:prstGeom prst="roundRect">
          <a:avLst/>
        </a:prstGeom>
        <a:gradFill rotWithShape="0">
          <a:gsLst>
            <a:gs pos="0">
              <a:schemeClr val="accent3">
                <a:hueOff val="0"/>
                <a:satOff val="0"/>
                <a:lumOff val="0"/>
                <a:alphaOff val="0"/>
                <a:shade val="30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Participant: 16 children</a:t>
          </a:r>
          <a:endParaRPr lang="en-US" sz="1800" kern="1200" dirty="0"/>
        </a:p>
      </dsp:txBody>
      <dsp:txXfrm>
        <a:off x="2273761" y="985600"/>
        <a:ext cx="1498375" cy="1498375"/>
      </dsp:txXfrm>
    </dsp:sp>
    <dsp:sp modelId="{73A91614-9B3D-43BA-AA9F-AEAC86EAE993}">
      <dsp:nvSpPr>
        <dsp:cNvPr id="0" name=""/>
        <dsp:cNvSpPr/>
      </dsp:nvSpPr>
      <dsp:spPr>
        <a:xfrm>
          <a:off x="404479" y="2692765"/>
          <a:ext cx="1660493" cy="1660493"/>
        </a:xfrm>
        <a:prstGeom prst="roundRect">
          <a:avLst/>
        </a:prstGeom>
        <a:gradFill rotWithShape="0">
          <a:gsLst>
            <a:gs pos="0">
              <a:schemeClr val="accent4">
                <a:hueOff val="0"/>
                <a:satOff val="0"/>
                <a:lumOff val="0"/>
                <a:alphaOff val="0"/>
                <a:shade val="30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Multi-age group      half day </a:t>
          </a:r>
          <a:endParaRPr lang="en-US" sz="1800" kern="1200" dirty="0"/>
        </a:p>
      </dsp:txBody>
      <dsp:txXfrm>
        <a:off x="485538" y="2773824"/>
        <a:ext cx="1498375" cy="1498375"/>
      </dsp:txXfrm>
    </dsp:sp>
    <dsp:sp modelId="{F0A5EA68-263D-4FB7-B774-F68EEBE0AB0A}">
      <dsp:nvSpPr>
        <dsp:cNvPr id="0" name=""/>
        <dsp:cNvSpPr/>
      </dsp:nvSpPr>
      <dsp:spPr>
        <a:xfrm>
          <a:off x="2192702" y="2692765"/>
          <a:ext cx="1660493" cy="1660493"/>
        </a:xfrm>
        <a:prstGeom prst="roundRect">
          <a:avLst/>
        </a:prstGeom>
        <a:gradFill rotWithShape="0">
          <a:gsLst>
            <a:gs pos="0">
              <a:schemeClr val="accent5">
                <a:hueOff val="0"/>
                <a:satOff val="0"/>
                <a:lumOff val="0"/>
                <a:alphaOff val="0"/>
                <a:shade val="30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4400000" scaled="1"/>
        </a:gradFill>
        <a:ln>
          <a:noFill/>
        </a:ln>
        <a:effectLst>
          <a:outerShdw blurRad="88900" dist="63500" dir="3000000" algn="br"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Alerces </a:t>
          </a:r>
          <a:r>
            <a:rPr lang="en-US" sz="1800" kern="1200" dirty="0" smtClean="0"/>
            <a:t>Saskatoon SK</a:t>
          </a:r>
          <a:endParaRPr lang="en-US" sz="1800" kern="1200" dirty="0"/>
        </a:p>
      </dsp:txBody>
      <dsp:txXfrm>
        <a:off x="2273761" y="2773824"/>
        <a:ext cx="1498375" cy="149837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2B3B759-2C63-468F-8D4E-F44D9A92D92F}" type="datetimeFigureOut">
              <a:rPr lang="en-US" smtClean="0"/>
              <a:t>6/11/2013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49FF08-FF76-4533-AFD1-03448A6ADE0A}" type="slidenum">
              <a:rPr lang="en-US" smtClean="0"/>
              <a:t>‹#›</a:t>
            </a:fld>
            <a:endParaRPr lang="en-US"/>
          </a:p>
        </p:txBody>
      </p:sp>
    </p:spTree>
    <p:extLst>
      <p:ext uri="{BB962C8B-B14F-4D97-AF65-F5344CB8AC3E}">
        <p14:creationId xmlns:p14="http://schemas.microsoft.com/office/powerpoint/2010/main" val="268671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1</a:t>
            </a:fld>
            <a:endParaRPr lang="en-US"/>
          </a:p>
        </p:txBody>
      </p:sp>
    </p:spTree>
    <p:extLst>
      <p:ext uri="{BB962C8B-B14F-4D97-AF65-F5344CB8AC3E}">
        <p14:creationId xmlns:p14="http://schemas.microsoft.com/office/powerpoint/2010/main" val="104121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349FF08-FF76-4533-AFD1-03448A6ADE0A}" type="slidenum">
              <a:rPr lang="en-US" smtClean="0"/>
              <a:t>2</a:t>
            </a:fld>
            <a:endParaRPr lang="en-US"/>
          </a:p>
        </p:txBody>
      </p:sp>
    </p:spTree>
    <p:extLst>
      <p:ext uri="{BB962C8B-B14F-4D97-AF65-F5344CB8AC3E}">
        <p14:creationId xmlns:p14="http://schemas.microsoft.com/office/powerpoint/2010/main" val="723734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 could I use a basket </a:t>
            </a:r>
          </a:p>
          <a:p>
            <a:r>
              <a:rPr lang="en-US" dirty="0"/>
              <a:t>Si </a:t>
            </a:r>
            <a:r>
              <a:rPr lang="en-US" dirty="0" err="1"/>
              <a:t>seguro</a:t>
            </a:r>
            <a:endParaRPr lang="en-US" dirty="0"/>
          </a:p>
          <a:p>
            <a:r>
              <a:rPr lang="en-US" dirty="0"/>
              <a:t>Wow it pickup the food and the water comes out</a:t>
            </a:r>
          </a:p>
          <a:p>
            <a:r>
              <a:rPr lang="en-US" dirty="0" err="1"/>
              <a:t>Ka</a:t>
            </a:r>
            <a:r>
              <a:rPr lang="en-US" dirty="0"/>
              <a:t>: we can strain all!</a:t>
            </a:r>
          </a:p>
          <a:p>
            <a:r>
              <a:rPr lang="en-US" dirty="0"/>
              <a:t>This is a pie with tuna</a:t>
            </a:r>
          </a:p>
          <a:p>
            <a:r>
              <a:rPr lang="en-US" dirty="0"/>
              <a:t>These are </a:t>
            </a:r>
            <a:r>
              <a:rPr lang="en-US" dirty="0" err="1"/>
              <a:t>fishie</a:t>
            </a:r>
            <a:r>
              <a:rPr lang="en-US" dirty="0"/>
              <a:t> gum gums , it will be full decorated</a:t>
            </a:r>
          </a:p>
          <a:p>
            <a:r>
              <a:rPr lang="en-US" dirty="0"/>
              <a:t>A: this is a pretty one fish tuna</a:t>
            </a:r>
          </a:p>
          <a:p>
            <a:r>
              <a:rPr lang="en-US" dirty="0"/>
              <a:t>Water is soft and balls are thicker and big</a:t>
            </a:r>
          </a:p>
          <a:p>
            <a:r>
              <a:rPr lang="en-US" dirty="0"/>
              <a:t>No, the Water is wet</a:t>
            </a:r>
          </a:p>
          <a:p>
            <a:r>
              <a:rPr lang="en-US" dirty="0"/>
              <a:t>Tuesday January 29 : gelatins packages</a:t>
            </a:r>
          </a:p>
          <a:p>
            <a:r>
              <a:rPr lang="en-US" dirty="0" err="1"/>
              <a:t>Kiley</a:t>
            </a:r>
            <a:r>
              <a:rPr lang="en-US" dirty="0"/>
              <a:t>: I want to do this ((holding a box of gelatins, along came </a:t>
            </a:r>
            <a:r>
              <a:rPr lang="en-US" dirty="0" err="1"/>
              <a:t>Kaedan</a:t>
            </a:r>
            <a:r>
              <a:rPr lang="en-US" dirty="0"/>
              <a:t>, and </a:t>
            </a:r>
            <a:r>
              <a:rPr lang="en-US" dirty="0" err="1"/>
              <a:t>Layla</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37</a:t>
            </a:fld>
            <a:endParaRPr lang="en-US"/>
          </a:p>
        </p:txBody>
      </p:sp>
    </p:spTree>
    <p:extLst>
      <p:ext uri="{BB962C8B-B14F-4D97-AF65-F5344CB8AC3E}">
        <p14:creationId xmlns:p14="http://schemas.microsoft.com/office/powerpoint/2010/main" val="3696653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Showing snorkeling pictures from Mexico</a:t>
            </a:r>
          </a:p>
          <a:p>
            <a:r>
              <a:rPr lang="en-US" sz="2000" dirty="0"/>
              <a:t>Craft painting and pleasing silhouettes of fishes</a:t>
            </a:r>
          </a:p>
        </p:txBody>
      </p:sp>
      <p:sp>
        <p:nvSpPr>
          <p:cNvPr id="4" name="Slide Number Placeholder 3"/>
          <p:cNvSpPr>
            <a:spLocks noGrp="1"/>
          </p:cNvSpPr>
          <p:nvPr>
            <p:ph type="sldNum" sz="quarter" idx="10"/>
          </p:nvPr>
        </p:nvSpPr>
        <p:spPr/>
        <p:txBody>
          <a:bodyPr/>
          <a:lstStyle/>
          <a:p>
            <a:fld id="{9349FF08-FF76-4533-AFD1-03448A6ADE0A}" type="slidenum">
              <a:rPr lang="en-US" smtClean="0"/>
              <a:t>38</a:t>
            </a:fld>
            <a:endParaRPr lang="en-US"/>
          </a:p>
        </p:txBody>
      </p:sp>
    </p:spTree>
    <p:extLst>
      <p:ext uri="{BB962C8B-B14F-4D97-AF65-F5344CB8AC3E}">
        <p14:creationId xmlns:p14="http://schemas.microsoft.com/office/powerpoint/2010/main" val="1035629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construction continue with</a:t>
            </a:r>
            <a:r>
              <a:rPr lang="en-US" baseline="0" dirty="0" smtClean="0"/>
              <a:t> the children building a pool and fishing rods</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42</a:t>
            </a:fld>
            <a:endParaRPr lang="en-US"/>
          </a:p>
        </p:txBody>
      </p:sp>
    </p:spTree>
    <p:extLst>
      <p:ext uri="{BB962C8B-B14F-4D97-AF65-F5344CB8AC3E}">
        <p14:creationId xmlns:p14="http://schemas.microsoft.com/office/powerpoint/2010/main" val="308757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Language and literacy</a:t>
            </a:r>
            <a:endParaRPr lang="en-US" dirty="0"/>
          </a:p>
        </p:txBody>
      </p:sp>
      <p:sp>
        <p:nvSpPr>
          <p:cNvPr id="4" name="Slide Number Placeholder 3"/>
          <p:cNvSpPr>
            <a:spLocks noGrp="1"/>
          </p:cNvSpPr>
          <p:nvPr>
            <p:ph type="sldNum" sz="quarter" idx="10"/>
          </p:nvPr>
        </p:nvSpPr>
        <p:spPr/>
        <p:txBody>
          <a:bodyPr/>
          <a:lstStyle/>
          <a:p>
            <a:fld id="{9349FF08-FF76-4533-AFD1-03448A6ADE0A}" type="slidenum">
              <a:rPr lang="en-US" smtClean="0"/>
              <a:t>43</a:t>
            </a:fld>
            <a:endParaRPr lang="en-US"/>
          </a:p>
        </p:txBody>
      </p:sp>
    </p:spTree>
    <p:extLst>
      <p:ext uri="{BB962C8B-B14F-4D97-AF65-F5344CB8AC3E}">
        <p14:creationId xmlns:p14="http://schemas.microsoft.com/office/powerpoint/2010/main" val="51832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still on with a coming up expert:</a:t>
            </a:r>
            <a:r>
              <a:rPr lang="en-US" baseline="0" dirty="0" smtClean="0"/>
              <a:t> Scuba </a:t>
            </a:r>
            <a:r>
              <a:rPr lang="en-US" baseline="0" smtClean="0"/>
              <a:t>diving presentation</a:t>
            </a:r>
            <a:endParaRPr lang="en-US"/>
          </a:p>
        </p:txBody>
      </p:sp>
      <p:sp>
        <p:nvSpPr>
          <p:cNvPr id="4" name="Slide Number Placeholder 3"/>
          <p:cNvSpPr>
            <a:spLocks noGrp="1"/>
          </p:cNvSpPr>
          <p:nvPr>
            <p:ph type="sldNum" sz="quarter" idx="10"/>
          </p:nvPr>
        </p:nvSpPr>
        <p:spPr/>
        <p:txBody>
          <a:bodyPr/>
          <a:lstStyle/>
          <a:p>
            <a:fld id="{9349FF08-FF76-4533-AFD1-03448A6ADE0A}" type="slidenum">
              <a:rPr lang="en-US" smtClean="0"/>
              <a:t>57</a:t>
            </a:fld>
            <a:endParaRPr lang="en-US"/>
          </a:p>
        </p:txBody>
      </p:sp>
    </p:spTree>
    <p:extLst>
      <p:ext uri="{BB962C8B-B14F-4D97-AF65-F5344CB8AC3E}">
        <p14:creationId xmlns:p14="http://schemas.microsoft.com/office/powerpoint/2010/main" val="1319458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649224" y="2788920"/>
            <a:ext cx="8266176" cy="1612607"/>
          </a:xfrm>
        </p:spPr>
        <p:txBody>
          <a:bodyPr anchor="b" anchorCtr="0">
            <a:noAutofit/>
          </a:bodyPr>
          <a:lstStyle>
            <a:lvl1pPr algn="l">
              <a:defRPr sz="4600">
                <a:solidFill>
                  <a:schemeClr val="bg1"/>
                </a:solidFill>
              </a:defRPr>
            </a:lvl1pPr>
          </a:lstStyle>
          <a:p>
            <a:r>
              <a:rPr lang="en-CA"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2357120"/>
            <a:ext cx="3748088" cy="214376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2514600"/>
            <a:ext cx="3429000" cy="1828800"/>
          </a:xfrm>
        </p:spPr>
        <p:txBody>
          <a:bodyPr vert="horz" lIns="91440" tIns="45720" rIns="91440" bIns="45720" rtlCol="0" anchor="ctr" anchorCtr="0">
            <a:noAutofit/>
          </a:bodyPr>
          <a:lstStyle>
            <a:lvl1pPr algn="ctr">
              <a:defRPr sz="3600" b="0" dirty="0"/>
            </a:lvl1pPr>
          </a:lstStyle>
          <a:p>
            <a:pPr lvl="0" algn="ctr"/>
            <a:r>
              <a:rPr lang="en-CA" smtClean="0"/>
              <a:t>Click to edit Master title style</a:t>
            </a:r>
            <a:endParaRPr dirty="0"/>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Text Placeholder 3"/>
          <p:cNvSpPr>
            <a:spLocks noGrp="1"/>
          </p:cNvSpPr>
          <p:nvPr>
            <p:ph type="body" sz="half" idx="2"/>
          </p:nvPr>
        </p:nvSpPr>
        <p:spPr>
          <a:xfrm>
            <a:off x="533400" y="4953000"/>
            <a:ext cx="3429000" cy="1295400"/>
          </a:xfrm>
        </p:spPr>
        <p:txBody>
          <a:bodyPr anchor="ctr" anchorCtr="0">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2AEC960-1F6D-44A9-80B8-39618AA04C59}" type="datetimeFigureOut">
              <a:rPr lang="en-US" smtClean="0"/>
              <a:t>6/11/2013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92AEC960-1F6D-44A9-80B8-39618AA04C59}" type="datetimeFigureOut">
              <a:rPr lang="en-US" smtClean="0"/>
              <a:t>6/11/2013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a:p>
        </p:txBody>
      </p:sp>
      <p:sp>
        <p:nvSpPr>
          <p:cNvPr id="2" name="Title 1"/>
          <p:cNvSpPr>
            <a:spLocks noGrp="1"/>
          </p:cNvSpPr>
          <p:nvPr>
            <p:ph type="title"/>
          </p:nvPr>
        </p:nvSpPr>
        <p:spPr>
          <a:xfrm>
            <a:off x="4295758" y="167570"/>
            <a:ext cx="4656825" cy="2023963"/>
          </a:xfrm>
        </p:spPr>
        <p:txBody>
          <a:bodyPr vert="horz" lIns="91440" tIns="45720" rIns="91440" bIns="45720" rtlCol="0" anchor="b" anchorCtr="0">
            <a:noAutofit/>
          </a:bodyPr>
          <a:lstStyle>
            <a:lvl1pPr algn="r">
              <a:defRPr sz="4400" dirty="0"/>
            </a:lvl1pPr>
          </a:lstStyle>
          <a:p>
            <a:pPr lvl="0" algn="r"/>
            <a:r>
              <a:rPr lang="en-CA" smtClean="0"/>
              <a:t>Click to edit Master title style</a:t>
            </a:r>
            <a:endParaRPr dirty="0"/>
          </a:p>
        </p:txBody>
      </p:sp>
      <p:sp>
        <p:nvSpPr>
          <p:cNvPr id="3" name="Picture Placeholder 2"/>
          <p:cNvSpPr>
            <a:spLocks noGrp="1"/>
          </p:cNvSpPr>
          <p:nvPr>
            <p:ph type="pic" idx="1"/>
          </p:nvPr>
        </p:nvSpPr>
        <p:spPr>
          <a:xfrm rot="180000">
            <a:off x="4811290" y="2659443"/>
            <a:ext cx="3703911" cy="3864287"/>
          </a:xfrm>
          <a:prstGeom prst="roundRect">
            <a:avLst>
              <a:gd name="adj" fmla="val 7476"/>
            </a:avLst>
          </a:prstGeom>
          <a:ln w="63500">
            <a:solidFill>
              <a:schemeClr val="accent2"/>
            </a:solidFill>
          </a:ln>
        </p:spPr>
        <p:txBody>
          <a:bodyPr vert="horz" lIns="91440" tIns="45720" rIns="91440" bIns="45720" rtlCol="0">
            <a:normAutofit/>
          </a:bodyPr>
          <a:lstStyle>
            <a:lvl1pPr>
              <a:defRPr sz="2000" baseline="0"/>
            </a:lvl1pPr>
          </a:lstStyle>
          <a:p>
            <a:pPr marL="0" lvl="0" indent="0">
              <a:buNone/>
            </a:pPr>
            <a:r>
              <a:rPr lang="en-CA" smtClean="0"/>
              <a:t>Drag picture to placeholder or click icon to add</a:t>
            </a:r>
            <a:endParaRPr/>
          </a:p>
        </p:txBody>
      </p:sp>
      <p:sp>
        <p:nvSpPr>
          <p:cNvPr id="4" name="Text Placeholder 3"/>
          <p:cNvSpPr>
            <a:spLocks noGrp="1"/>
          </p:cNvSpPr>
          <p:nvPr>
            <p:ph type="body" sz="half" idx="2"/>
          </p:nvPr>
        </p:nvSpPr>
        <p:spPr>
          <a:xfrm>
            <a:off x="530352" y="2547938"/>
            <a:ext cx="3951755" cy="3700463"/>
          </a:xfrm>
        </p:spPr>
        <p:txBody>
          <a:bodyPr vert="horz" lIns="91440" tIns="45720" rIns="91440" bIns="45720" rtlCol="0">
            <a:normAutofit/>
          </a:bodyPr>
          <a:lstStyle>
            <a:lvl1pPr marL="342900" indent="-342900">
              <a:buFont typeface="Arial" pitchFamily="34" charset="0"/>
              <a:buNone/>
              <a:defRPr lang="en-US" sz="2800" dirty="0" smtClean="0">
                <a:effectLst/>
              </a:defRPr>
            </a:lvl1pPr>
          </a:lstStyle>
          <a:p>
            <a:pPr marL="0" lvl="0" indent="0"/>
            <a:r>
              <a:rPr lang="en-CA" smtClean="0"/>
              <a:t>Click to edit Master text styles</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bove Caption">
    <p:spTree>
      <p:nvGrpSpPr>
        <p:cNvPr id="1" name=""/>
        <p:cNvGrpSpPr/>
        <p:nvPr/>
      </p:nvGrpSpPr>
      <p:grpSpPr>
        <a:xfrm>
          <a:off x="0" y="0"/>
          <a:ext cx="0" cy="0"/>
          <a:chOff x="0" y="0"/>
          <a:chExt cx="0" cy="0"/>
        </a:xfrm>
      </p:grpSpPr>
      <p:grpSp>
        <p:nvGrpSpPr>
          <p:cNvPr id="7" name="Group 6"/>
          <p:cNvGrpSpPr/>
          <p:nvPr userDrawn="1"/>
        </p:nvGrpSpPr>
        <p:grpSpPr>
          <a:xfrm>
            <a:off x="9144" y="3810000"/>
            <a:ext cx="9125712" cy="3035300"/>
            <a:chOff x="9144" y="3810000"/>
            <a:chExt cx="9125712" cy="3035300"/>
          </a:xfrm>
        </p:grpSpPr>
        <p:sp>
          <p:nvSpPr>
            <p:cNvPr id="8" name="Rectangle 7"/>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nchorCtr="0"/>
          <a:lstStyle>
            <a:lvl1pPr algn="ctr">
              <a:defRPr sz="3600"/>
            </a:lvl1pPr>
          </a:lstStyle>
          <a:p>
            <a:r>
              <a:rPr lang="en-CA"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fld id="{92AEC960-1F6D-44A9-80B8-39618AA04C59}" type="datetimeFigureOut">
              <a:rPr lang="en-US" smtClean="0"/>
              <a:t>6/11/2013</a:t>
            </a:fld>
            <a:endParaRPr lang="en-US"/>
          </a:p>
        </p:txBody>
      </p:sp>
      <p:sp>
        <p:nvSpPr>
          <p:cNvPr id="11" name="Text Placeholder 10"/>
          <p:cNvSpPr>
            <a:spLocks noGrp="1"/>
          </p:cNvSpPr>
          <p:nvPr>
            <p:ph type="body" sz="quarter" idx="13"/>
          </p:nvPr>
        </p:nvSpPr>
        <p:spPr>
          <a:xfrm>
            <a:off x="713232" y="5105399"/>
            <a:ext cx="7717536" cy="1281953"/>
          </a:xfrm>
        </p:spPr>
        <p:txBody>
          <a:bodyPr>
            <a:noAutofit/>
          </a:bodyPr>
          <a:lstStyle>
            <a:lvl1pPr marL="0" indent="0" algn="ctr">
              <a:spcAft>
                <a:spcPts val="300"/>
              </a:spcAft>
              <a:buFontTx/>
              <a:buNone/>
              <a:defRPr sz="1800" b="0">
                <a:effectLst/>
              </a:defRPr>
            </a:lvl1pPr>
            <a:lvl2pPr marL="349250" indent="0">
              <a:buFontTx/>
              <a:buNone/>
              <a:defRPr/>
            </a:lvl2pPr>
            <a:lvl3pPr marL="631825" indent="0">
              <a:buFontTx/>
              <a:buNone/>
              <a:defRPr/>
            </a:lvl3pPr>
            <a:lvl4pPr marL="914400" indent="0">
              <a:buFontTx/>
              <a:buNone/>
              <a:defRPr/>
            </a:lvl4pPr>
            <a:lvl5pPr marL="1196975" indent="0">
              <a:buFontTx/>
              <a:buNone/>
              <a:defRPr/>
            </a:lvl5pPr>
          </a:lstStyle>
          <a:p>
            <a:pPr lvl="0"/>
            <a:r>
              <a:rPr lang="en-CA" smtClean="0"/>
              <a:t>Click to edit Master text styles</a:t>
            </a:r>
          </a:p>
        </p:txBody>
      </p:sp>
      <p:sp>
        <p:nvSpPr>
          <p:cNvPr id="1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extLst>
      <p:ext uri="{BB962C8B-B14F-4D97-AF65-F5344CB8AC3E}">
        <p14:creationId xmlns:p14="http://schemas.microsoft.com/office/powerpoint/2010/main" val="38435073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grpSp>
        <p:nvGrpSpPr>
          <p:cNvPr id="6" name="Group 5"/>
          <p:cNvGrpSpPr/>
          <p:nvPr/>
        </p:nvGrpSpPr>
        <p:grpSpPr>
          <a:xfrm>
            <a:off x="9144" y="3810000"/>
            <a:ext cx="9125712" cy="3035300"/>
            <a:chOff x="9144" y="3810000"/>
            <a:chExt cx="9125712" cy="3035300"/>
          </a:xfrm>
        </p:grpSpPr>
        <p:sp>
          <p:nvSpPr>
            <p:cNvPr id="7" name="Rectangle 6"/>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8" name="Straight Connector 7"/>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712788" y="4444533"/>
            <a:ext cx="7716839" cy="723620"/>
          </a:xfrm>
        </p:spPr>
        <p:txBody>
          <a:bodyPr anchor="b" anchorCtr="0"/>
          <a:lstStyle>
            <a:lvl1pPr algn="ctr">
              <a:defRPr sz="3600"/>
            </a:lvl1pPr>
          </a:lstStyle>
          <a:p>
            <a:r>
              <a:rPr lang="en-CA" smtClean="0"/>
              <a:t>Click to edit Master title style</a:t>
            </a:r>
            <a:endParaRPr lang="en-US" dirty="0"/>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1"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5" name="Date Placeholder 4"/>
          <p:cNvSpPr>
            <a:spLocks noGrp="1"/>
          </p:cNvSpPr>
          <p:nvPr>
            <p:ph type="dt" sz="half" idx="12"/>
          </p:nvPr>
        </p:nvSpPr>
        <p:spPr/>
        <p:txBody>
          <a:bodyPr/>
          <a:lstStyle/>
          <a:p>
            <a:fld id="{92AEC960-1F6D-44A9-80B8-39618AA04C59}" type="datetimeFigureOut">
              <a:rPr lang="en-US" smtClean="0"/>
              <a:t>6/11/2013</a:t>
            </a:fld>
            <a:endParaRPr lang="en-US"/>
          </a:p>
        </p:txBody>
      </p:sp>
      <p:sp>
        <p:nvSpPr>
          <p:cNvPr id="10" name="Text Placeholder 9"/>
          <p:cNvSpPr>
            <a:spLocks noGrp="1"/>
          </p:cNvSpPr>
          <p:nvPr>
            <p:ph type="body" sz="quarter" idx="13"/>
          </p:nvPr>
        </p:nvSpPr>
        <p:spPr>
          <a:xfrm>
            <a:off x="713232" y="5105399"/>
            <a:ext cx="7717536" cy="1281953"/>
          </a:xfrm>
        </p:spPr>
        <p:txBody>
          <a:bodyPr>
            <a:normAutofit/>
          </a:bodyPr>
          <a:lstStyle>
            <a:lvl1pPr marL="0" indent="0" algn="ctr">
              <a:spcAft>
                <a:spcPts val="300"/>
              </a:spcAft>
              <a:buFontTx/>
              <a:buNone/>
              <a:defRPr sz="1800">
                <a:effectLst/>
              </a:defRPr>
            </a:lvl1pPr>
            <a:lvl2pPr marL="349250" indent="0">
              <a:buFontTx/>
              <a:buNone/>
              <a:defRPr>
                <a:effectLst/>
              </a:defRPr>
            </a:lvl2pPr>
            <a:lvl3pPr marL="631825" indent="0">
              <a:buFontTx/>
              <a:buNone/>
              <a:defRPr>
                <a:effectLst/>
              </a:defRPr>
            </a:lvl3pPr>
            <a:lvl4pPr marL="914400" indent="0">
              <a:buFontTx/>
              <a:buNone/>
              <a:defRPr>
                <a:effectLst/>
              </a:defRPr>
            </a:lvl4pPr>
            <a:lvl5pPr marL="1196975" indent="0">
              <a:buFontTx/>
              <a:buNone/>
              <a:defRPr>
                <a:effectLst/>
              </a:defRPr>
            </a:lvl5pPr>
          </a:lstStyle>
          <a:p>
            <a:pPr lvl="0"/>
            <a:r>
              <a:rPr lang="en-CA" smtClean="0"/>
              <a:t>Click to edit Master text styles</a:t>
            </a:r>
          </a:p>
        </p:txBody>
      </p:sp>
      <p:sp>
        <p:nvSpPr>
          <p:cNvPr id="12" name="Picture Placeholder 2"/>
          <p:cNvSpPr>
            <a:spLocks noGrp="1"/>
          </p:cNvSpPr>
          <p:nvPr>
            <p:ph type="pic" idx="14"/>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extLst>
      <p:ext uri="{BB962C8B-B14F-4D97-AF65-F5344CB8AC3E}">
        <p14:creationId xmlns:p14="http://schemas.microsoft.com/office/powerpoint/2010/main" val="114713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CA"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lnSpc>
                <a:spcPct val="100000"/>
              </a:lnSpc>
              <a:defRPr/>
            </a:lvl1pPr>
          </a:lstStyle>
          <a:p>
            <a:r>
              <a:rPr lang="en-CA"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Date Placeholder 3"/>
          <p:cNvSpPr>
            <a:spLocks noGrp="1"/>
          </p:cNvSpPr>
          <p:nvPr>
            <p:ph type="dt" sz="half" idx="10"/>
          </p:nvPr>
        </p:nvSpPr>
        <p:spPr/>
        <p:txBody>
          <a:bodyPr/>
          <a:lstStyle/>
          <a:p>
            <a:fld id="{92AEC960-1F6D-44A9-80B8-39618AA04C59}" type="datetimeFigureOut">
              <a:rPr lang="en-US" smtClean="0"/>
              <a:t>6/11/2013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6" name="Round Same Side Corner Rectangle 5"/>
          <p:cNvSpPr/>
          <p:nvPr/>
        </p:nvSpPr>
        <p:spPr>
          <a:xfrm rot="16200000">
            <a:off x="6032064" y="-1356876"/>
            <a:ext cx="1450260" cy="47736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a:off x="4827589" y="304799"/>
            <a:ext cx="4164013" cy="1447800"/>
          </a:xfrm>
        </p:spPr>
        <p:txBody>
          <a:bodyPr/>
          <a:lstStyle>
            <a:lvl1pPr algn="r">
              <a:defRPr/>
            </a:lvl1pPr>
          </a:lstStyle>
          <a:p>
            <a:r>
              <a:rPr lang="en-CA" smtClean="0"/>
              <a:t>Click to edit Master title style</a:t>
            </a:r>
            <a:endParaRPr lang="en-US"/>
          </a:p>
        </p:txBody>
      </p:sp>
      <p:sp>
        <p:nvSpPr>
          <p:cNvPr id="3" name="Slide Number Placeholder 2"/>
          <p:cNvSpPr>
            <a:spLocks noGrp="1"/>
          </p:cNvSpPr>
          <p:nvPr>
            <p:ph type="sldNum" sz="quarter" idx="10"/>
          </p:nvPr>
        </p:nvSpPr>
        <p:spPr/>
        <p:txBody>
          <a:bodyPr/>
          <a:lstStyle/>
          <a:p>
            <a:fld id="{F02B70FB-18ED-4CA5-8368-F946A6F2C1F7}"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5" name="Date Placeholder 4"/>
          <p:cNvSpPr>
            <a:spLocks noGrp="1"/>
          </p:cNvSpPr>
          <p:nvPr>
            <p:ph type="dt" sz="half" idx="12"/>
          </p:nvPr>
        </p:nvSpPr>
        <p:spPr/>
        <p:txBody>
          <a:bodyPr/>
          <a:lstStyle/>
          <a:p>
            <a:fld id="{92AEC960-1F6D-44A9-80B8-39618AA04C59}" type="datetimeFigureOut">
              <a:rPr lang="en-US" smtClean="0"/>
              <a:t>6/11/2013</a:t>
            </a:fld>
            <a:endParaRPr lang="en-US"/>
          </a:p>
        </p:txBody>
      </p:sp>
      <p:sp>
        <p:nvSpPr>
          <p:cNvPr id="8" name="Content Placeholder 7"/>
          <p:cNvSpPr>
            <a:spLocks noGrp="1"/>
          </p:cNvSpPr>
          <p:nvPr>
            <p:ph sz="quarter" idx="13"/>
          </p:nvPr>
        </p:nvSpPr>
        <p:spPr>
          <a:xfrm>
            <a:off x="712788" y="1905000"/>
            <a:ext cx="7716839" cy="4495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367944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pic>
        <p:nvPicPr>
          <p:cNvPr id="6" name="Picture 5" descr="TitleSlideOverlay.png"/>
          <p:cNvPicPr>
            <a:picLocks noChangeAspect="1"/>
          </p:cNvPicPr>
          <p:nvPr/>
        </p:nvPicPr>
        <p:blipFill>
          <a:blip r:embed="rId2"/>
          <a:stretch>
            <a:fillRect/>
          </a:stretch>
        </p:blipFill>
        <p:spPr>
          <a:xfrm>
            <a:off x="0" y="0"/>
            <a:ext cx="9144000" cy="6858000"/>
          </a:xfrm>
          <a:prstGeom prst="rect">
            <a:avLst/>
          </a:prstGeom>
          <a:ln>
            <a:noFill/>
          </a:ln>
        </p:spPr>
      </p:pic>
      <p:sp>
        <p:nvSpPr>
          <p:cNvPr id="7" name="Rectangle 6"/>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Freeform 14"/>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Freeform 15"/>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Freeform 16"/>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Freeform 17"/>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Freeform 18"/>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Freeform 19"/>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a:xfrm rot="21060000">
            <a:off x="1252728" y="3566160"/>
            <a:ext cx="7324344" cy="1609344"/>
          </a:xfrm>
        </p:spPr>
        <p:txBody>
          <a:bodyPr anchor="b" anchorCtr="0"/>
          <a:lstStyle/>
          <a:p>
            <a:r>
              <a:rPr lang="en-CA" smtClean="0"/>
              <a:t>Click to edit Master title style</a:t>
            </a:r>
            <a:endParaRPr lang="en-US" dirty="0"/>
          </a:p>
        </p:txBody>
      </p:sp>
      <p:sp>
        <p:nvSpPr>
          <p:cNvPr id="23" name="Text Placeholder 22"/>
          <p:cNvSpPr>
            <a:spLocks noGrp="1"/>
          </p:cNvSpPr>
          <p:nvPr>
            <p:ph type="body" sz="quarter" idx="13" hasCustomPrompt="1"/>
          </p:nvPr>
        </p:nvSpPr>
        <p:spPr>
          <a:xfrm rot="21060000">
            <a:off x="2551176" y="4992624"/>
            <a:ext cx="6400800" cy="914400"/>
          </a:xfrm>
        </p:spPr>
        <p:txBody>
          <a:bodyPr anchor="ctr" anchorCtr="0"/>
          <a:lstStyle>
            <a:lvl1pPr marL="0" indent="0">
              <a:spcAft>
                <a:spcPts val="0"/>
              </a:spcAft>
              <a:buFontTx/>
              <a:buNone/>
              <a:defRPr>
                <a:effectLst/>
              </a:defRPr>
            </a:lvl1pPr>
            <a:lvl2pPr marL="349250" indent="0">
              <a:buFontTx/>
              <a:buNone/>
              <a:defRPr>
                <a:effectLst/>
              </a:defRPr>
            </a:lvl2pPr>
            <a:lvl3pPr marL="631825" indent="0">
              <a:buFontTx/>
              <a:buNone/>
              <a:defRPr>
                <a:effectLst/>
              </a:defRPr>
            </a:lvl3pPr>
            <a:lvl4pPr marL="914400" indent="0">
              <a:buFontTx/>
              <a:buNone/>
              <a:defRPr>
                <a:effectLst/>
              </a:defRPr>
            </a:lvl4pPr>
            <a:lvl5pPr marL="1196975" indent="0">
              <a:buFontTx/>
              <a:buNone/>
              <a:defRPr>
                <a:effectLst/>
              </a:defRPr>
            </a:lvl5pPr>
          </a:lstStyle>
          <a:p>
            <a:pPr lvl="0"/>
            <a:r>
              <a:rPr lang="en-US" dirty="0" smtClean="0"/>
              <a:t>Click to edit Master subtitle style</a:t>
            </a:r>
            <a:endParaRPr lang="en-US" dirty="0"/>
          </a:p>
        </p:txBody>
      </p:sp>
      <p:sp>
        <p:nvSpPr>
          <p:cNvPr id="24" name="Picture Placeholder 2"/>
          <p:cNvSpPr>
            <a:spLocks noGrp="1"/>
          </p:cNvSpPr>
          <p:nvPr>
            <p:ph type="pic" idx="14"/>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Tree>
    <p:extLst>
      <p:ext uri="{BB962C8B-B14F-4D97-AF65-F5344CB8AC3E}">
        <p14:creationId xmlns:p14="http://schemas.microsoft.com/office/powerpoint/2010/main" val="275629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CA"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5" name="Date Placeholder 4"/>
          <p:cNvSpPr>
            <a:spLocks noGrp="1"/>
          </p:cNvSpPr>
          <p:nvPr>
            <p:ph type="dt" sz="half" idx="10"/>
          </p:nvPr>
        </p:nvSpPr>
        <p:spPr/>
        <p:txBody>
          <a:bodyPr/>
          <a:lstStyle/>
          <a:p>
            <a:fld id="{92AEC960-1F6D-44A9-80B8-39618AA04C59}" type="datetimeFigureOut">
              <a:rPr lang="en-US" smtClean="0"/>
              <a:t>6/11/2013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48200" y="5181599"/>
            <a:ext cx="4267200" cy="1447800"/>
          </a:xfrm>
        </p:spPr>
        <p:txBody>
          <a:bodyPr vert="horz" lIns="91440" tIns="45720" rIns="91440" bIns="45720" rtlCol="0" anchor="ctr">
            <a:noAutofit/>
          </a:bodyPr>
          <a:lstStyle>
            <a:lvl1pPr algn="r">
              <a:defRPr/>
            </a:lvl1pPr>
          </a:lstStyle>
          <a:p>
            <a:pPr lvl="0" algn="r"/>
            <a:r>
              <a:rPr lang="en-CA" smtClean="0"/>
              <a:t>Click to edit Master title style</a:t>
            </a:r>
            <a:endParaRPr dirty="0"/>
          </a:p>
        </p:txBody>
      </p:sp>
      <p:sp>
        <p:nvSpPr>
          <p:cNvPr id="4" name="Content Placeholder 3"/>
          <p:cNvSpPr>
            <a:spLocks noGrp="1"/>
          </p:cNvSpPr>
          <p:nvPr>
            <p:ph sz="half" idx="2"/>
          </p:nvPr>
        </p:nvSpPr>
        <p:spPr>
          <a:xfrm>
            <a:off x="4572000" y="928083"/>
            <a:ext cx="4343400" cy="3923271"/>
          </a:xfrm>
          <a:ln>
            <a:noFill/>
          </a:ln>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6" name="Content Placeholder 5"/>
          <p:cNvSpPr>
            <a:spLocks noGrp="1"/>
          </p:cNvSpPr>
          <p:nvPr>
            <p:ph sz="quarter" idx="4"/>
          </p:nvPr>
        </p:nvSpPr>
        <p:spPr>
          <a:xfrm>
            <a:off x="78258" y="1828800"/>
            <a:ext cx="4343400" cy="392327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7" name="Date Placeholder 6"/>
          <p:cNvSpPr>
            <a:spLocks noGrp="1"/>
          </p:cNvSpPr>
          <p:nvPr>
            <p:ph type="dt" sz="half" idx="10"/>
          </p:nvPr>
        </p:nvSpPr>
        <p:spPr/>
        <p:txBody>
          <a:bodyPr/>
          <a:lstStyle/>
          <a:p>
            <a:fld id="{92AEC960-1F6D-44A9-80B8-39618AA04C59}" type="datetimeFigureOut">
              <a:rPr lang="en-US" smtClean="0"/>
              <a:t>6/11/2013</a:t>
            </a:fld>
            <a:endParaRPr lang="en-US"/>
          </a:p>
        </p:txBody>
      </p:sp>
      <p:sp>
        <p:nvSpPr>
          <p:cNvPr id="8" name="Footer Placeholder 7"/>
          <p:cNvSpPr>
            <a:spLocks noGrp="1"/>
          </p:cNvSpPr>
          <p:nvPr>
            <p:ph type="ftr" sz="quarter" idx="11"/>
          </p:nvPr>
        </p:nvSpPr>
        <p:spPr/>
        <p:txBody>
          <a:bodyPr/>
          <a:lstStyle/>
          <a:p>
            <a:endParaRPr lang="en-US"/>
          </a:p>
        </p:txBody>
      </p:sp>
      <p:sp>
        <p:nvSpPr>
          <p:cNvPr id="11" name="Round Same Side Corner Rectangle 10"/>
          <p:cNvSpPr/>
          <p:nvPr/>
        </p:nvSpPr>
        <p:spPr>
          <a:xfrm rot="5400000">
            <a:off x="1849727" y="3923851"/>
            <a:ext cx="667512" cy="4319833"/>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Slide Number Placeholder 8"/>
          <p:cNvSpPr>
            <a:spLocks noGrp="1"/>
          </p:cNvSpPr>
          <p:nvPr>
            <p:ph type="sldNum" sz="quarter" idx="12"/>
          </p:nvPr>
        </p:nvSpPr>
        <p:spPr/>
        <p:txBody>
          <a:bodyPr/>
          <a:lstStyle/>
          <a:p>
            <a:fld id="{F02B70FB-18ED-4CA5-8368-F946A6F2C1F7}" type="slidenum">
              <a:rPr lang="en-US" smtClean="0"/>
              <a:t>‹#›</a:t>
            </a:fld>
            <a:endParaRPr lang="en-US"/>
          </a:p>
        </p:txBody>
      </p:sp>
      <p:sp>
        <p:nvSpPr>
          <p:cNvPr id="12" name="Round Same Side Corner Rectangle 11"/>
          <p:cNvSpPr/>
          <p:nvPr/>
        </p:nvSpPr>
        <p:spPr>
          <a:xfrm rot="16200000">
            <a:off x="6639740" y="-1566294"/>
            <a:ext cx="668595" cy="4292793"/>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a:off x="5184648" y="246063"/>
            <a:ext cx="3730752" cy="668338"/>
          </a:xfrm>
          <a:prstGeom prst="rect">
            <a:avLst/>
          </a:prstGeom>
          <a:ln>
            <a:noFill/>
          </a:ln>
        </p:spPr>
        <p:txBody>
          <a:bodyPr vert="horz" lIns="91440" tIns="45720" rIns="91440" bIns="45720" rtlCol="0" anchor="ctr" anchorCtr="0">
            <a:normAutofit/>
          </a:bodyPr>
          <a:lstStyle>
            <a:lvl1pPr marL="342900" indent="-342900" algn="ctr">
              <a:buFont typeface="Arial" pitchFamily="34" charset="0"/>
              <a:buNone/>
              <a:defRPr lang="en-US" smtClean="0"/>
            </a:lvl1pPr>
          </a:lstStyle>
          <a:p>
            <a:pPr marL="0" lvl="0" indent="0" algn="ctr"/>
            <a:r>
              <a:rPr lang="en-CA" smtClean="0"/>
              <a:t>Click to edit Master text styles</a:t>
            </a:r>
          </a:p>
        </p:txBody>
      </p:sp>
      <p:sp>
        <p:nvSpPr>
          <p:cNvPr id="5" name="Text Placeholder 4"/>
          <p:cNvSpPr>
            <a:spLocks noGrp="1"/>
          </p:cNvSpPr>
          <p:nvPr>
            <p:ph type="body" sz="quarter" idx="3"/>
          </p:nvPr>
        </p:nvSpPr>
        <p:spPr>
          <a:xfrm>
            <a:off x="304800" y="5749925"/>
            <a:ext cx="3733800" cy="668337"/>
          </a:xfrm>
          <a:prstGeom prst="rect">
            <a:avLst/>
          </a:prstGeom>
        </p:spPr>
        <p:txBody>
          <a:bodyPr vert="horz" lIns="91440" tIns="45720" rIns="91440" bIns="45720" rtlCol="0" anchor="ctr" anchorCtr="0">
            <a:normAutofit/>
          </a:bodyPr>
          <a:lstStyle>
            <a:lvl1pPr marL="342900" indent="-342900" algn="ctr">
              <a:buFont typeface="Arial" pitchFamily="34" charset="0"/>
              <a:buNone/>
              <a:defRPr lang="en-US" dirty="0" smtClean="0"/>
            </a:lvl1pPr>
          </a:lstStyle>
          <a:p>
            <a:pPr marL="0" lvl="0" indent="0" algn="ctr"/>
            <a:r>
              <a:rPr lang="en-CA"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CA" smtClean="0"/>
              <a:t>Click to edit Master title style</a:t>
            </a:r>
            <a:endParaRPr/>
          </a:p>
        </p:txBody>
      </p:sp>
      <p:sp>
        <p:nvSpPr>
          <p:cNvPr id="3" name="Date Placeholder 2"/>
          <p:cNvSpPr>
            <a:spLocks noGrp="1"/>
          </p:cNvSpPr>
          <p:nvPr>
            <p:ph type="dt" sz="half" idx="10"/>
          </p:nvPr>
        </p:nvSpPr>
        <p:spPr/>
        <p:txBody>
          <a:bodyPr/>
          <a:lstStyle/>
          <a:p>
            <a:fld id="{92AEC960-1F6D-44A9-80B8-39618AA04C59}" type="datetimeFigureOut">
              <a:rPr lang="en-US" smtClean="0"/>
              <a:t>6/11/2013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EC960-1F6D-44A9-80B8-39618AA04C59}" type="datetimeFigureOut">
              <a:rPr lang="en-US" smtClean="0"/>
              <a:t>6/11/2013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B70FB-18ED-4CA5-8368-F946A6F2C1F7}"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0" y="0"/>
            <a:ext cx="9144000" cy="6857999"/>
          </a:xfrm>
          <a:prstGeom prst="rect">
            <a:avLst/>
          </a:prstGeom>
        </p:spPr>
      </p:pic>
      <p:pic>
        <p:nvPicPr>
          <p:cNvPr id="8" name="Picture 7"/>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0" y="0"/>
            <a:ext cx="2152254" cy="1142914"/>
          </a:xfrm>
          <a:prstGeom prst="rect">
            <a:avLst/>
          </a:prstGeom>
        </p:spPr>
      </p:pic>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dirty="0"/>
          </a:p>
        </p:txBody>
      </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CA" smtClean="0"/>
              <a:t>Click to edit Master title style</a:t>
            </a:r>
            <a:endParaRPr dirty="0"/>
          </a:p>
        </p:txBody>
      </p:sp>
      <p:sp>
        <p:nvSpPr>
          <p:cNvPr id="6" name="Slide Number Placeholder 5"/>
          <p:cNvSpPr>
            <a:spLocks noGrp="1"/>
          </p:cNvSpPr>
          <p:nvPr>
            <p:ph type="sldNum" sz="quarter" idx="4"/>
          </p:nvPr>
        </p:nvSpPr>
        <p:spPr>
          <a:xfrm>
            <a:off x="148516" y="658031"/>
            <a:ext cx="1509086" cy="232710"/>
          </a:xfrm>
          <a:prstGeom prst="rect">
            <a:avLst/>
          </a:prstGeom>
        </p:spPr>
        <p:txBody>
          <a:bodyPr vert="horz" lIns="91440" tIns="45720" rIns="91440" bIns="45720" rtlCol="0" anchor="ctr"/>
          <a:lstStyle>
            <a:lvl1pPr algn="ctr">
              <a:defRPr sz="1200">
                <a:solidFill>
                  <a:schemeClr val="bg1"/>
                </a:solidFill>
              </a:defRPr>
            </a:lvl1pPr>
          </a:lstStyle>
          <a:p>
            <a:fld id="{F02B70FB-18ED-4CA5-8368-F946A6F2C1F7}" type="slidenum">
              <a:rPr lang="en-US" smtClean="0"/>
              <a:pPr/>
              <a:t>‹#›</a:t>
            </a:fld>
            <a:endParaRPr lang="en-US"/>
          </a:p>
        </p:txBody>
      </p:sp>
      <p:sp>
        <p:nvSpPr>
          <p:cNvPr id="5" name="Footer Placeholder 4"/>
          <p:cNvSpPr>
            <a:spLocks noGrp="1"/>
          </p:cNvSpPr>
          <p:nvPr>
            <p:ph type="ftr" sz="quarter" idx="3"/>
          </p:nvPr>
        </p:nvSpPr>
        <p:spPr>
          <a:xfrm>
            <a:off x="0" y="0"/>
            <a:ext cx="2058294" cy="429187"/>
          </a:xfrm>
          <a:prstGeom prst="rect">
            <a:avLst/>
          </a:prstGeom>
        </p:spPr>
        <p:txBody>
          <a:bodyPr vert="horz" lIns="91440" tIns="45720" rIns="91440" bIns="45720" rtlCol="0" anchor="b" anchorCtr="0"/>
          <a:lstStyle>
            <a:lvl1pPr algn="l">
              <a:lnSpc>
                <a:spcPts val="1200"/>
              </a:lnSpc>
              <a:defRPr sz="1000" baseline="0">
                <a:solidFill>
                  <a:schemeClr val="bg1"/>
                </a:solidFill>
              </a:defRPr>
            </a:lvl1pPr>
          </a:lstStyle>
          <a:p>
            <a:endParaRPr lang="en-US" dirty="0"/>
          </a:p>
        </p:txBody>
      </p:sp>
      <p:sp>
        <p:nvSpPr>
          <p:cNvPr id="4" name="Date Placeholder 3"/>
          <p:cNvSpPr>
            <a:spLocks noGrp="1"/>
          </p:cNvSpPr>
          <p:nvPr>
            <p:ph type="dt" sz="half" idx="2"/>
          </p:nvPr>
        </p:nvSpPr>
        <p:spPr>
          <a:xfrm>
            <a:off x="0" y="450130"/>
            <a:ext cx="1806118" cy="180486"/>
          </a:xfrm>
          <a:prstGeom prst="rect">
            <a:avLst/>
          </a:prstGeom>
        </p:spPr>
        <p:txBody>
          <a:bodyPr vert="horz" lIns="91440" tIns="45720" rIns="91440" bIns="45720" rtlCol="0" anchor="ctr"/>
          <a:lstStyle>
            <a:lvl1pPr algn="ctr">
              <a:lnSpc>
                <a:spcPts val="1200"/>
              </a:lnSpc>
              <a:defRPr sz="1000" baseline="0">
                <a:solidFill>
                  <a:schemeClr val="bg1"/>
                </a:solidFill>
              </a:defRPr>
            </a:lvl1pPr>
          </a:lstStyle>
          <a:p>
            <a:fld id="{92AEC960-1F6D-44A9-80B8-39618AA04C59}" type="datetimeFigureOut">
              <a:rPr lang="en-US" smtClean="0"/>
              <a:pPr/>
              <a:t>6/11/2013</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82" r:id="rId3"/>
    <p:sldLayoutId id="2147483685" r:id="rId4"/>
    <p:sldLayoutId id="2147483664" r:id="rId5"/>
    <p:sldLayoutId id="2147483665" r:id="rId6"/>
    <p:sldLayoutId id="2147483666" r:id="rId7"/>
    <p:sldLayoutId id="2147483667" r:id="rId8"/>
    <p:sldLayoutId id="2147483668" r:id="rId9"/>
    <p:sldLayoutId id="2147483669" r:id="rId10"/>
    <p:sldLayoutId id="2147483670" r:id="rId11"/>
    <p:sldLayoutId id="2147483683" r:id="rId12"/>
    <p:sldLayoutId id="2147483684" r:id="rId13"/>
    <p:sldLayoutId id="2147483673" r:id="rId14"/>
    <p:sldLayoutId id="2147483674" r:id="rId15"/>
  </p:sldLayoutIdLst>
  <p:timing>
    <p:tnLst>
      <p:par>
        <p:cTn id="1" dur="indefinite" restart="never" nodeType="tmRoot"/>
      </p:par>
    </p:tnLst>
  </p:timing>
  <p:txStyles>
    <p:titleStyle>
      <a:lvl1pPr algn="l" defTabSz="914400" rtl="0" eaLnBrk="1" latinLnBrk="0" hangingPunct="1">
        <a:lnSpc>
          <a:spcPct val="1000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9"/>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9"/>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9"/>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9"/>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9"/>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9"/>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1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slideLayout" Target="../slideLayouts/slideLayout6.xml"/><Relationship Id="rId4" Type="http://schemas.openxmlformats.org/officeDocument/2006/relationships/video" Target="../media/media2.MOV"/></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9.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9.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xml"/><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75.jpe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9.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9.xml"/><Relationship Id="rId5" Type="http://schemas.openxmlformats.org/officeDocument/2006/relationships/image" Target="../media/image111.jpeg"/><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9.xml"/><Relationship Id="rId5" Type="http://schemas.openxmlformats.org/officeDocument/2006/relationships/image" Target="../media/image115.jpeg"/><Relationship Id="rId4" Type="http://schemas.openxmlformats.org/officeDocument/2006/relationships/image" Target="../media/image114.jpeg"/></Relationships>
</file>

<file path=ppt/slides/_rels/slide5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42312">
            <a:off x="295669" y="2817661"/>
            <a:ext cx="8622068" cy="1612607"/>
          </a:xfrm>
        </p:spPr>
        <p:txBody>
          <a:bodyPr/>
          <a:lstStyle/>
          <a:p>
            <a:pPr algn="ctr"/>
            <a:r>
              <a:rPr lang="en-US" dirty="0" smtClean="0"/>
              <a:t>Spanish </a:t>
            </a:r>
            <a:r>
              <a:rPr lang="en-US" dirty="0" smtClean="0"/>
              <a:t>Immersion Preschool</a:t>
            </a:r>
            <a:endParaRPr lang="en-US" dirty="0"/>
          </a:p>
        </p:txBody>
      </p:sp>
      <p:sp>
        <p:nvSpPr>
          <p:cNvPr id="3" name="Subtitle 2"/>
          <p:cNvSpPr>
            <a:spLocks noGrp="1"/>
          </p:cNvSpPr>
          <p:nvPr>
            <p:ph type="subTitle" idx="1"/>
          </p:nvPr>
        </p:nvSpPr>
        <p:spPr/>
        <p:txBody>
          <a:bodyPr/>
          <a:lstStyle/>
          <a:p>
            <a:r>
              <a:rPr lang="en-US" dirty="0" err="1" smtClean="0"/>
              <a:t>Bati</a:t>
            </a:r>
            <a:r>
              <a:rPr lang="en-US" dirty="0" smtClean="0"/>
              <a:t> </a:t>
            </a:r>
            <a:r>
              <a:rPr lang="en-US" dirty="0" err="1" smtClean="0"/>
              <a:t>McComas</a:t>
            </a:r>
            <a:r>
              <a:rPr lang="en-US" dirty="0" smtClean="0"/>
              <a:t> and </a:t>
            </a:r>
            <a:r>
              <a:rPr lang="en-US" dirty="0" err="1" smtClean="0"/>
              <a:t>Maru</a:t>
            </a:r>
            <a:r>
              <a:rPr lang="en-US" dirty="0" smtClean="0"/>
              <a:t> Aguirre</a:t>
            </a:r>
            <a:endParaRPr lang="en-US" dirty="0"/>
          </a:p>
        </p:txBody>
      </p:sp>
      <p:sp>
        <p:nvSpPr>
          <p:cNvPr id="4" name="TextBox 3"/>
          <p:cNvSpPr txBox="1"/>
          <p:nvPr/>
        </p:nvSpPr>
        <p:spPr>
          <a:xfrm>
            <a:off x="-1253067" y="1422400"/>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564649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Invitation</a:t>
            </a:r>
            <a:r>
              <a:rPr lang="en-US" sz="4400" dirty="0"/>
              <a:t> </a:t>
            </a:r>
            <a:r>
              <a:rPr lang="en-US" sz="4400" dirty="0" smtClean="0"/>
              <a:t>on the water table</a:t>
            </a:r>
            <a:endParaRPr lang="en-US" sz="4400" dirty="0"/>
          </a:p>
        </p:txBody>
      </p:sp>
      <p:sp>
        <p:nvSpPr>
          <p:cNvPr id="3" name="Content Placeholder 2"/>
          <p:cNvSpPr>
            <a:spLocks noGrp="1"/>
          </p:cNvSpPr>
          <p:nvPr>
            <p:ph sz="half" idx="1"/>
          </p:nvPr>
        </p:nvSpPr>
        <p:spPr/>
        <p:txBody>
          <a:bodyPr/>
          <a:lstStyle/>
          <a:p>
            <a:r>
              <a:rPr lang="en-US" dirty="0" smtClean="0"/>
              <a:t>This invitation represents a blend between two interests previously observed:</a:t>
            </a:r>
          </a:p>
          <a:p>
            <a:r>
              <a:rPr lang="en-US" dirty="0" smtClean="0"/>
              <a:t>Ocean wild life</a:t>
            </a:r>
          </a:p>
          <a:p>
            <a:r>
              <a:rPr lang="en-US" dirty="0" smtClean="0"/>
              <a:t>Water</a:t>
            </a:r>
          </a:p>
          <a:p>
            <a:endParaRPr lang="en-US" dirty="0"/>
          </a:p>
        </p:txBody>
      </p:sp>
      <p:pic>
        <p:nvPicPr>
          <p:cNvPr id="5" name="Content Placeholder 4" descr="IMG_0261.jpg"/>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1805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Associative play   </a:t>
            </a:r>
            <a:endParaRPr lang="en-US" dirty="0"/>
          </a:p>
        </p:txBody>
      </p:sp>
      <p:pic>
        <p:nvPicPr>
          <p:cNvPr id="5" name="IMG_0226.MO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rcRect l="19535" r="19535"/>
          <a:stretch>
            <a:fillRect/>
          </a:stretch>
        </p:blipFill>
        <p:spPr>
          <a:prstGeom prst="rect">
            <a:avLst/>
          </a:prstGeom>
        </p:spPr>
      </p:pic>
      <p:pic>
        <p:nvPicPr>
          <p:cNvPr id="6" name="IMG_0224.MOV">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rcRect l="19535" r="19535"/>
          <a:stretch>
            <a:fillRect/>
          </a:stretch>
        </p:blipFill>
        <p:spPr/>
      </p:pic>
    </p:spTree>
    <p:extLst>
      <p:ext uri="{BB962C8B-B14F-4D97-AF65-F5344CB8AC3E}">
        <p14:creationId xmlns:p14="http://schemas.microsoft.com/office/powerpoint/2010/main" val="17846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6"/>
                </p:tgtEl>
              </p:cMediaNode>
            </p:vide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26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293755">
            <a:off x="369438" y="570444"/>
            <a:ext cx="3591988" cy="2682905"/>
          </a:xfrm>
          <a:prstGeom prst="rect">
            <a:avLst/>
          </a:prstGeom>
        </p:spPr>
      </p:pic>
      <p:pic>
        <p:nvPicPr>
          <p:cNvPr id="4" name="Picture 3" descr="IMG_026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6400" y="152401"/>
            <a:ext cx="2310286" cy="3093110"/>
          </a:xfrm>
          <a:prstGeom prst="rect">
            <a:avLst/>
          </a:prstGeom>
        </p:spPr>
      </p:pic>
      <p:pic>
        <p:nvPicPr>
          <p:cNvPr id="5" name="Picture 4" descr="IMG_0266.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3589155"/>
            <a:ext cx="2443448" cy="3271393"/>
          </a:xfrm>
          <a:prstGeom prst="rect">
            <a:avLst/>
          </a:prstGeom>
        </p:spPr>
      </p:pic>
      <p:sp>
        <p:nvSpPr>
          <p:cNvPr id="6" name="TextBox 5"/>
          <p:cNvSpPr txBox="1"/>
          <p:nvPr/>
        </p:nvSpPr>
        <p:spPr>
          <a:xfrm rot="20344556">
            <a:off x="157410" y="3129461"/>
            <a:ext cx="4798017"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-It is a glowing fish in a deep ocean I saw in blue planet</a:t>
            </a:r>
          </a:p>
          <a:p>
            <a:endParaRPr lang="en-US" dirty="0"/>
          </a:p>
        </p:txBody>
      </p:sp>
      <p:sp>
        <p:nvSpPr>
          <p:cNvPr id="8" name="TextBox 7"/>
          <p:cNvSpPr txBox="1"/>
          <p:nvPr/>
        </p:nvSpPr>
        <p:spPr>
          <a:xfrm>
            <a:off x="5029199" y="2362200"/>
            <a:ext cx="396240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-This is a purple star fish- They just </a:t>
            </a:r>
            <a:r>
              <a:rPr lang="en-US" dirty="0" err="1"/>
              <a:t>muy</a:t>
            </a:r>
            <a:r>
              <a:rPr lang="en-US" dirty="0"/>
              <a:t> </a:t>
            </a:r>
            <a:r>
              <a:rPr lang="en-US" dirty="0" err="1"/>
              <a:t>pequeños</a:t>
            </a:r>
            <a:r>
              <a:rPr lang="en-US" dirty="0"/>
              <a:t> (very little)- talking about shells</a:t>
            </a:r>
          </a:p>
          <a:p>
            <a:endParaRPr lang="en-US" dirty="0"/>
          </a:p>
        </p:txBody>
      </p:sp>
      <p:sp>
        <p:nvSpPr>
          <p:cNvPr id="11" name="TextBox 10"/>
          <p:cNvSpPr txBox="1"/>
          <p:nvPr/>
        </p:nvSpPr>
        <p:spPr>
          <a:xfrm>
            <a:off x="2590800" y="5410200"/>
            <a:ext cx="4944687" cy="646331"/>
          </a:xfrm>
          <a:prstGeom prst="rect">
            <a:avLst/>
          </a:prstGeom>
          <a:noFill/>
        </p:spPr>
        <p:txBody>
          <a:bodyPr wrap="non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“Memo” was running fast the shark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eats it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p>
        </p:txBody>
      </p:sp>
    </p:spTree>
    <p:extLst>
      <p:ext uri="{BB962C8B-B14F-4D97-AF65-F5344CB8AC3E}">
        <p14:creationId xmlns:p14="http://schemas.microsoft.com/office/powerpoint/2010/main" val="282081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strVal val="#ppt_w*0.70"/>
                                          </p:val>
                                        </p:tav>
                                        <p:tav tm="100000">
                                          <p:val>
                                            <p:strVal val="#ppt_w"/>
                                          </p:val>
                                        </p:tav>
                                      </p:tavLst>
                                    </p:anim>
                                    <p:anim calcmode="lin" valueType="num">
                                      <p:cBhvr>
                                        <p:cTn id="22" dur="1000" fill="hold"/>
                                        <p:tgtEl>
                                          <p:spTgt spid="11"/>
                                        </p:tgtEl>
                                        <p:attrNameLst>
                                          <p:attrName>ppt_h</p:attrName>
                                        </p:attrNameLst>
                                      </p:cBhvr>
                                      <p:tavLst>
                                        <p:tav tm="0">
                                          <p:val>
                                            <p:strVal val="#ppt_h"/>
                                          </p:val>
                                        </p:tav>
                                        <p:tav tm="100000">
                                          <p:val>
                                            <p:strVal val="#ppt_h"/>
                                          </p:val>
                                        </p:tav>
                                      </p:tavLst>
                                    </p:anim>
                                    <p:animEffect transition="in" filter="fade">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6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8400" y="457200"/>
            <a:ext cx="2561166"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IMG_026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533400"/>
            <a:ext cx="2764154" cy="37007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26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76600" y="1143000"/>
            <a:ext cx="2708100" cy="3625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371600" y="5105400"/>
            <a:ext cx="6172200" cy="923330"/>
          </a:xfrm>
          <a:prstGeom prst="rect">
            <a:avLst/>
          </a:prstGeom>
        </p:spPr>
        <p:txBody>
          <a:bodyPr wrap="square">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-This is a dolphin and a baby dolphin- placing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both dolphins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beside each other and hiding the little one under a shell.</a:t>
            </a:r>
          </a:p>
        </p:txBody>
      </p:sp>
    </p:spTree>
    <p:extLst>
      <p:ext uri="{BB962C8B-B14F-4D97-AF65-F5344CB8AC3E}">
        <p14:creationId xmlns:p14="http://schemas.microsoft.com/office/powerpoint/2010/main" val="84567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486400"/>
            <a:ext cx="7620000" cy="923330"/>
          </a:xfrm>
          <a:prstGeom prst="rect">
            <a:avLst/>
          </a:prstGeom>
        </p:spPr>
        <p:txBody>
          <a:bodyPr wrap="square">
            <a:spAutoFit/>
          </a:bodyPr>
          <a:lstStyle/>
          <a:p>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talking to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Alex: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Villan</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down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there--shark</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-Those are turtles they sure go In water </a:t>
            </a:r>
          </a:p>
          <a:p>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-And in land too</a:t>
            </a:r>
          </a:p>
        </p:txBody>
      </p:sp>
      <p:pic>
        <p:nvPicPr>
          <p:cNvPr id="3" name="Picture 2" descr="IMG_027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 y="1066800"/>
            <a:ext cx="3135767" cy="4198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G_0273.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600" y="1676400"/>
            <a:ext cx="5359401" cy="3014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081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made a discovery…</a:t>
            </a:r>
            <a:endParaRPr lang="en-US" dirty="0"/>
          </a:p>
        </p:txBody>
      </p:sp>
      <p:sp>
        <p:nvSpPr>
          <p:cNvPr id="3" name="Text Placeholder 2"/>
          <p:cNvSpPr>
            <a:spLocks noGrp="1"/>
          </p:cNvSpPr>
          <p:nvPr>
            <p:ph type="body" sz="quarter" idx="13"/>
          </p:nvPr>
        </p:nvSpPr>
        <p:spPr>
          <a:xfrm>
            <a:off x="713232" y="5105399"/>
            <a:ext cx="7717536" cy="1600201"/>
          </a:xfrm>
        </p:spPr>
        <p:txBody>
          <a:bodyPr/>
          <a:lstStyle/>
          <a:p>
            <a:pPr algn="l"/>
            <a:r>
              <a:rPr lang="en-US" dirty="0" smtClean="0"/>
              <a:t>The children ask the teacher:</a:t>
            </a:r>
          </a:p>
          <a:p>
            <a:pPr algn="l"/>
            <a:r>
              <a:rPr lang="en-US" dirty="0" smtClean="0"/>
              <a:t> -Can we have water and make fishes swim??? </a:t>
            </a:r>
          </a:p>
          <a:p>
            <a:pPr algn="l"/>
            <a:r>
              <a:rPr lang="en-US" dirty="0" smtClean="0"/>
              <a:t>-We can make the Ocean!!!</a:t>
            </a:r>
          </a:p>
          <a:p>
            <a:pPr algn="l"/>
            <a:r>
              <a:rPr lang="en-US" dirty="0" smtClean="0"/>
              <a:t>The children were full of excitement and got ready to experience the discovery .</a:t>
            </a:r>
            <a:endParaRPr lang="en-US" dirty="0"/>
          </a:p>
        </p:txBody>
      </p:sp>
      <p:pic>
        <p:nvPicPr>
          <p:cNvPr id="5" name="Picture Placeholder 4" descr="IMG_0275.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183" b="21183"/>
          <a:stretch>
            <a:fillRect/>
          </a:stretch>
        </p:blipFill>
        <p:spPr/>
      </p:pic>
    </p:spTree>
    <p:extLst>
      <p:ext uri="{BB962C8B-B14F-4D97-AF65-F5344CB8AC3E}">
        <p14:creationId xmlns:p14="http://schemas.microsoft.com/office/powerpoint/2010/main" val="178309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8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749385"/>
            <a:ext cx="2293996" cy="3071301"/>
          </a:xfrm>
          <a:prstGeom prst="rect">
            <a:avLst/>
          </a:prstGeom>
          <a:ln>
            <a:noFill/>
          </a:ln>
          <a:effectLst>
            <a:softEdge rad="112500"/>
          </a:effectLst>
        </p:spPr>
      </p:pic>
      <p:pic>
        <p:nvPicPr>
          <p:cNvPr id="3" name="Picture 2" descr="IMG_028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3328122"/>
            <a:ext cx="2611754" cy="3496729"/>
          </a:xfrm>
          <a:prstGeom prst="rect">
            <a:avLst/>
          </a:prstGeom>
          <a:ln>
            <a:noFill/>
          </a:ln>
          <a:effectLst>
            <a:softEdge rad="112500"/>
          </a:effectLst>
        </p:spPr>
      </p:pic>
      <p:pic>
        <p:nvPicPr>
          <p:cNvPr id="4" name="Picture 3" descr="IMG_028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31660">
            <a:off x="457200" y="228600"/>
            <a:ext cx="2407826" cy="3223701"/>
          </a:xfrm>
          <a:prstGeom prst="rect">
            <a:avLst/>
          </a:prstGeom>
          <a:ln>
            <a:noFill/>
          </a:ln>
          <a:effectLst>
            <a:softEdge rad="112500"/>
          </a:effectLst>
        </p:spPr>
      </p:pic>
      <p:pic>
        <p:nvPicPr>
          <p:cNvPr id="5" name="Picture 4" descr="IMG_028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152400"/>
            <a:ext cx="2237081" cy="2995101"/>
          </a:xfrm>
          <a:prstGeom prst="rect">
            <a:avLst/>
          </a:prstGeom>
          <a:ln>
            <a:noFill/>
          </a:ln>
          <a:effectLst>
            <a:softEdge rad="112500"/>
          </a:effectLst>
        </p:spPr>
      </p:pic>
      <p:pic>
        <p:nvPicPr>
          <p:cNvPr id="6" name="Picture 5" descr="IMG_028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30051">
            <a:off x="6477000" y="304800"/>
            <a:ext cx="2120926" cy="2839587"/>
          </a:xfrm>
          <a:prstGeom prst="rect">
            <a:avLst/>
          </a:prstGeom>
          <a:ln>
            <a:noFill/>
          </a:ln>
          <a:effectLst>
            <a:softEdge rad="112500"/>
          </a:effectLst>
        </p:spPr>
      </p:pic>
      <p:pic>
        <p:nvPicPr>
          <p:cNvPr id="7" name="Picture 6" descr="IMG_029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200" y="4038600"/>
            <a:ext cx="2819400" cy="2105848"/>
          </a:xfrm>
          <a:prstGeom prst="rect">
            <a:avLst/>
          </a:prstGeom>
          <a:ln>
            <a:noFill/>
          </a:ln>
          <a:effectLst>
            <a:softEdge rad="112500"/>
          </a:effectLst>
        </p:spPr>
      </p:pic>
      <p:sp>
        <p:nvSpPr>
          <p:cNvPr id="8" name="TextBox 7"/>
          <p:cNvSpPr txBox="1"/>
          <p:nvPr/>
        </p:nvSpPr>
        <p:spPr>
          <a:xfrm>
            <a:off x="3276600" y="2971800"/>
            <a:ext cx="3697797" cy="1200328"/>
          </a:xfrm>
          <a:prstGeom prst="rect">
            <a:avLst/>
          </a:prstGeom>
          <a:noFill/>
        </p:spPr>
        <p:txBody>
          <a:bodyPr wrap="none" rtlCol="0">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Children experienced…</a:t>
            </a: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2400" dirty="0"/>
          </a:p>
        </p:txBody>
      </p:sp>
    </p:spTree>
    <p:extLst>
      <p:ext uri="{BB962C8B-B14F-4D97-AF65-F5344CB8AC3E}">
        <p14:creationId xmlns:p14="http://schemas.microsoft.com/office/powerpoint/2010/main" val="3156417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4495800"/>
            <a:ext cx="5019323" cy="2585323"/>
          </a:xfrm>
          <a:prstGeom prst="rect">
            <a:avLst/>
          </a:prstGeom>
          <a:noFill/>
        </p:spPr>
        <p:txBody>
          <a:bodyPr wrap="none" rtlCol="0">
            <a:spAutoFit/>
          </a:bodyPr>
          <a:lstStyle/>
          <a:p>
            <a:pPr marL="285750" indent="-285750">
              <a:buFont typeface="Arial"/>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Laughter, ideas, causes and effects</a:t>
            </a:r>
          </a:p>
          <a:p>
            <a:pPr marL="285750" indent="-285750">
              <a:buFont typeface="Arial"/>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Scuba diving man</a:t>
            </a:r>
          </a:p>
          <a:p>
            <a:pPr marL="285750" indent="-285750">
              <a:buFont typeface="Arial"/>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weight, splashing with big weights</a:t>
            </a:r>
          </a:p>
          <a:p>
            <a:pPr marL="285750" indent="-285750">
              <a:buFont typeface="Arial"/>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Flotation</a:t>
            </a:r>
          </a:p>
          <a:p>
            <a:pPr marL="285750" indent="-285750">
              <a:buFont typeface="Arial"/>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Transparency and bleariness</a:t>
            </a:r>
          </a:p>
          <a:p>
            <a:pPr marL="285750" indent="-285750">
              <a:buFont typeface="Arial"/>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Taste</a:t>
            </a:r>
          </a:p>
          <a:p>
            <a:pPr marL="285750" indent="-285750">
              <a:buFont typeface="Arial"/>
              <a:buChar char="•"/>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Air sound throughout a bone  </a:t>
            </a:r>
          </a:p>
          <a:p>
            <a:endParaRPr lang="en-US" dirty="0" smtClean="0"/>
          </a:p>
          <a:p>
            <a:endParaRPr lang="en-US" dirty="0"/>
          </a:p>
        </p:txBody>
      </p:sp>
      <p:pic>
        <p:nvPicPr>
          <p:cNvPr id="9" name="Picture 8" descr="IMG_027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90600"/>
            <a:ext cx="2455333" cy="3287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IMG_027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28600"/>
            <a:ext cx="2333507"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IMG_028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524000"/>
            <a:ext cx="3301059"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721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444533"/>
            <a:ext cx="8686800" cy="723620"/>
          </a:xfrm>
        </p:spPr>
        <p:txBody>
          <a:bodyPr/>
          <a:lstStyle/>
          <a:p>
            <a:r>
              <a:rPr lang="en-US" sz="2800" dirty="0" smtClean="0"/>
              <a:t>How we experienced the ocean with our bodies?</a:t>
            </a:r>
            <a:endParaRPr lang="en-US" sz="2800" dirty="0"/>
          </a:p>
        </p:txBody>
      </p:sp>
      <p:sp>
        <p:nvSpPr>
          <p:cNvPr id="4" name="Text Placeholder 3"/>
          <p:cNvSpPr>
            <a:spLocks noGrp="1"/>
          </p:cNvSpPr>
          <p:nvPr>
            <p:ph type="body" sz="quarter" idx="13"/>
          </p:nvPr>
        </p:nvSpPr>
        <p:spPr/>
        <p:txBody>
          <a:bodyPr>
            <a:normAutofit fontScale="92500" lnSpcReduction="20000"/>
          </a:bodyPr>
          <a:lstStyle/>
          <a:p>
            <a:endParaRPr lang="en-US" sz="2400" dirty="0" smtClean="0"/>
          </a:p>
          <a:p>
            <a:r>
              <a:rPr lang="en-US" sz="2400" dirty="0" smtClean="0"/>
              <a:t>An invitation with handkerchiefs</a:t>
            </a:r>
          </a:p>
          <a:p>
            <a:endParaRPr lang="en-US" sz="2400" dirty="0"/>
          </a:p>
          <a:p>
            <a:r>
              <a:rPr lang="en-US" sz="2400" dirty="0" smtClean="0"/>
              <a:t> Playing under the water.</a:t>
            </a:r>
            <a:endParaRPr lang="en-US" sz="2400" dirty="0"/>
          </a:p>
        </p:txBody>
      </p:sp>
      <p:pic>
        <p:nvPicPr>
          <p:cNvPr id="6" name="Picture Placeholder 5" descr="IMG_0303.jpg"/>
          <p:cNvPicPr>
            <a:picLocks noGrp="1" noChangeAspect="1"/>
          </p:cNvPicPr>
          <p:nvPr>
            <p:ph type="pic" idx="14"/>
          </p:nvPr>
        </p:nvPicPr>
        <p:blipFill>
          <a:blip r:embed="rId2" cstate="print">
            <a:extLst>
              <a:ext uri="{28A0092B-C50C-407E-A947-70E740481C1C}">
                <a14:useLocalDpi xmlns:a14="http://schemas.microsoft.com/office/drawing/2010/main" val="0"/>
              </a:ext>
            </a:extLst>
          </a:blip>
          <a:srcRect t="22567" b="22567"/>
          <a:stretch>
            <a:fillRect/>
          </a:stretch>
        </p:blipFill>
        <p:spPr>
          <a:prstGeom prst="rect">
            <a:avLst/>
          </a:prstGeom>
        </p:spPr>
      </p:pic>
      <p:pic>
        <p:nvPicPr>
          <p:cNvPr id="7" name="Picture Placeholder 6" descr="IMG_0291.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2581" b="22581"/>
          <a:stretch>
            <a:fillRect/>
          </a:stretch>
        </p:blipFill>
        <p:spPr>
          <a:prstGeom prst="rect">
            <a:avLst/>
          </a:prstGeom>
        </p:spPr>
      </p:pic>
    </p:spTree>
    <p:extLst>
      <p:ext uri="{BB962C8B-B14F-4D97-AF65-F5344CB8AC3E}">
        <p14:creationId xmlns:p14="http://schemas.microsoft.com/office/powerpoint/2010/main" val="111898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circle(in)">
                                      <p:cBhvr>
                                        <p:cTn id="24" dur="2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circle(in)">
                                      <p:cBhvr>
                                        <p:cTn id="29"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31327">
            <a:off x="308394" y="747011"/>
            <a:ext cx="2664349" cy="1990039"/>
          </a:xfrm>
          <a:prstGeom prst="rect">
            <a:avLst/>
          </a:prstGeom>
          <a:ln>
            <a:noFill/>
          </a:ln>
          <a:effectLst>
            <a:softEdge rad="112500"/>
          </a:effectLst>
        </p:spPr>
      </p:pic>
      <p:pic>
        <p:nvPicPr>
          <p:cNvPr id="3" name="Picture 2" descr="IMG_03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52400"/>
            <a:ext cx="3230438" cy="2412858"/>
          </a:xfrm>
          <a:prstGeom prst="rect">
            <a:avLst/>
          </a:prstGeom>
          <a:ln>
            <a:noFill/>
          </a:ln>
          <a:effectLst>
            <a:softEdge rad="112500"/>
          </a:effectLst>
        </p:spPr>
      </p:pic>
      <p:pic>
        <p:nvPicPr>
          <p:cNvPr id="4" name="Picture 3" descr="IMG_03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952030"/>
            <a:ext cx="3276600" cy="2447337"/>
          </a:xfrm>
          <a:prstGeom prst="rect">
            <a:avLst/>
          </a:prstGeom>
          <a:ln>
            <a:noFill/>
          </a:ln>
          <a:effectLst>
            <a:softEdge rad="112500"/>
          </a:effectLst>
        </p:spPr>
      </p:pic>
      <p:pic>
        <p:nvPicPr>
          <p:cNvPr id="5" name="Picture 4" descr="IMG_029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3581400"/>
            <a:ext cx="2342444" cy="3136165"/>
          </a:xfrm>
          <a:prstGeom prst="rect">
            <a:avLst/>
          </a:prstGeom>
          <a:ln>
            <a:noFill/>
          </a:ln>
          <a:effectLst>
            <a:softEdge rad="112500"/>
          </a:effectLst>
        </p:spPr>
      </p:pic>
      <p:pic>
        <p:nvPicPr>
          <p:cNvPr id="6" name="Picture 5" descr="IMG_029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5200" y="3733800"/>
            <a:ext cx="2105848" cy="2819400"/>
          </a:xfrm>
          <a:prstGeom prst="rect">
            <a:avLst/>
          </a:prstGeom>
          <a:ln>
            <a:noFill/>
          </a:ln>
          <a:effectLst>
            <a:softEdge rad="112500"/>
          </a:effectLst>
        </p:spPr>
      </p:pic>
      <p:sp>
        <p:nvSpPr>
          <p:cNvPr id="7" name="TextBox 6"/>
          <p:cNvSpPr txBox="1"/>
          <p:nvPr/>
        </p:nvSpPr>
        <p:spPr>
          <a:xfrm>
            <a:off x="2590800" y="2514600"/>
            <a:ext cx="3172638"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-This is how a whale swims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a:off x="5715000" y="4953000"/>
            <a:ext cx="3251649" cy="646331"/>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-This is how a whale’s tail is</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this is how it moves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9978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0.70"/>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875259">
            <a:off x="530650" y="2336223"/>
            <a:ext cx="3603551" cy="1989000"/>
          </a:xfrm>
        </p:spPr>
        <p:style>
          <a:lnRef idx="1">
            <a:schemeClr val="accent2"/>
          </a:lnRef>
          <a:fillRef idx="3">
            <a:schemeClr val="accent2"/>
          </a:fillRef>
          <a:effectRef idx="2">
            <a:schemeClr val="accent2"/>
          </a:effectRef>
          <a:fontRef idx="minor">
            <a:schemeClr val="lt1"/>
          </a:fontRef>
        </p:style>
        <p:txBody>
          <a:bodyPr/>
          <a:lstStyle/>
          <a:p>
            <a:r>
              <a:rPr lang="en-US" dirty="0" smtClean="0"/>
              <a:t>Going in a trip to the beach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4731133"/>
              </p:ext>
            </p:extLst>
          </p:nvPr>
        </p:nvGraphicFramePr>
        <p:xfrm>
          <a:off x="4505325" y="990600"/>
          <a:ext cx="42576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18436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graphicEl>
                                              <a:dgm id="{4A211BB0-F835-4E86-B266-18691425E5E9}"/>
                                            </p:graphicEl>
                                          </p:spTgt>
                                        </p:tgtEl>
                                        <p:attrNameLst>
                                          <p:attrName>style.visibility</p:attrName>
                                        </p:attrNameLst>
                                      </p:cBhvr>
                                      <p:to>
                                        <p:strVal val="visible"/>
                                      </p:to>
                                    </p:set>
                                    <p:animEffect transition="in" filter="circle(out)">
                                      <p:cBhvr>
                                        <p:cTn id="7" dur="750"/>
                                        <p:tgtEl>
                                          <p:spTgt spid="4">
                                            <p:graphicEl>
                                              <a:dgm id="{4A211BB0-F835-4E86-B266-18691425E5E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graphicEl>
                                              <a:dgm id="{C2B51BD5-5A4F-4365-A76C-D59BBBE62C86}"/>
                                            </p:graphicEl>
                                          </p:spTgt>
                                        </p:tgtEl>
                                        <p:attrNameLst>
                                          <p:attrName>style.visibility</p:attrName>
                                        </p:attrNameLst>
                                      </p:cBhvr>
                                      <p:to>
                                        <p:strVal val="visible"/>
                                      </p:to>
                                    </p:set>
                                    <p:animEffect transition="in" filter="circle(out)">
                                      <p:cBhvr>
                                        <p:cTn id="12" dur="750"/>
                                        <p:tgtEl>
                                          <p:spTgt spid="4">
                                            <p:graphicEl>
                                              <a:dgm id="{C2B51BD5-5A4F-4365-A76C-D59BBBE62C8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4">
                                            <p:graphicEl>
                                              <a:dgm id="{73A91614-9B3D-43BA-AA9F-AEAC86EAE993}"/>
                                            </p:graphicEl>
                                          </p:spTgt>
                                        </p:tgtEl>
                                        <p:attrNameLst>
                                          <p:attrName>style.visibility</p:attrName>
                                        </p:attrNameLst>
                                      </p:cBhvr>
                                      <p:to>
                                        <p:strVal val="visible"/>
                                      </p:to>
                                    </p:set>
                                    <p:animEffect transition="in" filter="circle(out)">
                                      <p:cBhvr>
                                        <p:cTn id="17" dur="750"/>
                                        <p:tgtEl>
                                          <p:spTgt spid="4">
                                            <p:graphicEl>
                                              <a:dgm id="{73A91614-9B3D-43BA-AA9F-AEAC86EAE99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4">
                                            <p:graphicEl>
                                              <a:dgm id="{F0A5EA68-263D-4FB7-B774-F68EEBE0AB0A}"/>
                                            </p:graphicEl>
                                          </p:spTgt>
                                        </p:tgtEl>
                                        <p:attrNameLst>
                                          <p:attrName>style.visibility</p:attrName>
                                        </p:attrNameLst>
                                      </p:cBhvr>
                                      <p:to>
                                        <p:strVal val="visible"/>
                                      </p:to>
                                    </p:set>
                                    <p:animEffect transition="in" filter="circle(out)">
                                      <p:cBhvr>
                                        <p:cTn id="22" dur="750"/>
                                        <p:tgtEl>
                                          <p:spTgt spid="4">
                                            <p:graphicEl>
                                              <a:dgm id="{F0A5EA68-263D-4FB7-B774-F68EEBE0AB0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7716837" cy="1447800"/>
          </a:xfrm>
        </p:spPr>
        <p:txBody>
          <a:bodyPr/>
          <a:lstStyle/>
          <a:p>
            <a:r>
              <a:rPr lang="en-US" sz="3600" dirty="0" smtClean="0"/>
              <a:t>Making connections with inquisitive minds </a:t>
            </a:r>
            <a:br>
              <a:rPr lang="en-US" sz="3600" dirty="0" smtClean="0"/>
            </a:br>
            <a:endParaRPr lang="en-US" sz="3600" dirty="0"/>
          </a:p>
        </p:txBody>
      </p:sp>
      <p:pic>
        <p:nvPicPr>
          <p:cNvPr id="5" name="Content Placeholder 4" descr="IMG_0345.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9547" r="954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IMG_0346.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5523" b="15523"/>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0750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4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316661">
            <a:off x="575558" y="377641"/>
            <a:ext cx="2744681" cy="3674697"/>
          </a:xfrm>
          <a:prstGeom prst="rect">
            <a:avLst/>
          </a:prstGeom>
          <a:ln>
            <a:noFill/>
          </a:ln>
          <a:effectLst>
            <a:softEdge rad="112500"/>
          </a:effectLst>
        </p:spPr>
      </p:pic>
      <p:pic>
        <p:nvPicPr>
          <p:cNvPr id="3" name="Picture 2" descr="IMG_034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0"/>
            <a:ext cx="2667000" cy="3570694"/>
          </a:xfrm>
          <a:prstGeom prst="rect">
            <a:avLst/>
          </a:prstGeom>
          <a:ln>
            <a:noFill/>
          </a:ln>
          <a:effectLst>
            <a:softEdge rad="112500"/>
          </a:effectLst>
        </p:spPr>
      </p:pic>
      <p:pic>
        <p:nvPicPr>
          <p:cNvPr id="4" name="Picture 3" descr="IMG_034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97469">
            <a:off x="6229237" y="496843"/>
            <a:ext cx="2521768" cy="3376252"/>
          </a:xfrm>
          <a:prstGeom prst="rect">
            <a:avLst/>
          </a:prstGeom>
          <a:ln>
            <a:noFill/>
          </a:ln>
          <a:effectLst>
            <a:softEdge rad="112500"/>
          </a:effectLst>
        </p:spPr>
      </p:pic>
      <p:pic>
        <p:nvPicPr>
          <p:cNvPr id="5" name="Picture 4" descr="IMG_035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3647916"/>
            <a:ext cx="2164707" cy="2898203"/>
          </a:xfrm>
          <a:prstGeom prst="rect">
            <a:avLst/>
          </a:prstGeom>
          <a:ln>
            <a:noFill/>
          </a:ln>
          <a:effectLst>
            <a:softEdge rad="112500"/>
          </a:effectLst>
        </p:spPr>
      </p:pic>
      <p:sp>
        <p:nvSpPr>
          <p:cNvPr id="6" name="TextBox 5"/>
          <p:cNvSpPr txBox="1"/>
          <p:nvPr/>
        </p:nvSpPr>
        <p:spPr>
          <a:xfrm>
            <a:off x="116954" y="5257800"/>
            <a:ext cx="8991600" cy="1754327"/>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Alex: -it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pops (squeezing the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polymers)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-they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are marbles</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Alex &amp; Faith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playing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together: Alex looks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over the water table, he wants to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open the container, the teacher helps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him,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after that gets a container with polymers, and Faith repeats Alex’s actions.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8028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G_035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4400" y="228600"/>
            <a:ext cx="3533775" cy="6282267"/>
          </a:xfrm>
          <a:prstGeom prst="rect">
            <a:avLst/>
          </a:prstGeom>
        </p:spPr>
      </p:pic>
      <p:sp>
        <p:nvSpPr>
          <p:cNvPr id="3" name="TextBox 2"/>
          <p:cNvSpPr txBox="1"/>
          <p:nvPr/>
        </p:nvSpPr>
        <p:spPr>
          <a:xfrm>
            <a:off x="152401" y="1447800"/>
            <a:ext cx="4343400" cy="2062103"/>
          </a:xfrm>
          <a:prstGeom prst="rect">
            <a:avLst/>
          </a:prstGeom>
          <a:noFill/>
        </p:spPr>
        <p:txBody>
          <a:bodyPr wrap="square" rtlCol="0">
            <a:spAutoFit/>
          </a:bodyPr>
          <a:lstStyle/>
          <a:p>
            <a:r>
              <a:rPr lang="en-US" sz="3200" dirty="0" smtClean="0"/>
              <a:t>Creativity</a:t>
            </a:r>
          </a:p>
          <a:p>
            <a:r>
              <a:rPr lang="en-US" sz="3200" dirty="0" smtClean="0"/>
              <a:t>Self confidence </a:t>
            </a:r>
          </a:p>
          <a:p>
            <a:r>
              <a:rPr lang="en-US" sz="3200" dirty="0" smtClean="0"/>
              <a:t>and independence guiding big ideas… </a:t>
            </a:r>
            <a:endParaRPr lang="en-US" sz="3200" dirty="0"/>
          </a:p>
        </p:txBody>
      </p:sp>
    </p:spTree>
    <p:extLst>
      <p:ext uri="{BB962C8B-B14F-4D97-AF65-F5344CB8AC3E}">
        <p14:creationId xmlns:p14="http://schemas.microsoft.com/office/powerpoint/2010/main" val="42457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35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0760">
            <a:off x="595008" y="887498"/>
            <a:ext cx="2209800" cy="2958575"/>
          </a:xfrm>
          <a:prstGeom prst="rect">
            <a:avLst/>
          </a:prstGeom>
          <a:ln>
            <a:noFill/>
          </a:ln>
          <a:effectLst>
            <a:softEdge rad="112500"/>
          </a:effectLst>
        </p:spPr>
      </p:pic>
      <p:pic>
        <p:nvPicPr>
          <p:cNvPr id="7" name="Picture 6" descr="IMG_035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381000"/>
            <a:ext cx="2387809" cy="3196902"/>
          </a:xfrm>
          <a:prstGeom prst="rect">
            <a:avLst/>
          </a:prstGeom>
          <a:ln>
            <a:noFill/>
          </a:ln>
          <a:effectLst>
            <a:softEdge rad="112500"/>
          </a:effectLst>
        </p:spPr>
      </p:pic>
      <p:pic>
        <p:nvPicPr>
          <p:cNvPr id="8" name="Picture 7" descr="IMG_035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52400"/>
            <a:ext cx="2504252" cy="3352800"/>
          </a:xfrm>
          <a:prstGeom prst="rect">
            <a:avLst/>
          </a:prstGeom>
          <a:ln>
            <a:noFill/>
          </a:ln>
          <a:effectLst>
            <a:softEdge rad="112500"/>
          </a:effectLst>
        </p:spPr>
      </p:pic>
      <p:pic>
        <p:nvPicPr>
          <p:cNvPr id="10" name="Picture 9" descr="IMG_035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733800"/>
            <a:ext cx="2060631" cy="2758861"/>
          </a:xfrm>
          <a:prstGeom prst="rect">
            <a:avLst/>
          </a:prstGeom>
          <a:ln>
            <a:noFill/>
          </a:ln>
          <a:effectLst>
            <a:softEdge rad="112500"/>
          </a:effectLst>
        </p:spPr>
      </p:pic>
      <p:pic>
        <p:nvPicPr>
          <p:cNvPr id="11" name="Picture 10" descr="IMG_0359.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9354" y="3810001"/>
            <a:ext cx="1707445" cy="2286000"/>
          </a:xfrm>
          <a:prstGeom prst="rect">
            <a:avLst/>
          </a:prstGeom>
          <a:ln>
            <a:noFill/>
          </a:ln>
          <a:effectLst>
            <a:softEdge rad="112500"/>
          </a:effectLst>
        </p:spPr>
      </p:pic>
      <p:sp>
        <p:nvSpPr>
          <p:cNvPr id="12" name="TextBox 11"/>
          <p:cNvSpPr txBox="1"/>
          <p:nvPr/>
        </p:nvSpPr>
        <p:spPr>
          <a:xfrm>
            <a:off x="0" y="3718679"/>
            <a:ext cx="5410200" cy="2862323"/>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Alex:-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 need lost of water make deep..</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-What does deep mean? </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Alex: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deep as the Ocean!, deep as the ocean -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He repeats the sentence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every time he brings a jar with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up to the top</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Faith: -we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not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top?! (with concern)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They return to the bathroom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for water</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Alex: -Deep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as the ocean, like that</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Faith touches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the water</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now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fria</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(cold)!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100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5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027289"/>
            <a:ext cx="7071487" cy="5281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209800" y="228600"/>
            <a:ext cx="3485750"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Children’s creation</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829513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5" y="762000"/>
            <a:ext cx="4081314" cy="1143000"/>
          </a:xfrm>
        </p:spPr>
        <p:txBody>
          <a:bodyPr/>
          <a:lstStyle/>
          <a:p>
            <a:r>
              <a:rPr lang="en-US" dirty="0" smtClean="0"/>
              <a:t>Meanwhile a trip to the beach </a:t>
            </a:r>
            <a:endParaRPr lang="en-US" dirty="0"/>
          </a:p>
        </p:txBody>
      </p:sp>
      <p:sp>
        <p:nvSpPr>
          <p:cNvPr id="3" name="Text Placeholder 2"/>
          <p:cNvSpPr>
            <a:spLocks noGrp="1"/>
          </p:cNvSpPr>
          <p:nvPr>
            <p:ph type="body" sz="quarter" idx="13"/>
          </p:nvPr>
        </p:nvSpPr>
        <p:spPr>
          <a:xfrm>
            <a:off x="20305" y="3657599"/>
            <a:ext cx="8965238" cy="3200401"/>
          </a:xfrm>
        </p:spPr>
        <p:txBody>
          <a:bodyPr/>
          <a:lstStyle/>
          <a:p>
            <a:pPr algn="l"/>
            <a:r>
              <a:rPr lang="en-US" dirty="0" smtClean="0"/>
              <a:t>Laura: I'm </a:t>
            </a:r>
            <a:r>
              <a:rPr lang="en-US" dirty="0"/>
              <a:t>the mama</a:t>
            </a:r>
          </a:p>
          <a:p>
            <a:pPr algn="l"/>
            <a:r>
              <a:rPr lang="en-US" dirty="0" smtClean="0"/>
              <a:t>Alex: </a:t>
            </a:r>
            <a:r>
              <a:rPr lang="en-US" dirty="0"/>
              <a:t>I'm the daddy, we travel </a:t>
            </a:r>
            <a:r>
              <a:rPr lang="en-US" dirty="0" smtClean="0"/>
              <a:t>like </a:t>
            </a:r>
            <a:r>
              <a:rPr lang="en-US" dirty="0"/>
              <a:t>my mom, in the front. I need sun glasses, </a:t>
            </a:r>
          </a:p>
          <a:p>
            <a:pPr algn="l"/>
            <a:r>
              <a:rPr lang="en-US" dirty="0" smtClean="0"/>
              <a:t>Teacher:  Why sunglasses?</a:t>
            </a:r>
            <a:endParaRPr lang="en-US" dirty="0"/>
          </a:p>
          <a:p>
            <a:pPr algn="l"/>
            <a:r>
              <a:rPr lang="en-US" dirty="0" smtClean="0"/>
              <a:t>Laura: Because </a:t>
            </a:r>
            <a:r>
              <a:rPr lang="en-US" dirty="0"/>
              <a:t>is sunny there, and makes eyes really </a:t>
            </a:r>
            <a:r>
              <a:rPr lang="en-US" dirty="0" smtClean="0"/>
              <a:t>sore </a:t>
            </a:r>
            <a:endParaRPr lang="en-US" dirty="0"/>
          </a:p>
          <a:p>
            <a:pPr algn="l"/>
            <a:r>
              <a:rPr lang="en-US" dirty="0" smtClean="0"/>
              <a:t>Alex: We </a:t>
            </a:r>
            <a:r>
              <a:rPr lang="en-US" dirty="0"/>
              <a:t>need a parachute pack with lots of </a:t>
            </a:r>
            <a:r>
              <a:rPr lang="en-US" dirty="0" smtClean="0"/>
              <a:t>things. (He talks about scuba gear)</a:t>
            </a:r>
            <a:endParaRPr lang="en-US" dirty="0"/>
          </a:p>
          <a:p>
            <a:pPr algn="l"/>
            <a:r>
              <a:rPr lang="en-US" dirty="0" smtClean="0"/>
              <a:t>Laura: No </a:t>
            </a:r>
            <a:r>
              <a:rPr lang="en-US" dirty="0"/>
              <a:t>I packed that </a:t>
            </a:r>
            <a:r>
              <a:rPr lang="en-US" dirty="0" smtClean="0"/>
              <a:t>! Don't ! (She is talking about luggage)</a:t>
            </a:r>
            <a:endParaRPr lang="en-US" dirty="0"/>
          </a:p>
          <a:p>
            <a:pPr algn="l"/>
            <a:r>
              <a:rPr lang="en-US" dirty="0" smtClean="0"/>
              <a:t>Alex: I </a:t>
            </a:r>
            <a:r>
              <a:rPr lang="en-US" dirty="0"/>
              <a:t>need </a:t>
            </a:r>
            <a:r>
              <a:rPr lang="en-US" dirty="0" smtClean="0"/>
              <a:t>one. (He got a little backpack).  </a:t>
            </a:r>
            <a:r>
              <a:rPr lang="en-US" dirty="0"/>
              <a:t>I like parachute </a:t>
            </a:r>
            <a:r>
              <a:rPr lang="en-US" dirty="0" smtClean="0"/>
              <a:t>pack. I </a:t>
            </a:r>
            <a:r>
              <a:rPr lang="en-US" dirty="0"/>
              <a:t>was jumping in water</a:t>
            </a:r>
          </a:p>
          <a:p>
            <a:pPr algn="l"/>
            <a:r>
              <a:rPr lang="en-US" dirty="0" smtClean="0"/>
              <a:t>Erin: -I'm </a:t>
            </a:r>
            <a:r>
              <a:rPr lang="en-US" dirty="0"/>
              <a:t>packing baby </a:t>
            </a:r>
            <a:r>
              <a:rPr lang="en-US" dirty="0" smtClean="0"/>
              <a:t>stuff. When </a:t>
            </a:r>
            <a:r>
              <a:rPr lang="en-US" dirty="0"/>
              <a:t>baby gets dirty we have </a:t>
            </a:r>
            <a:r>
              <a:rPr lang="en-US" dirty="0" smtClean="0"/>
              <a:t>to change, and need </a:t>
            </a:r>
            <a:r>
              <a:rPr lang="en-US" dirty="0"/>
              <a:t>bottle</a:t>
            </a:r>
          </a:p>
          <a:p>
            <a:pPr algn="l"/>
            <a:endParaRPr lang="en-US" dirty="0"/>
          </a:p>
        </p:txBody>
      </p:sp>
      <p:pic>
        <p:nvPicPr>
          <p:cNvPr id="5" name="Picture Placeholder 4" descr="IMG_0366.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601" r="1601"/>
          <a:stretch>
            <a:fillRect/>
          </a:stretch>
        </p:blipFill>
        <p:spPr>
          <a:xfrm rot="21338992">
            <a:off x="4311463" y="387979"/>
            <a:ext cx="4329278" cy="3340716"/>
          </a:xfrm>
        </p:spPr>
      </p:pic>
    </p:spTree>
    <p:extLst>
      <p:ext uri="{BB962C8B-B14F-4D97-AF65-F5344CB8AC3E}">
        <p14:creationId xmlns:p14="http://schemas.microsoft.com/office/powerpoint/2010/main" val="1010706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3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976745"/>
            <a:ext cx="2514600" cy="3366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G_037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52400"/>
            <a:ext cx="2719161" cy="3640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37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838200"/>
            <a:ext cx="2788826"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19216" y="2333684"/>
            <a:ext cx="8991600" cy="4801315"/>
          </a:xfrm>
          <a:prstGeom prst="rect">
            <a:avLst/>
          </a:prstGeom>
          <a:noFill/>
        </p:spPr>
        <p:txBody>
          <a:bodyPr wrap="square" rtlCol="0">
            <a:spAutoFit/>
          </a:bodyPr>
          <a:lstStyle/>
          <a:p>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Kate: -There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is a baby inside, like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Kaedan</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said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yesterday- repeats-There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is a baby inside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beeeee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careful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don't squeeze it</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Erin: -I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got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 Which animals grow from eggs?</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Erin: -like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 shark</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Alex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from other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side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of the room: -baby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crocodiles </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 -This mmm…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is a whale</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Erin: -No</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Is a shark!   </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 -It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doesn't look like is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there,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look! (Transparent polymer) it's like a water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bubble-Disappear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into the water</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Erin: -They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have babies , they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are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white fishes, I found many, look how many</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need does that I can't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see</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 Why can't you see</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 -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because is the same color as this ( the water)</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6335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8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6520" y="304800"/>
            <a:ext cx="4621281" cy="6187169"/>
          </a:xfrm>
          <a:prstGeom prst="rect">
            <a:avLst/>
          </a:prstGeom>
          <a:ln>
            <a:noFill/>
          </a:ln>
          <a:effectLst>
            <a:softEdge rad="112500"/>
          </a:effectLst>
        </p:spPr>
      </p:pic>
      <p:sp>
        <p:nvSpPr>
          <p:cNvPr id="3" name="TextBox 2"/>
          <p:cNvSpPr txBox="1"/>
          <p:nvPr/>
        </p:nvSpPr>
        <p:spPr>
          <a:xfrm>
            <a:off x="228600" y="304800"/>
            <a:ext cx="7696200" cy="6463309"/>
          </a:xfrm>
          <a:prstGeom prst="rect">
            <a:avLst/>
          </a:prstGeom>
          <a:noFill/>
        </p:spPr>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Teacher brings a globe</a:t>
            </a:r>
          </a:p>
          <a:p>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-the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ocean is very big? It never ends! It has lots of fishes</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Kate: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-it has lots of cities but has more ocean, is more water than city</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-we can drink the ocean water</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Kate: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-first we need to clean</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-yes the sea weed, it's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yucky!</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-has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rocks too and they need to be clean and then we can drink</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Have you seen the ocean?</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yes it is big and has waves</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Kate: -I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went to the ocean in Hawaii and there are dolphins</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-Which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other places have lots of water and fish?</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Laura:- At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mama and papa's lake there are lots of fish, we go fishing at the lake, there are fish to eat, now is winter and we can not go fishing, but we go in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Summer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-Saskatoon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has somewhere like that?</a:t>
            </a:r>
          </a:p>
          <a:p>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-Yes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there is a lake with a bridge on top....(thinking) but I don't know, it says NO fishing</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-Saskatoon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has a lake or a river?</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Erin: -It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is a river</a:t>
            </a:r>
          </a:p>
          <a:p>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-No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it is a lake!</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-We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will need to visit and see if it is a river or a lake</a:t>
            </a:r>
          </a:p>
        </p:txBody>
      </p:sp>
    </p:spTree>
    <p:extLst>
      <p:ext uri="{BB962C8B-B14F-4D97-AF65-F5344CB8AC3E}">
        <p14:creationId xmlns:p14="http://schemas.microsoft.com/office/powerpoint/2010/main" val="113363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609"/>
            <a:ext cx="7162800" cy="646331"/>
          </a:xfrm>
          <a:prstGeom prst="rect">
            <a:avLst/>
          </a:prstGeom>
        </p:spPr>
        <p:txBody>
          <a:bodyPr wrap="square">
            <a:spAutoFit/>
          </a:bodyPr>
          <a:lstStyle/>
          <a:p>
            <a:endParaRPr lang="en-US" dirty="0"/>
          </a:p>
          <a:p>
            <a:endParaRPr lang="en-US" dirty="0"/>
          </a:p>
        </p:txBody>
      </p:sp>
      <p:pic>
        <p:nvPicPr>
          <p:cNvPr id="3" name="Picture 2" descr="IMG_03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868772" y="-96247"/>
            <a:ext cx="2504252"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38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3505200"/>
            <a:ext cx="2180167" cy="2918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G_039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581400"/>
            <a:ext cx="2057400" cy="27545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5105400" y="152401"/>
            <a:ext cx="3810000" cy="2308324"/>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-Mine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is a lake the fish live in the bottom of the water, I will put down here ( sticking fish two cm. from the bottom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edge of the paper)</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doing little rocks</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want to do purple flowers</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a:off x="19253" y="6400800"/>
            <a:ext cx="3077172" cy="36933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want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grey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for the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rocks”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extBox 8"/>
          <p:cNvSpPr txBox="1"/>
          <p:nvPr/>
        </p:nvSpPr>
        <p:spPr>
          <a:xfrm>
            <a:off x="6172200" y="4343400"/>
            <a:ext cx="2840167" cy="2585323"/>
          </a:xfrm>
          <a:prstGeom prst="rect">
            <a:avLst/>
          </a:prstGeom>
          <a:noFill/>
        </p:spPr>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doing a big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rock</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 -Did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you know in the ocean you can find "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anemones” ? They have different colors.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Y</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es</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Anemones! I want red</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TextBox 9"/>
          <p:cNvSpPr txBox="1"/>
          <p:nvPr/>
        </p:nvSpPr>
        <p:spPr>
          <a:xfrm>
            <a:off x="0" y="2971800"/>
            <a:ext cx="9158877" cy="461665"/>
          </a:xfrm>
          <a:prstGeom prst="rect">
            <a:avLst/>
          </a:prstGeom>
          <a:noFill/>
        </p:spPr>
        <p:txBody>
          <a:bodyPr wrap="non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Children decided about  tools, colors, details for their design</a:t>
            </a:r>
            <a:endParaRPr lang="en-US" sz="2400" dirty="0"/>
          </a:p>
        </p:txBody>
      </p:sp>
    </p:spTree>
    <p:extLst>
      <p:ext uri="{BB962C8B-B14F-4D97-AF65-F5344CB8AC3E}">
        <p14:creationId xmlns:p14="http://schemas.microsoft.com/office/powerpoint/2010/main" val="317479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ppt_y</p:attrName>
                                        </p:attrNameLst>
                                      </p:cBhvr>
                                      <p:tavLst>
                                        <p:tav tm="0">
                                          <p:val>
                                            <p:strVal val="#ppt_y+#ppt_h*1.125000"/>
                                          </p:val>
                                        </p:tav>
                                        <p:tav tm="100000">
                                          <p:val>
                                            <p:strVal val="#ppt_y"/>
                                          </p:val>
                                        </p:tav>
                                      </p:tavLst>
                                    </p:anim>
                                    <p:animEffect transition="in" filter="wipe(up)">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up)">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br>
              <a:rPr lang="en-US" dirty="0" smtClean="0"/>
            </a:br>
            <a:r>
              <a:rPr lang="en-US" dirty="0" smtClean="0"/>
              <a:t>Books, shells and more  </a:t>
            </a:r>
            <a:endParaRPr lang="en-US" dirty="0"/>
          </a:p>
        </p:txBody>
      </p:sp>
      <p:pic>
        <p:nvPicPr>
          <p:cNvPr id="5" name="Content Placeholder 4" descr="IMG_0395.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9547" r="954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IMG_0779.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9557" r="955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0903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33800" y="304800"/>
            <a:ext cx="1524000" cy="13716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i="1" dirty="0"/>
              <a:t>We go </a:t>
            </a:r>
            <a:r>
              <a:rPr lang="en-US" i="1" dirty="0" smtClean="0"/>
              <a:t>on </a:t>
            </a:r>
            <a:r>
              <a:rPr lang="en-US" i="1" dirty="0"/>
              <a:t>a trip</a:t>
            </a:r>
            <a:endParaRPr lang="en-US" dirty="0"/>
          </a:p>
        </p:txBody>
      </p:sp>
      <p:sp>
        <p:nvSpPr>
          <p:cNvPr id="3" name="Rounded Rectangle 2"/>
          <p:cNvSpPr/>
          <p:nvPr/>
        </p:nvSpPr>
        <p:spPr>
          <a:xfrm>
            <a:off x="1066800" y="1600200"/>
            <a:ext cx="2057400" cy="4572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i="1" dirty="0"/>
              <a:t>To the </a:t>
            </a:r>
            <a:r>
              <a:rPr lang="en-US" i="1" dirty="0" smtClean="0"/>
              <a:t>Beach </a:t>
            </a:r>
            <a:endParaRPr lang="en-US" dirty="0"/>
          </a:p>
        </p:txBody>
      </p:sp>
      <p:sp>
        <p:nvSpPr>
          <p:cNvPr id="4" name="Rounded Rectangle 3"/>
          <p:cNvSpPr/>
          <p:nvPr/>
        </p:nvSpPr>
        <p:spPr>
          <a:xfrm>
            <a:off x="5486400" y="1524000"/>
            <a:ext cx="2438400" cy="4572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i="1" dirty="0"/>
              <a:t>To the </a:t>
            </a:r>
            <a:r>
              <a:rPr lang="en-US" i="1" dirty="0" smtClean="0"/>
              <a:t>Deep Ocean</a:t>
            </a:r>
            <a:endParaRPr lang="en-US" dirty="0"/>
          </a:p>
        </p:txBody>
      </p:sp>
      <p:sp>
        <p:nvSpPr>
          <p:cNvPr id="5" name="Rounded Rectangle 4"/>
          <p:cNvSpPr/>
          <p:nvPr/>
        </p:nvSpPr>
        <p:spPr>
          <a:xfrm>
            <a:off x="381000" y="2057400"/>
            <a:ext cx="3657600" cy="45720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i="1" dirty="0"/>
              <a:t>We need...</a:t>
            </a:r>
          </a:p>
          <a:p>
            <a:r>
              <a:rPr lang="en-US" i="1" dirty="0" smtClean="0"/>
              <a:t>-Luggage, </a:t>
            </a:r>
            <a:r>
              <a:rPr lang="en-US" i="1" dirty="0"/>
              <a:t>Suitcase</a:t>
            </a:r>
          </a:p>
          <a:p>
            <a:r>
              <a:rPr lang="en-US" i="1" dirty="0" smtClean="0"/>
              <a:t>-Sunscreen</a:t>
            </a:r>
            <a:r>
              <a:rPr lang="en-US" i="1" dirty="0"/>
              <a:t>, </a:t>
            </a:r>
            <a:r>
              <a:rPr lang="en-US" i="1" dirty="0" smtClean="0"/>
              <a:t>swimsuit</a:t>
            </a:r>
          </a:p>
          <a:p>
            <a:r>
              <a:rPr lang="en-US" i="1" dirty="0" smtClean="0"/>
              <a:t>-Goggles </a:t>
            </a:r>
            <a:r>
              <a:rPr lang="en-US" i="1" dirty="0"/>
              <a:t>and </a:t>
            </a:r>
            <a:r>
              <a:rPr lang="en-US" i="1" dirty="0" smtClean="0"/>
              <a:t>flippers          -Food </a:t>
            </a:r>
            <a:r>
              <a:rPr lang="en-US" i="1" dirty="0"/>
              <a:t>for the trip, </a:t>
            </a:r>
            <a:r>
              <a:rPr lang="en-US" i="1" dirty="0" smtClean="0"/>
              <a:t> some cookies</a:t>
            </a:r>
            <a:endParaRPr lang="en-US" i="1" dirty="0"/>
          </a:p>
          <a:p>
            <a:endParaRPr lang="en-US" i="1" dirty="0"/>
          </a:p>
          <a:p>
            <a:r>
              <a:rPr lang="en-US" i="1" dirty="0" smtClean="0"/>
              <a:t>-We </a:t>
            </a:r>
            <a:r>
              <a:rPr lang="en-US" i="1" dirty="0"/>
              <a:t>go by </a:t>
            </a:r>
            <a:r>
              <a:rPr lang="en-US" i="1" dirty="0" smtClean="0"/>
              <a:t>car or if it is </a:t>
            </a:r>
            <a:r>
              <a:rPr lang="en-US" i="1" dirty="0" err="1" smtClean="0"/>
              <a:t>tooo</a:t>
            </a:r>
            <a:r>
              <a:rPr lang="en-US" i="1" dirty="0" smtClean="0"/>
              <a:t> far </a:t>
            </a:r>
            <a:r>
              <a:rPr lang="en-US" i="1" dirty="0"/>
              <a:t>by airplane    </a:t>
            </a:r>
          </a:p>
          <a:p>
            <a:r>
              <a:rPr lang="en-US" i="1" dirty="0" smtClean="0"/>
              <a:t>-We </a:t>
            </a:r>
            <a:r>
              <a:rPr lang="en-US" i="1" dirty="0"/>
              <a:t>have seat belts </a:t>
            </a:r>
          </a:p>
          <a:p>
            <a:r>
              <a:rPr lang="en-US" i="1" dirty="0" smtClean="0"/>
              <a:t>-We </a:t>
            </a:r>
            <a:r>
              <a:rPr lang="en-US" i="1" dirty="0"/>
              <a:t>need a map</a:t>
            </a:r>
          </a:p>
          <a:p>
            <a:r>
              <a:rPr lang="en-US" i="1" dirty="0" smtClean="0"/>
              <a:t>-We </a:t>
            </a:r>
            <a:r>
              <a:rPr lang="en-US" i="1" dirty="0"/>
              <a:t>need to get </a:t>
            </a:r>
            <a:r>
              <a:rPr lang="en-US" i="1" dirty="0" smtClean="0"/>
              <a:t>gas</a:t>
            </a:r>
            <a:endParaRPr lang="en-US" i="1" dirty="0"/>
          </a:p>
          <a:p>
            <a:r>
              <a:rPr lang="en-US" i="1" dirty="0" smtClean="0"/>
              <a:t>-The </a:t>
            </a:r>
            <a:r>
              <a:rPr lang="en-US" i="1" dirty="0"/>
              <a:t>kittens go in </a:t>
            </a:r>
            <a:r>
              <a:rPr lang="en-US" i="1" dirty="0" smtClean="0"/>
              <a:t>the trunk </a:t>
            </a:r>
            <a:endParaRPr lang="en-US" i="1" dirty="0"/>
          </a:p>
          <a:p>
            <a:r>
              <a:rPr lang="en-US" i="1" dirty="0"/>
              <a:t>We need to stop to pee or poo </a:t>
            </a:r>
          </a:p>
        </p:txBody>
      </p:sp>
      <p:sp>
        <p:nvSpPr>
          <p:cNvPr id="6" name="Rounded Rectangle 5"/>
          <p:cNvSpPr/>
          <p:nvPr/>
        </p:nvSpPr>
        <p:spPr>
          <a:xfrm>
            <a:off x="4876800" y="1981200"/>
            <a:ext cx="3581400" cy="464820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en-US" i="1" dirty="0" smtClean="0"/>
              <a:t>-Ocean is restful and peaceful</a:t>
            </a:r>
            <a:endParaRPr lang="en-US" i="1" dirty="0"/>
          </a:p>
          <a:p>
            <a:r>
              <a:rPr lang="en-US" i="1" dirty="0" smtClean="0"/>
              <a:t>-It’s blue</a:t>
            </a:r>
            <a:endParaRPr lang="en-US" i="1" dirty="0"/>
          </a:p>
          <a:p>
            <a:r>
              <a:rPr lang="en-US" i="1" dirty="0" smtClean="0"/>
              <a:t>-Animals play in the ocean all together</a:t>
            </a:r>
            <a:endParaRPr lang="en-US" i="1" dirty="0"/>
          </a:p>
          <a:p>
            <a:r>
              <a:rPr lang="en-US" i="1" dirty="0" smtClean="0"/>
              <a:t>-Ocean splash and have waves, they are going in and out.</a:t>
            </a:r>
            <a:endParaRPr lang="en-US" i="1" dirty="0"/>
          </a:p>
          <a:p>
            <a:r>
              <a:rPr lang="en-US" i="1" dirty="0" smtClean="0"/>
              <a:t>-Sometimes ocean has dolphins and sharks!</a:t>
            </a:r>
          </a:p>
          <a:p>
            <a:r>
              <a:rPr lang="en-US" i="1" dirty="0" smtClean="0"/>
              <a:t>-Sharks just swim, they don’t poop, they eat the man…they just need to go out!- they chew the man</a:t>
            </a:r>
            <a:endParaRPr lang="en-US" dirty="0"/>
          </a:p>
        </p:txBody>
      </p:sp>
      <p:cxnSp>
        <p:nvCxnSpPr>
          <p:cNvPr id="8" name="Straight Arrow Connector 7"/>
          <p:cNvCxnSpPr>
            <a:stCxn id="2" idx="3"/>
          </p:cNvCxnSpPr>
          <p:nvPr/>
        </p:nvCxnSpPr>
        <p:spPr>
          <a:xfrm>
            <a:off x="5257800" y="990600"/>
            <a:ext cx="685800" cy="4572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0" name="Straight Arrow Connector 9"/>
          <p:cNvCxnSpPr>
            <a:stCxn id="2" idx="1"/>
          </p:cNvCxnSpPr>
          <p:nvPr/>
        </p:nvCxnSpPr>
        <p:spPr>
          <a:xfrm flipH="1">
            <a:off x="2971800" y="990600"/>
            <a:ext cx="762000" cy="53340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2" name="TextBox 11"/>
          <p:cNvSpPr txBox="1"/>
          <p:nvPr/>
        </p:nvSpPr>
        <p:spPr>
          <a:xfrm>
            <a:off x="5715000" y="76200"/>
            <a:ext cx="3200400" cy="830997"/>
          </a:xfrm>
          <a:prstGeom prst="rect">
            <a:avLst/>
          </a:prstGeom>
          <a:noFill/>
        </p:spPr>
        <p:txBody>
          <a:bodyPr wrap="squar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Phase I</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Children’s interests</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73995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4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752600"/>
            <a:ext cx="3276600" cy="2447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48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76400"/>
            <a:ext cx="3429000" cy="256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G_048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4495800"/>
            <a:ext cx="2550494" cy="1904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533400" y="990600"/>
            <a:ext cx="8350238"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Families contributed with shells from their trips</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TextBox 7"/>
          <p:cNvSpPr txBox="1"/>
          <p:nvPr/>
        </p:nvSpPr>
        <p:spPr>
          <a:xfrm flipH="1">
            <a:off x="228600" y="5105400"/>
            <a:ext cx="8458199" cy="400110"/>
          </a:xfrm>
          <a:prstGeom prst="rect">
            <a:avLst/>
          </a:prstGeom>
          <a:noFill/>
        </p:spPr>
        <p:txBody>
          <a:bodyPr wrap="square" rtlCol="0">
            <a:spAutoFit/>
          </a:bodyPr>
          <a:lstStyle/>
          <a:p>
            <a:r>
              <a:rPr lang="en-US" sz="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-This </a:t>
            </a: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fish is camouflage, look! Is like corals</a:t>
            </a:r>
          </a:p>
        </p:txBody>
      </p:sp>
    </p:spTree>
    <p:extLst>
      <p:ext uri="{BB962C8B-B14F-4D97-AF65-F5344CB8AC3E}">
        <p14:creationId xmlns:p14="http://schemas.microsoft.com/office/powerpoint/2010/main" val="102355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191000"/>
            <a:ext cx="8436775" cy="1846659"/>
          </a:xfrm>
          <a:prstGeom prst="rect">
            <a:avLst/>
          </a:prstGeom>
          <a:noFill/>
        </p:spPr>
        <p:txBody>
          <a:bodyPr wrap="none" rtlCol="0">
            <a:spAutoFit/>
          </a:body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Listening inside big shell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Kaedan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brought from Jamaica </a:t>
            </a: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-“Why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you can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hear the ocean? </a:t>
            </a: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-Because there is water?</a:t>
            </a: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-No because it comes from the ocean</a:t>
            </a:r>
          </a:p>
          <a:p>
            <a:endParaRPr lang="en-US" dirty="0"/>
          </a:p>
        </p:txBody>
      </p:sp>
      <p:pic>
        <p:nvPicPr>
          <p:cNvPr id="3" name="Picture 2" descr="IMG_048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66800"/>
            <a:ext cx="3672714"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G_048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066800"/>
            <a:ext cx="3639002" cy="2718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21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1600200"/>
            <a:ext cx="6784181" cy="5068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819400" y="457200"/>
            <a:ext cx="3936344" cy="523220"/>
          </a:xfrm>
          <a:prstGeom prst="rect">
            <a:avLst/>
          </a:prstGeom>
          <a:noFill/>
        </p:spPr>
        <p:txBody>
          <a:bodyPr wrap="non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Families Participation</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55533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228600"/>
            <a:ext cx="4837759" cy="6477000"/>
          </a:xfrm>
          <a:prstGeom prst="rect">
            <a:avLst/>
          </a:prstGeom>
          <a:ln>
            <a:noFill/>
          </a:ln>
          <a:effectLst>
            <a:softEdge rad="112500"/>
          </a:effectLst>
        </p:spPr>
      </p:pic>
      <p:sp>
        <p:nvSpPr>
          <p:cNvPr id="3" name="TextBox 2"/>
          <p:cNvSpPr txBox="1"/>
          <p:nvPr/>
        </p:nvSpPr>
        <p:spPr>
          <a:xfrm>
            <a:off x="76200" y="762001"/>
            <a:ext cx="4114800" cy="6278641"/>
          </a:xfrm>
          <a:prstGeom prst="rect">
            <a:avLst/>
          </a:prstGeom>
          <a:noFill/>
        </p:spPr>
        <p:txBody>
          <a:bodyPr wrap="squar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Wind &amp; Twist</a:t>
            </a: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Kate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and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wind she is tornado</a:t>
            </a:r>
          </a:p>
          <a:p>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owwwwww</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I'm the tornado water I'm dizzy</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Kate:</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I’m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 wind! </a:t>
            </a: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(They turn and move, with extended arms, going up and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down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with their bodies, swishing and wooing. Suddenly they stop and hide underneath the tables)</a:t>
            </a:r>
          </a:p>
          <a:p>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Kaleb</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-We rest in our den, wind and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twist.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p>
        </p:txBody>
      </p:sp>
    </p:spTree>
    <p:extLst>
      <p:ext uri="{BB962C8B-B14F-4D97-AF65-F5344CB8AC3E}">
        <p14:creationId xmlns:p14="http://schemas.microsoft.com/office/powerpoint/2010/main" val="108493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learning visible</a:t>
            </a:r>
            <a:endParaRPr lang="en-US" dirty="0"/>
          </a:p>
        </p:txBody>
      </p:sp>
      <p:pic>
        <p:nvPicPr>
          <p:cNvPr id="6" name="Content Placeholder 5"/>
          <p:cNvPicPr>
            <a:picLocks noGrp="1" noChangeAspect="1"/>
          </p:cNvPicPr>
          <p:nvPr>
            <p:ph idx="1"/>
          </p:nvPr>
        </p:nvPicPr>
        <p:blipFill>
          <a:blip r:embed="rId2"/>
          <a:srcRect l="19758" r="19758"/>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3"/>
          <p:cNvSpPr>
            <a:spLocks noGrp="1"/>
          </p:cNvSpPr>
          <p:nvPr>
            <p:ph type="body" sz="half" idx="2"/>
          </p:nvPr>
        </p:nvSpPr>
        <p:spPr/>
        <p:txBody>
          <a:bodyPr>
            <a:normAutofit/>
          </a:bodyPr>
          <a:lstStyle/>
          <a:p>
            <a:r>
              <a:rPr lang="en-US" sz="2400" dirty="0" smtClean="0"/>
              <a:t>Look</a:t>
            </a:r>
            <a:r>
              <a:rPr lang="en-US" sz="2400" dirty="0"/>
              <a:t>! I made jelly fish and a </a:t>
            </a:r>
            <a:r>
              <a:rPr lang="en-US" sz="2400" dirty="0" smtClean="0"/>
              <a:t>submarine. </a:t>
            </a:r>
            <a:endParaRPr lang="en-US" sz="2400" dirty="0"/>
          </a:p>
        </p:txBody>
      </p:sp>
    </p:spTree>
    <p:extLst>
      <p:ext uri="{BB962C8B-B14F-4D97-AF65-F5344CB8AC3E}">
        <p14:creationId xmlns:p14="http://schemas.microsoft.com/office/powerpoint/2010/main" val="93961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800" decel="100000"/>
                                        <p:tgtEl>
                                          <p:spTgt spid="4">
                                            <p:txEl>
                                              <p:pRg st="0" end="0"/>
                                            </p:txEl>
                                          </p:spTgt>
                                        </p:tgtEl>
                                      </p:cBhvr>
                                    </p:animEffect>
                                    <p:anim calcmode="lin" valueType="num">
                                      <p:cBhvr>
                                        <p:cTn id="8" dur="8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 “</a:t>
            </a:r>
            <a:r>
              <a:rPr lang="en-US" dirty="0" err="1" smtClean="0"/>
              <a:t>Jello</a:t>
            </a:r>
            <a:r>
              <a:rPr lang="en-US" dirty="0" smtClean="0"/>
              <a:t>”</a:t>
            </a:r>
            <a:endParaRPr lang="en-US" dirty="0"/>
          </a:p>
        </p:txBody>
      </p:sp>
      <p:pic>
        <p:nvPicPr>
          <p:cNvPr id="5" name="IMG_0459.MO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577975" y="3024188"/>
            <a:ext cx="1898650" cy="3376612"/>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6" name="Content Placeholder 5" descr="IMG_0328.jpg"/>
          <p:cNvPicPr>
            <a:picLocks noGrp="1" noChangeAspect="1"/>
          </p:cNvPicPr>
          <p:nvPr>
            <p:ph sz="half" idx="2"/>
          </p:nvPr>
        </p:nvPicPr>
        <p:blipFill>
          <a:blip r:embed="rId5" cstate="print">
            <a:extLst>
              <a:ext uri="{28A0092B-C50C-407E-A947-70E740481C1C}">
                <a14:useLocalDpi xmlns:a14="http://schemas.microsoft.com/office/drawing/2010/main" val="0"/>
              </a:ext>
            </a:extLst>
          </a:blip>
          <a:srcRect l="9547" r="954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92981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27.jpg"/>
          <p:cNvPicPr>
            <a:picLocks noChangeAspect="1"/>
          </p:cNvPicPr>
          <p:nvPr/>
        </p:nvPicPr>
        <p:blipFill rotWithShape="1">
          <a:blip r:embed="rId2" cstate="print">
            <a:extLst>
              <a:ext uri="{28A0092B-C50C-407E-A947-70E740481C1C}">
                <a14:useLocalDpi xmlns:a14="http://schemas.microsoft.com/office/drawing/2010/main" val="0"/>
              </a:ext>
            </a:extLst>
          </a:blip>
          <a:srcRect r="27876"/>
          <a:stretch/>
        </p:blipFill>
        <p:spPr>
          <a:xfrm>
            <a:off x="457200" y="1066800"/>
            <a:ext cx="3352473" cy="3471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IMG_047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381000"/>
            <a:ext cx="3264635"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580074" y="5174370"/>
            <a:ext cx="3811372" cy="646331"/>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know what is this! Is a dessert.</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-You can see through this</a:t>
            </a:r>
            <a:endParaRPr lang="en-US" dirty="0"/>
          </a:p>
        </p:txBody>
      </p:sp>
      <p:sp>
        <p:nvSpPr>
          <p:cNvPr id="5" name="TextBox 4"/>
          <p:cNvSpPr txBox="1"/>
          <p:nvPr/>
        </p:nvSpPr>
        <p:spPr>
          <a:xfrm>
            <a:off x="4640590" y="3245741"/>
            <a:ext cx="4435317" cy="1200329"/>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 don’t have any idea what color is it?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Patarente</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 think</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Transparente</a:t>
            </a:r>
            <a:endPar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Oh! I Know! Transparent!</a:t>
            </a:r>
            <a:endParaRPr lang="en-US" dirty="0"/>
          </a:p>
        </p:txBody>
      </p:sp>
    </p:spTree>
    <p:extLst>
      <p:ext uri="{BB962C8B-B14F-4D97-AF65-F5344CB8AC3E}">
        <p14:creationId xmlns:p14="http://schemas.microsoft.com/office/powerpoint/2010/main" val="40749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pic>
        <p:nvPicPr>
          <p:cNvPr id="9" name="Picture Placeholder 8" descr="IMG_0769.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42" b="842"/>
          <a:stretch>
            <a:fillRect/>
          </a:stretch>
        </p:blipFill>
        <p:spPr/>
      </p:pic>
      <p:sp>
        <p:nvSpPr>
          <p:cNvPr id="4" name="Text Placeholder 3"/>
          <p:cNvSpPr>
            <a:spLocks noGrp="1"/>
          </p:cNvSpPr>
          <p:nvPr>
            <p:ph type="body" sz="quarter" idx="13"/>
          </p:nvPr>
        </p:nvSpPr>
        <p:spPr/>
        <p:txBody>
          <a:bodyPr>
            <a:normAutofit fontScale="92500" lnSpcReduction="20000"/>
          </a:bodyPr>
          <a:lstStyle/>
          <a:p>
            <a:pPr algn="l"/>
            <a:r>
              <a:rPr lang="en-US" dirty="0" smtClean="0"/>
              <a:t>There are a daily variety of available materials and resources, these promote spontaneous use, combination and exploration of multiple possibilities:</a:t>
            </a:r>
          </a:p>
          <a:p>
            <a:pPr algn="l"/>
            <a:r>
              <a:rPr lang="en-US" dirty="0" smtClean="0"/>
              <a:t>-Pouring</a:t>
            </a:r>
          </a:p>
          <a:p>
            <a:pPr algn="l"/>
            <a:r>
              <a:rPr lang="en-US" dirty="0" smtClean="0"/>
              <a:t>-</a:t>
            </a:r>
            <a:r>
              <a:rPr lang="en-US" dirty="0"/>
              <a:t>S</a:t>
            </a:r>
            <a:r>
              <a:rPr lang="en-US" dirty="0" smtClean="0"/>
              <a:t>training </a:t>
            </a:r>
            <a:endParaRPr lang="en-US" dirty="0"/>
          </a:p>
        </p:txBody>
      </p:sp>
      <p:pic>
        <p:nvPicPr>
          <p:cNvPr id="8" name="Picture Placeholder 7" descr="IMG_0273.jpg"/>
          <p:cNvPicPr>
            <a:picLocks noGrp="1" noChangeAspect="1"/>
          </p:cNvPicPr>
          <p:nvPr>
            <p:ph type="pic" idx="14"/>
          </p:nvPr>
        </p:nvPicPr>
        <p:blipFill>
          <a:blip r:embed="rId4" cstate="print">
            <a:extLst>
              <a:ext uri="{28A0092B-C50C-407E-A947-70E740481C1C}">
                <a14:useLocalDpi xmlns:a14="http://schemas.microsoft.com/office/drawing/2010/main" val="0"/>
              </a:ext>
            </a:extLst>
          </a:blip>
          <a:srcRect t="831" b="831"/>
          <a:stretch>
            <a:fillRect/>
          </a:stretch>
        </p:blipFill>
        <p:spPr/>
      </p:pic>
    </p:spTree>
    <p:extLst>
      <p:ext uri="{BB962C8B-B14F-4D97-AF65-F5344CB8AC3E}">
        <p14:creationId xmlns:p14="http://schemas.microsoft.com/office/powerpoint/2010/main" val="3608101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experiences &amp; Family participation</a:t>
            </a:r>
            <a:endParaRPr lang="en-US" dirty="0"/>
          </a:p>
        </p:txBody>
      </p:sp>
      <p:pic>
        <p:nvPicPr>
          <p:cNvPr id="5" name="Content Placeholder 4" descr="IMG_100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9537" r="953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IMG_0609.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9547" r="954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05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Fishing and Counting</a:t>
            </a:r>
          </a:p>
        </p:txBody>
      </p:sp>
      <p:pic>
        <p:nvPicPr>
          <p:cNvPr id="5" name="Content Placeholder 4" descr="IMG_0646.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5521" b="15521"/>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IMG_0844.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15528" b="15528"/>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1643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3276600" y="304800"/>
            <a:ext cx="2590800" cy="457200"/>
          </a:xfrm>
          <a:prstGeom prst="round2Same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Trip to the Beach</a:t>
            </a:r>
            <a:endParaRPr lang="en-US" dirty="0"/>
          </a:p>
        </p:txBody>
      </p:sp>
      <p:sp>
        <p:nvSpPr>
          <p:cNvPr id="3" name="TextBox 2"/>
          <p:cNvSpPr txBox="1"/>
          <p:nvPr/>
        </p:nvSpPr>
        <p:spPr>
          <a:xfrm>
            <a:off x="6629400" y="0"/>
            <a:ext cx="2514600" cy="830997"/>
          </a:xfrm>
          <a:prstGeom prst="rect">
            <a:avLst/>
          </a:prstGeom>
          <a:noFill/>
        </p:spPr>
        <p:txBody>
          <a:bodyPr wrap="squar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Phase I</a:t>
            </a:r>
          </a:p>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Teachers’ web</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ounded Rectangle 4"/>
          <p:cNvSpPr/>
          <p:nvPr/>
        </p:nvSpPr>
        <p:spPr>
          <a:xfrm>
            <a:off x="228600" y="1143000"/>
            <a:ext cx="1752600" cy="8382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w="18415" cmpd="sng">
                  <a:solidFill>
                    <a:srgbClr val="FFFFFF"/>
                  </a:solidFill>
                  <a:prstDash val="solid"/>
                </a:ln>
                <a:solidFill>
                  <a:srgbClr val="FFFFFF"/>
                </a:solidFill>
                <a:effectLst>
                  <a:outerShdw blurRad="38100" dist="38100" dir="2700000" algn="tl">
                    <a:srgbClr val="000000">
                      <a:alpha val="43137"/>
                    </a:srgbClr>
                  </a:outerShdw>
                </a:effectLst>
              </a:rPr>
              <a:t>Social-emotional</a:t>
            </a:r>
            <a:endParaRPr lang="en-US"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
        <p:nvSpPr>
          <p:cNvPr id="6" name="Rounded Rectangle 5"/>
          <p:cNvSpPr/>
          <p:nvPr/>
        </p:nvSpPr>
        <p:spPr>
          <a:xfrm>
            <a:off x="2514600" y="1143000"/>
            <a:ext cx="1600200" cy="914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Physical</a:t>
            </a:r>
            <a:endParaRPr lang="en-US" dirty="0"/>
          </a:p>
        </p:txBody>
      </p:sp>
      <p:sp>
        <p:nvSpPr>
          <p:cNvPr id="7" name="Rounded Rectangle 6"/>
          <p:cNvSpPr/>
          <p:nvPr/>
        </p:nvSpPr>
        <p:spPr>
          <a:xfrm>
            <a:off x="4953000" y="1143000"/>
            <a:ext cx="1676400" cy="914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Intellectual</a:t>
            </a:r>
            <a:endParaRPr lang="en-US" dirty="0"/>
          </a:p>
        </p:txBody>
      </p:sp>
      <p:sp>
        <p:nvSpPr>
          <p:cNvPr id="8" name="Rounded Rectangle 7"/>
          <p:cNvSpPr/>
          <p:nvPr/>
        </p:nvSpPr>
        <p:spPr>
          <a:xfrm>
            <a:off x="7239000" y="1143000"/>
            <a:ext cx="1676400" cy="914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Spiritual</a:t>
            </a:r>
            <a:endParaRPr lang="en-US" dirty="0"/>
          </a:p>
        </p:txBody>
      </p:sp>
      <p:sp>
        <p:nvSpPr>
          <p:cNvPr id="9" name="Rounded Rectangle 8"/>
          <p:cNvSpPr/>
          <p:nvPr/>
        </p:nvSpPr>
        <p:spPr>
          <a:xfrm>
            <a:off x="0" y="2133600"/>
            <a:ext cx="2133600" cy="4343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285750" indent="-285750">
              <a:buFont typeface="Wingdings" charset="2"/>
              <a:buChar char="§"/>
            </a:pPr>
            <a:r>
              <a:rPr lang="en-US" sz="1600" dirty="0" smtClean="0"/>
              <a:t>Group conversations </a:t>
            </a:r>
          </a:p>
          <a:p>
            <a:endParaRPr lang="en-US" sz="1600" dirty="0"/>
          </a:p>
          <a:p>
            <a:pPr marL="285750" indent="-285750">
              <a:buFont typeface="Wingdings" charset="2"/>
              <a:buChar char="§"/>
            </a:pPr>
            <a:r>
              <a:rPr lang="en-US" sz="1600" dirty="0" smtClean="0"/>
              <a:t>Personal experiences near water </a:t>
            </a:r>
          </a:p>
          <a:p>
            <a:endParaRPr lang="en-US" sz="1600" dirty="0" smtClean="0"/>
          </a:p>
          <a:p>
            <a:pPr marL="285750" indent="-285750">
              <a:buFont typeface="Wingdings" charset="2"/>
              <a:buChar char="§"/>
            </a:pPr>
            <a:r>
              <a:rPr lang="en-US" sz="1600" dirty="0" smtClean="0"/>
              <a:t>Recall of Family events and family time</a:t>
            </a:r>
            <a:endParaRPr lang="en-US" sz="1600" dirty="0"/>
          </a:p>
        </p:txBody>
      </p:sp>
      <p:sp>
        <p:nvSpPr>
          <p:cNvPr id="10" name="Rounded Rectangle 9"/>
          <p:cNvSpPr/>
          <p:nvPr/>
        </p:nvSpPr>
        <p:spPr>
          <a:xfrm>
            <a:off x="2286000" y="2133600"/>
            <a:ext cx="2133600" cy="4343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285750" indent="-285750">
              <a:buFont typeface="Wingdings" charset="2"/>
              <a:buChar char="§"/>
            </a:pPr>
            <a:r>
              <a:rPr lang="en-US" sz="1600" dirty="0" smtClean="0"/>
              <a:t>Experiencing large and small movements</a:t>
            </a:r>
          </a:p>
          <a:p>
            <a:endParaRPr lang="en-US" sz="1600" dirty="0"/>
          </a:p>
          <a:p>
            <a:pPr marL="285750" indent="-285750">
              <a:buFont typeface="Wingdings" charset="2"/>
              <a:buChar char="§"/>
            </a:pPr>
            <a:r>
              <a:rPr lang="en-US" sz="1600" dirty="0" smtClean="0"/>
              <a:t>Pouring different quality of elements</a:t>
            </a:r>
          </a:p>
          <a:p>
            <a:endParaRPr lang="en-US" sz="1600" dirty="0"/>
          </a:p>
          <a:p>
            <a:pPr marL="285750" indent="-285750">
              <a:buFont typeface="Wingdings" charset="2"/>
              <a:buChar char="§"/>
            </a:pPr>
            <a:r>
              <a:rPr lang="en-US" sz="1600" dirty="0" smtClean="0"/>
              <a:t>Role play</a:t>
            </a:r>
          </a:p>
          <a:p>
            <a:endParaRPr lang="en-US" sz="1600" dirty="0"/>
          </a:p>
          <a:p>
            <a:r>
              <a:rPr lang="en-US" sz="1600" dirty="0" smtClean="0"/>
              <a:t>  </a:t>
            </a:r>
            <a:endParaRPr lang="en-US" sz="1600" dirty="0"/>
          </a:p>
        </p:txBody>
      </p:sp>
      <p:sp>
        <p:nvSpPr>
          <p:cNvPr id="11" name="Rounded Rectangle 10"/>
          <p:cNvSpPr/>
          <p:nvPr/>
        </p:nvSpPr>
        <p:spPr>
          <a:xfrm>
            <a:off x="4724400" y="2133600"/>
            <a:ext cx="2133600" cy="43434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285750" indent="-285750">
              <a:buFont typeface="Wingdings" charset="2"/>
              <a:buChar char="§"/>
            </a:pPr>
            <a:endParaRPr lang="en-US" sz="1600" dirty="0" smtClean="0"/>
          </a:p>
          <a:p>
            <a:pPr marL="285750" indent="-285750">
              <a:buFont typeface="Wingdings" charset="2"/>
              <a:buChar char="§"/>
            </a:pPr>
            <a:endParaRPr lang="en-US" sz="1600" dirty="0"/>
          </a:p>
          <a:p>
            <a:pPr marL="285750" indent="-285750">
              <a:buFont typeface="Wingdings" charset="2"/>
              <a:buChar char="§"/>
            </a:pPr>
            <a:r>
              <a:rPr lang="en-US" sz="1600" dirty="0" smtClean="0"/>
              <a:t>Large mass of water in nature</a:t>
            </a:r>
          </a:p>
          <a:p>
            <a:endParaRPr lang="en-US" sz="1600" dirty="0"/>
          </a:p>
          <a:p>
            <a:pPr marL="285750" indent="-285750">
              <a:buFont typeface="Wingdings" charset="2"/>
              <a:buChar char="§"/>
            </a:pPr>
            <a:r>
              <a:rPr lang="en-US" sz="1600" dirty="0"/>
              <a:t>O</a:t>
            </a:r>
            <a:r>
              <a:rPr lang="en-US" sz="1600" dirty="0" smtClean="0"/>
              <a:t>cean’s flora and fauna</a:t>
            </a:r>
          </a:p>
          <a:p>
            <a:endParaRPr lang="en-US" sz="1600" dirty="0"/>
          </a:p>
          <a:p>
            <a:pPr marL="285750" indent="-285750">
              <a:buFont typeface="Wingdings" charset="2"/>
              <a:buChar char="§"/>
            </a:pPr>
            <a:r>
              <a:rPr lang="en-US" sz="1600" dirty="0"/>
              <a:t>F</a:t>
            </a:r>
            <a:r>
              <a:rPr lang="en-US" sz="1600" dirty="0" smtClean="0"/>
              <a:t>ood chain</a:t>
            </a:r>
          </a:p>
          <a:p>
            <a:endParaRPr lang="en-US" sz="1600" dirty="0" smtClean="0"/>
          </a:p>
          <a:p>
            <a:pPr marL="285750" indent="-285750">
              <a:buFont typeface="Wingdings" charset="2"/>
              <a:buChar char="§"/>
            </a:pPr>
            <a:r>
              <a:rPr lang="en-US" sz="1600" dirty="0" smtClean="0"/>
              <a:t>Flotation, transparency, straining, absorption</a:t>
            </a:r>
          </a:p>
          <a:p>
            <a:pPr marL="285750" indent="-285750">
              <a:buFont typeface="Wingdings" charset="2"/>
              <a:buChar char="§"/>
            </a:pPr>
            <a:endParaRPr lang="en-US" sz="1600" dirty="0"/>
          </a:p>
          <a:p>
            <a:pPr marL="285750" indent="-285750">
              <a:buFont typeface="Wingdings" charset="2"/>
              <a:buChar char="§"/>
            </a:pPr>
            <a:r>
              <a:rPr lang="en-US" sz="1600" dirty="0" smtClean="0"/>
              <a:t>Wind, waves &amp; twists</a:t>
            </a:r>
            <a:endParaRPr lang="en-US" sz="1600" dirty="0"/>
          </a:p>
          <a:p>
            <a:endParaRPr lang="en-US" sz="1600" dirty="0" smtClean="0"/>
          </a:p>
          <a:p>
            <a:pPr marL="285750" indent="-285750">
              <a:buFont typeface="Wingdings" charset="2"/>
              <a:buChar char="§"/>
            </a:pPr>
            <a:endParaRPr lang="en-US" sz="1600" dirty="0"/>
          </a:p>
          <a:p>
            <a:pPr marL="285750" indent="-285750">
              <a:buFont typeface="Wingdings" charset="2"/>
              <a:buChar char="§"/>
            </a:pPr>
            <a:endParaRPr lang="en-US" sz="1600" dirty="0"/>
          </a:p>
        </p:txBody>
      </p:sp>
      <p:sp>
        <p:nvSpPr>
          <p:cNvPr id="12" name="Rounded Rectangle 11"/>
          <p:cNvSpPr/>
          <p:nvPr/>
        </p:nvSpPr>
        <p:spPr>
          <a:xfrm>
            <a:off x="7010400" y="2133600"/>
            <a:ext cx="2133600" cy="43434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285750" indent="-285750">
              <a:buFont typeface="Wingdings" charset="2"/>
              <a:buChar char="§"/>
            </a:pPr>
            <a:r>
              <a:rPr lang="en-US" sz="1600" dirty="0" smtClean="0"/>
              <a:t>Our relationship with nature</a:t>
            </a:r>
          </a:p>
          <a:p>
            <a:pPr marL="285750" indent="-285750">
              <a:buFont typeface="Wingdings" charset="2"/>
              <a:buChar char="§"/>
            </a:pPr>
            <a:endParaRPr lang="en-US" sz="1600" dirty="0"/>
          </a:p>
          <a:p>
            <a:pPr marL="285750" indent="-285750">
              <a:buFont typeface="Wingdings" charset="2"/>
              <a:buChar char="§"/>
            </a:pPr>
            <a:r>
              <a:rPr lang="en-US" sz="1600" dirty="0" smtClean="0"/>
              <a:t>The power of nature</a:t>
            </a:r>
          </a:p>
          <a:p>
            <a:pPr marL="285750" indent="-285750">
              <a:buFont typeface="Wingdings" charset="2"/>
              <a:buChar char="§"/>
            </a:pPr>
            <a:endParaRPr lang="en-US" sz="1600" dirty="0"/>
          </a:p>
          <a:p>
            <a:pPr marL="285750" indent="-285750">
              <a:buFont typeface="Wingdings" charset="2"/>
              <a:buChar char="§"/>
            </a:pPr>
            <a:r>
              <a:rPr lang="en-US" sz="1600" dirty="0" smtClean="0"/>
              <a:t>Pleasure of new discoveries </a:t>
            </a:r>
            <a:endParaRPr lang="en-US" sz="1600" dirty="0"/>
          </a:p>
        </p:txBody>
      </p:sp>
    </p:spTree>
    <p:extLst>
      <p:ext uri="{BB962C8B-B14F-4D97-AF65-F5344CB8AC3E}">
        <p14:creationId xmlns:p14="http://schemas.microsoft.com/office/powerpoint/2010/main" val="7004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900" decel="100000" fill="hold"/>
                                        <p:tgtEl>
                                          <p:spTgt spid="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900" decel="100000" fill="hold"/>
                                        <p:tgtEl>
                                          <p:spTgt spid="11"/>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900" decel="100000" fill="hold"/>
                                        <p:tgtEl>
                                          <p:spTgt spid="12"/>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Puppets</a:t>
            </a:r>
          </a:p>
        </p:txBody>
      </p:sp>
      <p:sp>
        <p:nvSpPr>
          <p:cNvPr id="5" name="Text Placeholder 4"/>
          <p:cNvSpPr>
            <a:spLocks noGrp="1"/>
          </p:cNvSpPr>
          <p:nvPr>
            <p:ph type="body" idx="1"/>
          </p:nvPr>
        </p:nvSpPr>
        <p:spPr/>
        <p:txBody>
          <a:bodyPr/>
          <a:lstStyle/>
          <a:p>
            <a:r>
              <a:rPr lang="en-US" dirty="0" smtClean="0"/>
              <a:t>Language</a:t>
            </a:r>
            <a:endParaRPr lang="en-US" dirty="0"/>
          </a:p>
        </p:txBody>
      </p:sp>
      <p:sp>
        <p:nvSpPr>
          <p:cNvPr id="6" name="Text Placeholder 5"/>
          <p:cNvSpPr>
            <a:spLocks noGrp="1"/>
          </p:cNvSpPr>
          <p:nvPr>
            <p:ph type="body" sz="quarter" idx="3"/>
          </p:nvPr>
        </p:nvSpPr>
        <p:spPr/>
        <p:txBody>
          <a:bodyPr/>
          <a:lstStyle/>
          <a:p>
            <a:r>
              <a:rPr lang="en-US" dirty="0" smtClean="0"/>
              <a:t>Literacy</a:t>
            </a:r>
            <a:endParaRPr lang="en-US" dirty="0"/>
          </a:p>
        </p:txBody>
      </p:sp>
      <p:pic>
        <p:nvPicPr>
          <p:cNvPr id="7" name="Content Placeholder 4" descr="IMG_0658.jpg"/>
          <p:cNvPicPr>
            <a:picLocks noGrp="1" noChangeAspect="1"/>
          </p:cNvPicPr>
          <p:nvPr>
            <p:ph sz="quarter" idx="4"/>
          </p:nvPr>
        </p:nvPicPr>
        <p:blipFill>
          <a:blip r:embed="rId2" cstate="print">
            <a:extLst>
              <a:ext uri="{28A0092B-C50C-407E-A947-70E740481C1C}">
                <a14:useLocalDpi xmlns:a14="http://schemas.microsoft.com/office/drawing/2010/main" val="0"/>
              </a:ext>
            </a:extLst>
          </a:blip>
          <a:srcRect l="8555" r="8555"/>
          <a:stretch>
            <a:fillRect/>
          </a:stretch>
        </p:blipFill>
        <p:spPr>
          <a:prstGeom prst="rect">
            <a:avLst/>
          </a:prstGeom>
          <a:ln>
            <a:noFill/>
          </a:ln>
          <a:effectLst>
            <a:outerShdw blurRad="292100" dist="139700" dir="2700000" algn="tl" rotWithShape="0">
              <a:srgbClr val="333333">
                <a:alpha val="65000"/>
              </a:srgbClr>
            </a:outerShdw>
          </a:effectLst>
        </p:spPr>
      </p:pic>
      <p:pic>
        <p:nvPicPr>
          <p:cNvPr id="8" name="Content Placeholder 5" descr="IMG_0864.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8682" r="8682"/>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5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set>
                                      <p:cBhvr>
                                        <p:cTn id="7" dur="455" fill="hold">
                                          <p:stCondLst>
                                            <p:cond delay="0"/>
                                          </p:stCondLst>
                                        </p:cTn>
                                        <p:tgtEl>
                                          <p:spTgt spid="6">
                                            <p:txEl>
                                              <p:pRg st="0" end="0"/>
                                            </p:txEl>
                                          </p:spTgt>
                                        </p:tgtEl>
                                        <p:attrNameLst>
                                          <p:attrName>style.rotation</p:attrName>
                                        </p:attrNameLst>
                                      </p:cBhvr>
                                      <p:to>
                                        <p:strVal val="-45.0"/>
                                      </p:to>
                                    </p:set>
                                    <p:anim calcmode="lin" valueType="num">
                                      <p:cBhvr>
                                        <p:cTn id="8" dur="455" fill="hold">
                                          <p:stCondLst>
                                            <p:cond delay="455"/>
                                          </p:stCondLst>
                                        </p:cTn>
                                        <p:tgtEl>
                                          <p:spTgt spid="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xEl>
                                              <p:pRg st="0" end="0"/>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5">
                                            <p:txEl>
                                              <p:pRg st="0" end="0"/>
                                            </p:txEl>
                                          </p:spTgt>
                                        </p:tgtEl>
                                        <p:attrNameLst>
                                          <p:attrName>style.visibility</p:attrName>
                                        </p:attrNameLst>
                                      </p:cBhvr>
                                      <p:to>
                                        <p:strVal val="visible"/>
                                      </p:to>
                                    </p:set>
                                    <p:set>
                                      <p:cBhvr>
                                        <p:cTn id="16" dur="455" fill="hold">
                                          <p:stCondLst>
                                            <p:cond delay="0"/>
                                          </p:stCondLst>
                                        </p:cTn>
                                        <p:tgtEl>
                                          <p:spTgt spid="5">
                                            <p:txEl>
                                              <p:pRg st="0" end="0"/>
                                            </p:txEl>
                                          </p:spTgt>
                                        </p:tgtEl>
                                        <p:attrNameLst>
                                          <p:attrName>style.rotation</p:attrName>
                                        </p:attrNameLst>
                                      </p:cBhvr>
                                      <p:to>
                                        <p:strVal val="-45.0"/>
                                      </p:to>
                                    </p:set>
                                    <p:anim calcmode="lin" valueType="num">
                                      <p:cBhvr>
                                        <p:cTn id="17" dur="455" fill="hold">
                                          <p:stCondLst>
                                            <p:cond delay="455"/>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knowledge</a:t>
            </a:r>
            <a:endParaRPr lang="en-US" dirty="0"/>
          </a:p>
        </p:txBody>
      </p:sp>
      <p:sp>
        <p:nvSpPr>
          <p:cNvPr id="3" name="Text Placeholder 2"/>
          <p:cNvSpPr>
            <a:spLocks noGrp="1"/>
          </p:cNvSpPr>
          <p:nvPr>
            <p:ph type="body" sz="quarter" idx="13"/>
          </p:nvPr>
        </p:nvSpPr>
        <p:spPr/>
        <p:txBody>
          <a:bodyPr/>
          <a:lstStyle/>
          <a:p>
            <a:endParaRPr lang="en-US" dirty="0" smtClean="0"/>
          </a:p>
          <a:p>
            <a:r>
              <a:rPr lang="en-US" dirty="0" err="1" smtClean="0"/>
              <a:t>Kittie</a:t>
            </a:r>
            <a:r>
              <a:rPr lang="en-US" dirty="0" smtClean="0"/>
              <a:t> showing a fish tank manual</a:t>
            </a:r>
            <a:endParaRPr lang="en-US" dirty="0"/>
          </a:p>
        </p:txBody>
      </p:sp>
      <p:pic>
        <p:nvPicPr>
          <p:cNvPr id="5" name="Picture Placeholder 4"/>
          <p:cNvPicPr>
            <a:picLocks noGrp="1" noChangeAspect="1"/>
          </p:cNvPicPr>
          <p:nvPr>
            <p:ph type="pic" idx="1"/>
          </p:nvPr>
        </p:nvPicPr>
        <p:blipFill>
          <a:blip r:embed="rId2"/>
          <a:srcRect t="21177" b="21177"/>
          <a:stretch>
            <a:fillRect/>
          </a:stretch>
        </p:blipFill>
        <p:spPr/>
      </p:pic>
    </p:spTree>
    <p:extLst>
      <p:ext uri="{BB962C8B-B14F-4D97-AF65-F5344CB8AC3E}">
        <p14:creationId xmlns:p14="http://schemas.microsoft.com/office/powerpoint/2010/main" val="34911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Construction</a:t>
            </a:r>
            <a:endParaRPr lang="en-US" dirty="0"/>
          </a:p>
        </p:txBody>
      </p:sp>
      <p:pic>
        <p:nvPicPr>
          <p:cNvPr id="7" name="Picture Placeholder 6" descr="IMG_0868.JPG"/>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22577" b="22577"/>
          <a:stretch>
            <a:fillRect/>
          </a:stretch>
        </p:blipFill>
        <p:spPr/>
      </p:pic>
      <p:sp>
        <p:nvSpPr>
          <p:cNvPr id="4" name="Text Placeholder 3"/>
          <p:cNvSpPr>
            <a:spLocks noGrp="1"/>
          </p:cNvSpPr>
          <p:nvPr>
            <p:ph type="body" sz="quarter" idx="13"/>
          </p:nvPr>
        </p:nvSpPr>
        <p:spPr/>
        <p:txBody>
          <a:bodyPr>
            <a:normAutofit/>
          </a:bodyPr>
          <a:lstStyle/>
          <a:p>
            <a:r>
              <a:rPr lang="en-US" sz="2400" dirty="0" smtClean="0"/>
              <a:t>I made a fish!</a:t>
            </a:r>
          </a:p>
          <a:p>
            <a:r>
              <a:rPr lang="en-US" sz="2400" dirty="0" smtClean="0"/>
              <a:t>This was a surprising discovery </a:t>
            </a:r>
            <a:endParaRPr lang="en-US" sz="2400" dirty="0"/>
          </a:p>
        </p:txBody>
      </p:sp>
      <p:pic>
        <p:nvPicPr>
          <p:cNvPr id="6" name="Picture Placeholder 5" descr="IMG_0604.JPG"/>
          <p:cNvPicPr>
            <a:picLocks noGrp="1" noChangeAspect="1"/>
          </p:cNvPicPr>
          <p:nvPr>
            <p:ph type="pic" idx="14"/>
          </p:nvPr>
        </p:nvPicPr>
        <p:blipFill>
          <a:blip r:embed="rId4" cstate="print">
            <a:extLst>
              <a:ext uri="{28A0092B-C50C-407E-A947-70E740481C1C}">
                <a14:useLocalDpi xmlns:a14="http://schemas.microsoft.com/office/drawing/2010/main" val="0"/>
              </a:ext>
            </a:extLst>
          </a:blip>
          <a:srcRect t="831" b="831"/>
          <a:stretch>
            <a:fillRect/>
          </a:stretch>
        </p:blipFill>
        <p:spPr/>
      </p:pic>
    </p:spTree>
    <p:extLst>
      <p:ext uri="{BB962C8B-B14F-4D97-AF65-F5344CB8AC3E}">
        <p14:creationId xmlns:p14="http://schemas.microsoft.com/office/powerpoint/2010/main" val="36172905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 at the Atelier </a:t>
            </a:r>
            <a:endParaRPr lang="en-US" dirty="0"/>
          </a:p>
        </p:txBody>
      </p:sp>
      <p:pic>
        <p:nvPicPr>
          <p:cNvPr id="9" name="Content Placeholder 8" descr="IMG_0618.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15523" b="15523"/>
          <a:stretch>
            <a:fillRect/>
          </a:stretch>
        </p:blipFill>
        <p:spPr>
          <a:xfrm rot="16200000">
            <a:off x="699247" y="3024188"/>
            <a:ext cx="3657600" cy="3376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Content Placeholder 9" descr="IMG_0437.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9547" r="954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937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Senses</a:t>
            </a:r>
            <a:endParaRPr lang="en-US" sz="4000" dirty="0"/>
          </a:p>
        </p:txBody>
      </p:sp>
      <p:pic>
        <p:nvPicPr>
          <p:cNvPr id="8" name="Content Placeholder 7" descr="IMG_0564.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8649" r="8649"/>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descr="IMG_0981.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l="8640" r="8640"/>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idx="1"/>
          </p:nvPr>
        </p:nvSpPr>
        <p:spPr/>
        <p:txBody>
          <a:bodyPr/>
          <a:lstStyle/>
          <a:p>
            <a:r>
              <a:rPr lang="en-US" dirty="0" smtClean="0"/>
              <a:t>Smelling</a:t>
            </a:r>
            <a:endParaRPr lang="en-US" dirty="0"/>
          </a:p>
        </p:txBody>
      </p:sp>
      <p:sp>
        <p:nvSpPr>
          <p:cNvPr id="6" name="Text Placeholder 5"/>
          <p:cNvSpPr>
            <a:spLocks noGrp="1"/>
          </p:cNvSpPr>
          <p:nvPr>
            <p:ph type="body" sz="quarter" idx="3"/>
          </p:nvPr>
        </p:nvSpPr>
        <p:spPr/>
        <p:txBody>
          <a:bodyPr/>
          <a:lstStyle/>
          <a:p>
            <a:r>
              <a:rPr lang="en-US" dirty="0" smtClean="0"/>
              <a:t>Feeling</a:t>
            </a:r>
            <a:endParaRPr lang="en-US" dirty="0"/>
          </a:p>
        </p:txBody>
      </p:sp>
    </p:spTree>
    <p:extLst>
      <p:ext uri="{BB962C8B-B14F-4D97-AF65-F5344CB8AC3E}">
        <p14:creationId xmlns:p14="http://schemas.microsoft.com/office/powerpoint/2010/main" val="352737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Senses</a:t>
            </a:r>
            <a:endParaRPr lang="en-US" dirty="0"/>
          </a:p>
        </p:txBody>
      </p:sp>
      <p:pic>
        <p:nvPicPr>
          <p:cNvPr id="7" name="Picture Placeholder 6" descr="IMG_0570.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55" b="855"/>
          <a:stretch>
            <a:fillRect/>
          </a:stretch>
        </p:blipFill>
        <p:spPr/>
      </p:pic>
      <p:sp>
        <p:nvSpPr>
          <p:cNvPr id="4" name="Text Placeholder 3"/>
          <p:cNvSpPr>
            <a:spLocks noGrp="1"/>
          </p:cNvSpPr>
          <p:nvPr>
            <p:ph type="body" sz="quarter" idx="13"/>
          </p:nvPr>
        </p:nvSpPr>
        <p:spPr/>
        <p:txBody>
          <a:bodyPr>
            <a:normAutofit lnSpcReduction="10000"/>
          </a:bodyPr>
          <a:lstStyle/>
          <a:p>
            <a:pPr algn="l"/>
            <a:r>
              <a:rPr lang="en-US" dirty="0" smtClean="0"/>
              <a:t>-Sticky</a:t>
            </a:r>
          </a:p>
          <a:p>
            <a:pPr algn="l"/>
            <a:r>
              <a:rPr lang="en-US" dirty="0" smtClean="0"/>
              <a:t>-Cold</a:t>
            </a:r>
          </a:p>
          <a:p>
            <a:pPr algn="l"/>
            <a:r>
              <a:rPr lang="en-US" dirty="0" smtClean="0"/>
              <a:t>-Smelly</a:t>
            </a:r>
          </a:p>
          <a:p>
            <a:pPr algn="l"/>
            <a:r>
              <a:rPr lang="en-US" dirty="0" smtClean="0"/>
              <a:t>-Is like my shampoo</a:t>
            </a:r>
            <a:endParaRPr lang="en-US" dirty="0"/>
          </a:p>
        </p:txBody>
      </p:sp>
      <p:pic>
        <p:nvPicPr>
          <p:cNvPr id="6" name="Picture Placeholder 5" descr="IMG_0568.jpg"/>
          <p:cNvPicPr>
            <a:picLocks noGrp="1" noChangeAspect="1"/>
          </p:cNvPicPr>
          <p:nvPr>
            <p:ph type="pic" idx="14"/>
          </p:nvPr>
        </p:nvPicPr>
        <p:blipFill>
          <a:blip r:embed="rId3" cstate="print">
            <a:extLst>
              <a:ext uri="{28A0092B-C50C-407E-A947-70E740481C1C}">
                <a14:useLocalDpi xmlns:a14="http://schemas.microsoft.com/office/drawing/2010/main" val="0"/>
              </a:ext>
            </a:extLst>
          </a:blip>
          <a:srcRect t="831" b="831"/>
          <a:stretch>
            <a:fillRect/>
          </a:stretch>
        </p:blipFill>
        <p:spPr/>
      </p:pic>
    </p:spTree>
    <p:extLst>
      <p:ext uri="{BB962C8B-B14F-4D97-AF65-F5344CB8AC3E}">
        <p14:creationId xmlns:p14="http://schemas.microsoft.com/office/powerpoint/2010/main" val="22466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1000"/>
                                        <p:tgtEl>
                                          <p:spTgt spid="4">
                                            <p:txEl>
                                              <p:pRg st="3" end="3"/>
                                            </p:txEl>
                                          </p:spTgt>
                                        </p:tgtEl>
                                      </p:cBhvr>
                                    </p:animEffect>
                                    <p:anim calcmode="lin" valueType="num">
                                      <p:cBhvr>
                                        <p:cTn id="3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4">
                                            <p:txEl>
                                              <p:pRg st="3" end="3"/>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4">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want a Shark”</a:t>
            </a:r>
            <a:endParaRPr lang="en-US" dirty="0"/>
          </a:p>
        </p:txBody>
      </p:sp>
      <p:pic>
        <p:nvPicPr>
          <p:cNvPr id="5" name="Content Placeholder 4" descr="IMG_0784.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9557" r="955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IMG_0994.jpg"/>
          <p:cNvPicPr>
            <a:picLocks noGrp="1" noChangeAspect="1"/>
          </p:cNvPicPr>
          <p:nvPr>
            <p:ph sz="half" idx="2"/>
          </p:nvPr>
        </p:nvPicPr>
        <p:blipFill>
          <a:blip r:embed="rId3">
            <a:extLst>
              <a:ext uri="{28A0092B-C50C-407E-A947-70E740481C1C}">
                <a14:useLocalDpi xmlns:a14="http://schemas.microsoft.com/office/drawing/2010/main" val="0"/>
              </a:ext>
            </a:extLst>
          </a:blip>
          <a:srcRect l="9379" r="9379"/>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81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 the aquarium</a:t>
            </a:r>
            <a:endParaRPr lang="en-US" dirty="0"/>
          </a:p>
        </p:txBody>
      </p:sp>
      <p:sp>
        <p:nvSpPr>
          <p:cNvPr id="3" name="Text Placeholder 2"/>
          <p:cNvSpPr>
            <a:spLocks noGrp="1"/>
          </p:cNvSpPr>
          <p:nvPr>
            <p:ph type="body" sz="quarter" idx="13"/>
          </p:nvPr>
        </p:nvSpPr>
        <p:spPr/>
        <p:txBody>
          <a:bodyPr/>
          <a:lstStyle/>
          <a:p>
            <a:r>
              <a:rPr lang="en-US" dirty="0" smtClean="0"/>
              <a:t>Children discover: </a:t>
            </a:r>
          </a:p>
          <a:p>
            <a:r>
              <a:rPr lang="en-US" dirty="0" smtClean="0"/>
              <a:t>“Water drains through the funnel but not the rocks”</a:t>
            </a:r>
            <a:endParaRPr lang="en-US" dirty="0"/>
          </a:p>
        </p:txBody>
      </p:sp>
      <p:pic>
        <p:nvPicPr>
          <p:cNvPr id="5" name="Picture Placeholder 4" descr="IMG_0787.JPG"/>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177" b="21177"/>
          <a:stretch>
            <a:fillRect/>
          </a:stretch>
        </p:blipFill>
        <p:spPr/>
      </p:pic>
    </p:spTree>
    <p:extLst>
      <p:ext uri="{BB962C8B-B14F-4D97-AF65-F5344CB8AC3E}">
        <p14:creationId xmlns:p14="http://schemas.microsoft.com/office/powerpoint/2010/main" val="19310466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trip to Pet Store</a:t>
            </a:r>
            <a:endParaRPr lang="en-US" dirty="0"/>
          </a:p>
        </p:txBody>
      </p:sp>
      <p:pic>
        <p:nvPicPr>
          <p:cNvPr id="8" name="Content Placeholder 7" descr="IMG_0550.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8649" r="8649"/>
          <a:stretch>
            <a:fillRect/>
          </a:stretch>
        </p:blipFill>
        <p:spPr>
          <a:xfrm>
            <a:off x="4572000" y="838200"/>
            <a:ext cx="4343400" cy="3923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Content Placeholder 6" descr="IMG_0549.jpg"/>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t="16271" b="16271"/>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Placeholder 4"/>
          <p:cNvSpPr>
            <a:spLocks noGrp="1"/>
          </p:cNvSpPr>
          <p:nvPr>
            <p:ph type="body" idx="1"/>
          </p:nvPr>
        </p:nvSpPr>
        <p:spPr/>
        <p:txBody>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PHASE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III</a:t>
            </a:r>
            <a:endParaRPr lang="en-US" sz="4400" dirty="0"/>
          </a:p>
        </p:txBody>
      </p:sp>
      <p:sp>
        <p:nvSpPr>
          <p:cNvPr id="6" name="Text Placeholder 5"/>
          <p:cNvSpPr>
            <a:spLocks noGrp="1"/>
          </p:cNvSpPr>
          <p:nvPr>
            <p:ph type="body" sz="quarter" idx="3"/>
          </p:nvPr>
        </p:nvSpPr>
        <p:spPr/>
        <p:txBody>
          <a:bodyPr/>
          <a:lstStyle/>
          <a:p>
            <a:r>
              <a:rPr lang="en-US" dirty="0" smtClean="0"/>
              <a:t>Looking for a shark</a:t>
            </a:r>
            <a:endParaRPr lang="en-US" dirty="0"/>
          </a:p>
        </p:txBody>
      </p:sp>
    </p:spTree>
    <p:extLst>
      <p:ext uri="{BB962C8B-B14F-4D97-AF65-F5344CB8AC3E}">
        <p14:creationId xmlns:p14="http://schemas.microsoft.com/office/powerpoint/2010/main" val="7940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Beach Day!</a:t>
            </a:r>
            <a:endParaRPr lang="en-US" dirty="0"/>
          </a:p>
        </p:txBody>
      </p:sp>
      <p:pic>
        <p:nvPicPr>
          <p:cNvPr id="5" name="Content Placeholder 4" descr="IMG_0686.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9547" r="954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IMG_0918.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9557" r="9557"/>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484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0600"/>
            <a:ext cx="2362200" cy="1447800"/>
          </a:xfrm>
        </p:spPr>
        <p:txBody>
          <a:bodyPr/>
          <a:lstStyle/>
          <a:p>
            <a:r>
              <a:rPr lang="en-US" sz="4000" dirty="0" smtClean="0"/>
              <a:t>Phase I</a:t>
            </a:r>
            <a:br>
              <a:rPr lang="en-US" sz="4000" dirty="0" smtClean="0"/>
            </a:br>
            <a:r>
              <a:rPr lang="en-US" sz="3200" dirty="0" smtClean="0"/>
              <a:t>The Spark!</a:t>
            </a:r>
            <a:endParaRPr lang="en-US" sz="3200" dirty="0"/>
          </a:p>
        </p:txBody>
      </p:sp>
      <p:pic>
        <p:nvPicPr>
          <p:cNvPr id="3" name="Picture 2"/>
          <p:cNvPicPr>
            <a:picLocks noChangeAspect="1"/>
          </p:cNvPicPr>
          <p:nvPr/>
        </p:nvPicPr>
        <p:blipFill>
          <a:blip r:embed="rId2"/>
          <a:stretch>
            <a:fillRect/>
          </a:stretch>
        </p:blipFill>
        <p:spPr>
          <a:xfrm>
            <a:off x="2133600" y="0"/>
            <a:ext cx="7010400" cy="6858000"/>
          </a:xfrm>
          <a:prstGeom prst="rect">
            <a:avLst/>
          </a:prstGeom>
        </p:spPr>
      </p:pic>
      <p:sp>
        <p:nvSpPr>
          <p:cNvPr id="4" name="TextBox 3"/>
          <p:cNvSpPr txBox="1"/>
          <p:nvPr/>
        </p:nvSpPr>
        <p:spPr>
          <a:xfrm>
            <a:off x="0" y="2403550"/>
            <a:ext cx="9144000" cy="4801314"/>
          </a:xfrm>
          <a:prstGeom prst="rect">
            <a:avLst/>
          </a:prstGeom>
          <a:solidFill>
            <a:schemeClr val="bg2">
              <a:lumMod val="75000"/>
            </a:schemeClr>
          </a:solidFill>
        </p:spPr>
        <p:txBody>
          <a:bodyPr wrap="square" rtlCol="0">
            <a:spAutoFit/>
          </a:bodyPr>
          <a:lstStyle/>
          <a:p>
            <a:r>
              <a:rPr lang="en-US" dirty="0" smtClean="0"/>
              <a:t>Laura and Annie built a “van” with chairs and a table.  Katie puts on a mask.</a:t>
            </a:r>
          </a:p>
          <a:p>
            <a:endParaRPr lang="en-US" dirty="0" smtClean="0"/>
          </a:p>
          <a:p>
            <a:r>
              <a:rPr lang="en-US" dirty="0" smtClean="0"/>
              <a:t>Laura:  We are on a trip to Mexico</a:t>
            </a:r>
          </a:p>
          <a:p>
            <a:r>
              <a:rPr lang="en-US" dirty="0" smtClean="0"/>
              <a:t>Annie:  Sister we don’t go swimming yet, we will go later—Laura is putting on flippers.</a:t>
            </a:r>
          </a:p>
          <a:p>
            <a:r>
              <a:rPr lang="en-US" dirty="0" smtClean="0"/>
              <a:t>Laura:  These are too big, I need to take off my socks.</a:t>
            </a:r>
          </a:p>
          <a:p>
            <a:r>
              <a:rPr lang="en-US" dirty="0" smtClean="0"/>
              <a:t>Katie:  I am a cat</a:t>
            </a:r>
          </a:p>
          <a:p>
            <a:r>
              <a:rPr lang="en-US" dirty="0" smtClean="0"/>
              <a:t>Teacher:  Would you like to play with them?</a:t>
            </a:r>
          </a:p>
          <a:p>
            <a:r>
              <a:rPr lang="en-US" dirty="0" smtClean="0"/>
              <a:t>Katie nods yes.</a:t>
            </a:r>
          </a:p>
          <a:p>
            <a:r>
              <a:rPr lang="en-US" dirty="0" smtClean="0"/>
              <a:t>Laura, looking at Katie:  Kitties in the trunk!</a:t>
            </a:r>
          </a:p>
          <a:p>
            <a:r>
              <a:rPr lang="en-US" dirty="0" smtClean="0"/>
              <a:t>Michele who also has a kitty mask on and Laura crawl to the “trunk”.</a:t>
            </a:r>
          </a:p>
          <a:p>
            <a:r>
              <a:rPr lang="en-US" dirty="0" smtClean="0"/>
              <a:t>Peter tries to sit in the van, Laura doesn’t agree and Peter starts complaining. The teacher suggests he asks politely.</a:t>
            </a:r>
          </a:p>
          <a:p>
            <a:r>
              <a:rPr lang="en-US" dirty="0" smtClean="0"/>
              <a:t>Peter:  May I play?</a:t>
            </a:r>
          </a:p>
          <a:p>
            <a:r>
              <a:rPr lang="en-US" dirty="0" smtClean="0"/>
              <a:t>Laura nods in agreement.</a:t>
            </a:r>
          </a:p>
          <a:p>
            <a:r>
              <a:rPr lang="en-US" dirty="0" smtClean="0"/>
              <a:t>Peter puts on flippers and an apron, gargles and says:  I’m going in the water!</a:t>
            </a:r>
          </a:p>
          <a:p>
            <a:endParaRPr lang="en-CA" dirty="0"/>
          </a:p>
        </p:txBody>
      </p:sp>
    </p:spTree>
    <p:extLst>
      <p:ext uri="{BB962C8B-B14F-4D97-AF65-F5344CB8AC3E}">
        <p14:creationId xmlns:p14="http://schemas.microsoft.com/office/powerpoint/2010/main" val="41903699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990600"/>
            <a:ext cx="2667000" cy="1991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IMG_069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4114800"/>
            <a:ext cx="2438400" cy="1821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G_070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152400"/>
            <a:ext cx="1793386" cy="2401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71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81000"/>
            <a:ext cx="1693333" cy="2267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G_0935.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4114800"/>
            <a:ext cx="1878611" cy="2514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IMG_0723.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71800" y="4267200"/>
            <a:ext cx="3048000" cy="22765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2514600" y="3276600"/>
            <a:ext cx="4487126" cy="461665"/>
          </a:xfrm>
          <a:prstGeom prst="rect">
            <a:avLst/>
          </a:prstGeom>
          <a:noFill/>
        </p:spPr>
        <p:txBody>
          <a:bodyPr wrap="non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Ocean, sun and </a:t>
            </a:r>
            <a:r>
              <a:rPr lang="en-U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pina</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coladas</a:t>
            </a:r>
            <a:endParaRPr lang="en-US" sz="2400" dirty="0"/>
          </a:p>
        </p:txBody>
      </p:sp>
    </p:spTree>
    <p:extLst>
      <p:ext uri="{BB962C8B-B14F-4D97-AF65-F5344CB8AC3E}">
        <p14:creationId xmlns:p14="http://schemas.microsoft.com/office/powerpoint/2010/main" val="29186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3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43000"/>
            <a:ext cx="3124200" cy="2332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IMG_07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352800"/>
            <a:ext cx="2386491" cy="3195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76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4114800"/>
            <a:ext cx="3124200" cy="2333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G_072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52400"/>
            <a:ext cx="2097827" cy="28086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657600" y="3352800"/>
            <a:ext cx="2326779" cy="461665"/>
          </a:xfrm>
          <a:prstGeom prst="rect">
            <a:avLst/>
          </a:prstGeom>
          <a:noFill/>
        </p:spPr>
        <p:txBody>
          <a:bodyPr wrap="non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So much fun!!!</a:t>
            </a:r>
            <a:endParaRPr lang="en-US" sz="2400" dirty="0"/>
          </a:p>
        </p:txBody>
      </p:sp>
    </p:spTree>
    <p:extLst>
      <p:ext uri="{BB962C8B-B14F-4D97-AF65-F5344CB8AC3E}">
        <p14:creationId xmlns:p14="http://schemas.microsoft.com/office/powerpoint/2010/main" val="308146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4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990600"/>
            <a:ext cx="3429000" cy="25611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G_075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3733800"/>
            <a:ext cx="2177293" cy="2915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94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228600"/>
            <a:ext cx="3733800" cy="2788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IMG_070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3657600"/>
            <a:ext cx="3886200" cy="29026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3962400" y="3048000"/>
            <a:ext cx="4251585" cy="461665"/>
          </a:xfrm>
          <a:prstGeom prst="rect">
            <a:avLst/>
          </a:prstGeom>
          <a:noFill/>
        </p:spPr>
        <p:txBody>
          <a:bodyPr wrap="non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“It’s like a real beach day!”</a:t>
            </a:r>
            <a:endParaRPr lang="en-US" sz="2400" dirty="0"/>
          </a:p>
        </p:txBody>
      </p:sp>
    </p:spTree>
    <p:extLst>
      <p:ext uri="{BB962C8B-B14F-4D97-AF65-F5344CB8AC3E}">
        <p14:creationId xmlns:p14="http://schemas.microsoft.com/office/powerpoint/2010/main" val="373162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Expert visit</a:t>
            </a:r>
          </a:p>
        </p:txBody>
      </p:sp>
      <p:pic>
        <p:nvPicPr>
          <p:cNvPr id="4" name="Content Placeholder 3"/>
          <p:cNvPicPr>
            <a:picLocks noGrp="1" noChangeAspect="1"/>
          </p:cNvPicPr>
          <p:nvPr>
            <p:ph idx="1"/>
          </p:nvPr>
        </p:nvPicPr>
        <p:blipFill>
          <a:blip r:embed="rId2"/>
          <a:srcRect t="20591" b="20591"/>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484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Teachers’ reflections</a:t>
            </a:r>
            <a:endParaRPr lang="en-US" dirty="0"/>
          </a:p>
        </p:txBody>
      </p:sp>
      <p:sp>
        <p:nvSpPr>
          <p:cNvPr id="3" name="Content Placeholder 2"/>
          <p:cNvSpPr>
            <a:spLocks noGrp="1"/>
          </p:cNvSpPr>
          <p:nvPr>
            <p:ph idx="1"/>
          </p:nvPr>
        </p:nvSpPr>
        <p:spPr/>
        <p:txBody>
          <a:bodyPr>
            <a:normAutofit lnSpcReduction="10000"/>
          </a:bodyPr>
          <a:lstStyle/>
          <a:p>
            <a:r>
              <a:rPr lang="en-US" dirty="0" smtClean="0"/>
              <a:t>Children are driven by a great sense of natural interest of learning,  is one of the strong roads to follow and really engage them in a constant spiral of growing knowledge. </a:t>
            </a:r>
          </a:p>
          <a:p>
            <a:r>
              <a:rPr lang="en-US" dirty="0" smtClean="0"/>
              <a:t>This project unfolded because it was directly related to the children’s personal experiences.</a:t>
            </a:r>
          </a:p>
          <a:p>
            <a:r>
              <a:rPr lang="en-US" dirty="0" smtClean="0"/>
              <a:t>This was a meaningful project for us, because it was part of our culture and background.</a:t>
            </a:r>
            <a:endParaRPr lang="en-US" dirty="0"/>
          </a:p>
        </p:txBody>
      </p:sp>
    </p:spTree>
    <p:extLst>
      <p:ext uri="{BB962C8B-B14F-4D97-AF65-F5344CB8AC3E}">
        <p14:creationId xmlns:p14="http://schemas.microsoft.com/office/powerpoint/2010/main" val="3339133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did  children learn?</a:t>
            </a:r>
            <a:endParaRPr lang="en-US" sz="4000" dirty="0"/>
          </a:p>
        </p:txBody>
      </p:sp>
      <p:pic>
        <p:nvPicPr>
          <p:cNvPr id="5" name="Content Placeholder 4"/>
          <p:cNvPicPr>
            <a:picLocks noGrp="1" noChangeAspect="1"/>
          </p:cNvPicPr>
          <p:nvPr>
            <p:ph sz="quarter" idx="13"/>
          </p:nvPr>
        </p:nvPicPr>
        <p:blipFill>
          <a:blip r:embed="rId2"/>
          <a:srcRect t="11000" b="11000"/>
          <a:stretch>
            <a:fillRect/>
          </a:stretch>
        </p:blipFill>
        <p:spPr>
          <a:xfrm>
            <a:off x="843582" y="1905000"/>
            <a:ext cx="7586045" cy="4419600"/>
          </a:xfrm>
        </p:spPr>
      </p:pic>
    </p:spTree>
    <p:extLst>
      <p:ext uri="{BB962C8B-B14F-4D97-AF65-F5344CB8AC3E}">
        <p14:creationId xmlns:p14="http://schemas.microsoft.com/office/powerpoint/2010/main" val="7475433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352800" y="1524000"/>
            <a:ext cx="2514600" cy="17526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t>Going in a trip to the ocean</a:t>
            </a:r>
            <a:endParaRPr lang="en-US" sz="2000" dirty="0"/>
          </a:p>
        </p:txBody>
      </p:sp>
      <p:sp>
        <p:nvSpPr>
          <p:cNvPr id="9" name="Rounded Rectangle 8"/>
          <p:cNvSpPr/>
          <p:nvPr/>
        </p:nvSpPr>
        <p:spPr>
          <a:xfrm>
            <a:off x="4800600" y="0"/>
            <a:ext cx="2514600" cy="1600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410200" y="304800"/>
            <a:ext cx="1414795" cy="1477328"/>
          </a:xfrm>
          <a:prstGeom prst="rect">
            <a:avLst/>
          </a:prstGeom>
          <a:noFill/>
        </p:spPr>
        <p:txBody>
          <a:bodyPr wrap="none" rtlCol="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Swimming</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Diving</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Fishing</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Beach  day</a:t>
            </a:r>
          </a:p>
          <a:p>
            <a:endParaRPr lang="en-US" dirty="0"/>
          </a:p>
        </p:txBody>
      </p:sp>
      <p:sp>
        <p:nvSpPr>
          <p:cNvPr id="12" name="Rounded Rectangle 11"/>
          <p:cNvSpPr/>
          <p:nvPr/>
        </p:nvSpPr>
        <p:spPr>
          <a:xfrm>
            <a:off x="1905000" y="26460"/>
            <a:ext cx="2590800" cy="1524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743200" y="304800"/>
            <a:ext cx="914400" cy="1754327"/>
          </a:xfrm>
          <a:prstGeom prst="rect">
            <a:avLst/>
          </a:prstGeom>
          <a:noFill/>
        </p:spPr>
        <p:txBody>
          <a:bodyPr wrap="square" rtlCol="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Ocean</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Sea</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Lake </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River</a:t>
            </a:r>
          </a:p>
          <a:p>
            <a:pPr algn="ctr"/>
            <a:endParaRPr lang="en-US" dirty="0"/>
          </a:p>
          <a:p>
            <a:endParaRPr lang="en-US" dirty="0"/>
          </a:p>
        </p:txBody>
      </p:sp>
      <p:sp>
        <p:nvSpPr>
          <p:cNvPr id="15" name="Rounded Rectangle 14"/>
          <p:cNvSpPr/>
          <p:nvPr/>
        </p:nvSpPr>
        <p:spPr>
          <a:xfrm>
            <a:off x="609600" y="1600200"/>
            <a:ext cx="2667000" cy="1905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Fishes</a:t>
            </a:r>
          </a:p>
          <a:p>
            <a:pPr algn="ctr"/>
            <a:r>
              <a:rPr lang="en-US" dirty="0" smtClean="0"/>
              <a:t>Fish eggs</a:t>
            </a:r>
          </a:p>
          <a:p>
            <a:pPr algn="ctr"/>
            <a:r>
              <a:rPr lang="en-US" dirty="0" smtClean="0"/>
              <a:t>Mammals </a:t>
            </a:r>
          </a:p>
          <a:p>
            <a:pPr algn="ctr"/>
            <a:r>
              <a:rPr lang="en-US" dirty="0" smtClean="0"/>
              <a:t>(Whales &amp; Dolphins)</a:t>
            </a:r>
          </a:p>
          <a:p>
            <a:pPr algn="ctr"/>
            <a:r>
              <a:rPr lang="en-US" dirty="0" smtClean="0"/>
              <a:t>Jellyfish </a:t>
            </a:r>
            <a:endParaRPr lang="en-US" dirty="0"/>
          </a:p>
        </p:txBody>
      </p:sp>
      <p:sp>
        <p:nvSpPr>
          <p:cNvPr id="3" name="Rounded Rectangle 2"/>
          <p:cNvSpPr/>
          <p:nvPr/>
        </p:nvSpPr>
        <p:spPr>
          <a:xfrm>
            <a:off x="5867400" y="1600200"/>
            <a:ext cx="2590800" cy="1676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Plants in the water</a:t>
            </a:r>
          </a:p>
          <a:p>
            <a:pPr algn="ctr"/>
            <a:r>
              <a:rPr lang="en-US" dirty="0"/>
              <a:t>Seaweed</a:t>
            </a:r>
          </a:p>
          <a:p>
            <a:pPr algn="ctr"/>
            <a:r>
              <a:rPr lang="en-US" dirty="0"/>
              <a:t>Anemones</a:t>
            </a:r>
          </a:p>
          <a:p>
            <a:pPr algn="ctr"/>
            <a:r>
              <a:rPr lang="en-US" dirty="0"/>
              <a:t>Coral</a:t>
            </a:r>
          </a:p>
          <a:p>
            <a:pPr algn="ctr"/>
            <a:r>
              <a:rPr lang="en-US" dirty="0"/>
              <a:t>Rocks</a:t>
            </a:r>
          </a:p>
          <a:p>
            <a:pPr algn="ctr"/>
            <a:r>
              <a:rPr lang="en-US" dirty="0"/>
              <a:t>Shells</a:t>
            </a:r>
          </a:p>
        </p:txBody>
      </p:sp>
      <p:sp>
        <p:nvSpPr>
          <p:cNvPr id="4" name="Rounded Rectangle 3"/>
          <p:cNvSpPr/>
          <p:nvPr/>
        </p:nvSpPr>
        <p:spPr>
          <a:xfrm>
            <a:off x="3276600" y="3352800"/>
            <a:ext cx="2895600" cy="3352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Flotation</a:t>
            </a:r>
          </a:p>
          <a:p>
            <a:r>
              <a:rPr lang="en-US" dirty="0"/>
              <a:t>Transparency</a:t>
            </a:r>
          </a:p>
          <a:p>
            <a:r>
              <a:rPr lang="en-US" dirty="0"/>
              <a:t>Straining</a:t>
            </a:r>
          </a:p>
          <a:p>
            <a:r>
              <a:rPr lang="en-US" dirty="0"/>
              <a:t>Suck the water  (absorption)</a:t>
            </a:r>
          </a:p>
          <a:p>
            <a:r>
              <a:rPr lang="en-US" dirty="0"/>
              <a:t>Temperature</a:t>
            </a:r>
          </a:p>
          <a:p>
            <a:r>
              <a:rPr lang="en-US" dirty="0"/>
              <a:t>They filled up and </a:t>
            </a:r>
            <a:r>
              <a:rPr lang="en-US" dirty="0" smtClean="0"/>
              <a:t>grew </a:t>
            </a:r>
            <a:r>
              <a:rPr lang="en-US" dirty="0"/>
              <a:t>(expansion)</a:t>
            </a:r>
          </a:p>
          <a:p>
            <a:r>
              <a:rPr lang="en-US" dirty="0" smtClean="0"/>
              <a:t>Wind, waves  </a:t>
            </a:r>
            <a:r>
              <a:rPr lang="en-US" dirty="0"/>
              <a:t>and twist</a:t>
            </a:r>
          </a:p>
          <a:p>
            <a:r>
              <a:rPr lang="en-US" dirty="0"/>
              <a:t>(mesa de </a:t>
            </a:r>
            <a:r>
              <a:rPr lang="en-US" dirty="0" err="1"/>
              <a:t>agua</a:t>
            </a:r>
            <a:r>
              <a:rPr lang="en-US" sz="2000" dirty="0"/>
              <a:t>)</a:t>
            </a:r>
          </a:p>
          <a:p>
            <a:r>
              <a:rPr lang="en-US" dirty="0"/>
              <a:t>Soft and hard</a:t>
            </a:r>
          </a:p>
        </p:txBody>
      </p:sp>
    </p:spTree>
    <p:extLst>
      <p:ext uri="{BB962C8B-B14F-4D97-AF65-F5344CB8AC3E}">
        <p14:creationId xmlns:p14="http://schemas.microsoft.com/office/powerpoint/2010/main" val="2548857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0"/>
            <a:ext cx="9144000" cy="6829778"/>
          </a:xfrm>
          <a:prstGeom prst="rect">
            <a:avLst/>
          </a:prstGeom>
        </p:spPr>
      </p:pic>
    </p:spTree>
    <p:extLst>
      <p:ext uri="{BB962C8B-B14F-4D97-AF65-F5344CB8AC3E}">
        <p14:creationId xmlns:p14="http://schemas.microsoft.com/office/powerpoint/2010/main" val="507084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1371600"/>
            <a:ext cx="7716837" cy="914400"/>
          </a:xfrm>
        </p:spPr>
        <p:txBody>
          <a:bodyPr/>
          <a:lstStyle/>
          <a:p>
            <a:r>
              <a:rPr lang="en-US" dirty="0" smtClean="0"/>
              <a:t>Invitation: “Polymers”</a:t>
            </a:r>
            <a:endParaRPr lang="en-US" dirty="0"/>
          </a:p>
        </p:txBody>
      </p:sp>
      <p:pic>
        <p:nvPicPr>
          <p:cNvPr id="5" name="Content Placeholder 4" descr="IMG_0220.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2" r="-1299"/>
          <a:stretch/>
        </p:blipFill>
        <p:spPr>
          <a:xfrm>
            <a:off x="4483066" y="3886200"/>
            <a:ext cx="4660934" cy="2310224"/>
          </a:xfrm>
        </p:spPr>
      </p:pic>
      <p:sp>
        <p:nvSpPr>
          <p:cNvPr id="3" name="TextBox 2"/>
          <p:cNvSpPr txBox="1"/>
          <p:nvPr/>
        </p:nvSpPr>
        <p:spPr>
          <a:xfrm>
            <a:off x="5867400" y="228600"/>
            <a:ext cx="2895600" cy="461665"/>
          </a:xfrm>
          <a:prstGeom prst="rect">
            <a:avLst/>
          </a:prstGeom>
          <a:noFill/>
        </p:spPr>
        <p:txBody>
          <a:bodyPr wrap="square" rtlCol="0">
            <a:spAutoFit/>
          </a:bodyPr>
          <a:lstStyle/>
          <a:p>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PHASE II</a:t>
            </a:r>
            <a:endParaRPr lang="en-US" sz="4400" dirty="0"/>
          </a:p>
        </p:txBody>
      </p:sp>
      <p:pic>
        <p:nvPicPr>
          <p:cNvPr id="4" name="Picture 3" descr="IMG_03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2971800"/>
            <a:ext cx="3733800" cy="2788826"/>
          </a:xfrm>
          <a:prstGeom prst="rect">
            <a:avLst/>
          </a:prstGeom>
        </p:spPr>
      </p:pic>
    </p:spTree>
    <p:extLst>
      <p:ext uri="{BB962C8B-B14F-4D97-AF65-F5344CB8AC3E}">
        <p14:creationId xmlns:p14="http://schemas.microsoft.com/office/powerpoint/2010/main" val="32069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20846265">
            <a:off x="348350" y="2407560"/>
            <a:ext cx="3902329" cy="4074836"/>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endParaRPr lang="en-US" sz="2000" dirty="0"/>
          </a:p>
          <a:p>
            <a:r>
              <a:rPr lang="en-US" sz="2000" dirty="0"/>
              <a:t>-They are play seeds</a:t>
            </a:r>
          </a:p>
          <a:p>
            <a:r>
              <a:rPr lang="en-US" sz="2000" dirty="0"/>
              <a:t>-Sparkles</a:t>
            </a:r>
          </a:p>
          <a:p>
            <a:r>
              <a:rPr lang="en-US" sz="2000" dirty="0" smtClean="0"/>
              <a:t>-Oh! No! Beads! I don’t want to make a necklace to my mom.</a:t>
            </a:r>
            <a:endParaRPr lang="en-US" sz="2000" dirty="0"/>
          </a:p>
          <a:p>
            <a:r>
              <a:rPr lang="en-US" sz="2000" dirty="0"/>
              <a:t>-Kind of </a:t>
            </a:r>
            <a:r>
              <a:rPr lang="en-US" sz="2000" dirty="0" smtClean="0"/>
              <a:t>beans?</a:t>
            </a:r>
            <a:endParaRPr lang="en-US" sz="2000" dirty="0"/>
          </a:p>
          <a:p>
            <a:endParaRPr lang="en-US" sz="2000" dirty="0"/>
          </a:p>
          <a:p>
            <a:r>
              <a:rPr lang="en-US" sz="2000" dirty="0" smtClean="0"/>
              <a:t>The children </a:t>
            </a:r>
            <a:r>
              <a:rPr lang="en-US" sz="2000" dirty="0"/>
              <a:t>touch them: </a:t>
            </a:r>
            <a:r>
              <a:rPr lang="en-US" sz="2000" dirty="0" smtClean="0"/>
              <a:t>      </a:t>
            </a:r>
          </a:p>
          <a:p>
            <a:r>
              <a:rPr lang="en-US" sz="2000" dirty="0" smtClean="0"/>
              <a:t>-Stick in my fingers</a:t>
            </a:r>
          </a:p>
          <a:p>
            <a:r>
              <a:rPr lang="en-US" sz="2000" dirty="0" smtClean="0"/>
              <a:t>-Is gum sticks everywhere</a:t>
            </a:r>
            <a:endParaRPr lang="en-US" sz="2000" dirty="0"/>
          </a:p>
          <a:p>
            <a:r>
              <a:rPr lang="en-US" sz="2000" dirty="0"/>
              <a:t>-Plastic is sticky</a:t>
            </a:r>
          </a:p>
          <a:p>
            <a:r>
              <a:rPr lang="en-US" sz="2000" dirty="0"/>
              <a:t>-Raining </a:t>
            </a:r>
            <a:r>
              <a:rPr lang="en-US" sz="2000" dirty="0" smtClean="0"/>
              <a:t>rocks</a:t>
            </a:r>
          </a:p>
          <a:p>
            <a:r>
              <a:rPr lang="en-US" sz="2000" dirty="0" smtClean="0"/>
              <a:t>-Feels like watermelon</a:t>
            </a:r>
            <a:endParaRPr lang="en-US" sz="2000" dirty="0"/>
          </a:p>
          <a:p>
            <a:endParaRPr lang="en-US" sz="2000" dirty="0"/>
          </a:p>
        </p:txBody>
      </p:sp>
      <p:pic>
        <p:nvPicPr>
          <p:cNvPr id="3" name="Picture 2" descr="IMG_030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7200" y="152400"/>
            <a:ext cx="2749315" cy="3680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G_03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5400" y="3962400"/>
            <a:ext cx="3724354" cy="2781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7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ardrop 1"/>
          <p:cNvSpPr/>
          <p:nvPr/>
        </p:nvSpPr>
        <p:spPr>
          <a:xfrm>
            <a:off x="4953000" y="457200"/>
            <a:ext cx="4038600" cy="5867400"/>
          </a:xfrm>
          <a:prstGeom prst="teardrop">
            <a:avLst/>
          </a:prstGeom>
        </p:spPr>
        <p:style>
          <a:lnRef idx="1">
            <a:schemeClr val="accent2"/>
          </a:lnRef>
          <a:fillRef idx="3">
            <a:schemeClr val="accent2"/>
          </a:fillRef>
          <a:effectRef idx="2">
            <a:schemeClr val="accent2"/>
          </a:effectRef>
          <a:fontRef idx="minor">
            <a:schemeClr val="lt1"/>
          </a:fontRef>
        </p:style>
        <p:txBody>
          <a:bodyPr rtlCol="0" anchor="ctr"/>
          <a:lstStyle/>
          <a:p>
            <a:r>
              <a:rPr lang="en-US" dirty="0" smtClean="0"/>
              <a:t>“Seeds need water, we need water” </a:t>
            </a:r>
          </a:p>
          <a:p>
            <a:endParaRPr lang="en-US" dirty="0" smtClean="0"/>
          </a:p>
          <a:p>
            <a:r>
              <a:rPr lang="en-US" dirty="0" smtClean="0"/>
              <a:t>The </a:t>
            </a:r>
            <a:r>
              <a:rPr lang="en-US" dirty="0"/>
              <a:t>water is in a jar on the table, </a:t>
            </a:r>
            <a:r>
              <a:rPr lang="en-US" dirty="0" smtClean="0"/>
              <a:t>children rinse </a:t>
            </a:r>
            <a:r>
              <a:rPr lang="en-US" dirty="0"/>
              <a:t>sticky little balls from </a:t>
            </a:r>
            <a:r>
              <a:rPr lang="en-US" dirty="0" smtClean="0"/>
              <a:t>their </a:t>
            </a:r>
            <a:r>
              <a:rPr lang="en-US" dirty="0"/>
              <a:t>hands and add water. </a:t>
            </a:r>
            <a:endParaRPr lang="en-US" dirty="0" smtClean="0"/>
          </a:p>
          <a:p>
            <a:endParaRPr lang="en-US" dirty="0"/>
          </a:p>
        </p:txBody>
      </p:sp>
      <p:pic>
        <p:nvPicPr>
          <p:cNvPr id="4" name="Picture 3" descr="IMG_030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38675" y="2047324"/>
            <a:ext cx="4896952"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40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486400" y="228600"/>
            <a:ext cx="3505200" cy="6400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dirty="0"/>
              <a:t>Everybody </a:t>
            </a:r>
            <a:r>
              <a:rPr lang="en-US" dirty="0" smtClean="0"/>
              <a:t>goes </a:t>
            </a:r>
            <a:r>
              <a:rPr lang="en-US" dirty="0"/>
              <a:t>for snack when they return polymers have </a:t>
            </a:r>
            <a:r>
              <a:rPr lang="en-US" dirty="0" smtClean="0"/>
              <a:t>changed.</a:t>
            </a:r>
            <a:endParaRPr lang="en-US" dirty="0"/>
          </a:p>
          <a:p>
            <a:endParaRPr lang="en-US" dirty="0"/>
          </a:p>
          <a:p>
            <a:r>
              <a:rPr lang="en-US" dirty="0" smtClean="0"/>
              <a:t>The children </a:t>
            </a:r>
            <a:r>
              <a:rPr lang="en-US" dirty="0"/>
              <a:t>start squeezing the polymers, and </a:t>
            </a:r>
            <a:r>
              <a:rPr lang="en-US" dirty="0" smtClean="0"/>
              <a:t>laughing.</a:t>
            </a:r>
          </a:p>
          <a:p>
            <a:endParaRPr lang="en-US" dirty="0"/>
          </a:p>
          <a:p>
            <a:r>
              <a:rPr lang="en-US" dirty="0" smtClean="0"/>
              <a:t>Polymers </a:t>
            </a:r>
            <a:r>
              <a:rPr lang="en-US" dirty="0"/>
              <a:t>are overflowing, getting out of the </a:t>
            </a:r>
            <a:r>
              <a:rPr lang="en-US" dirty="0" smtClean="0"/>
              <a:t>container.</a:t>
            </a:r>
          </a:p>
          <a:p>
            <a:endParaRPr lang="en-US" dirty="0"/>
          </a:p>
          <a:p>
            <a:r>
              <a:rPr lang="en-US" dirty="0" smtClean="0"/>
              <a:t>“Taste </a:t>
            </a:r>
            <a:r>
              <a:rPr lang="en-US" dirty="0"/>
              <a:t>like gummy, I'm not eating for real, I just spit it </a:t>
            </a:r>
            <a:r>
              <a:rPr lang="en-US" dirty="0" smtClean="0"/>
              <a:t>out.”</a:t>
            </a:r>
          </a:p>
          <a:p>
            <a:r>
              <a:rPr lang="en-US" dirty="0" smtClean="0"/>
              <a:t> </a:t>
            </a:r>
            <a:endParaRPr lang="en-US" dirty="0"/>
          </a:p>
          <a:p>
            <a:r>
              <a:rPr lang="en-US" dirty="0"/>
              <a:t>At the overhead projector: </a:t>
            </a:r>
            <a:r>
              <a:rPr lang="en-US" dirty="0" smtClean="0"/>
              <a:t>-“Hey</a:t>
            </a:r>
            <a:r>
              <a:rPr lang="en-US" dirty="0"/>
              <a:t>! Big medium small!</a:t>
            </a:r>
            <a:r>
              <a:rPr lang="en-US" dirty="0" smtClean="0"/>
              <a:t>!”</a:t>
            </a:r>
            <a:endParaRPr lang="en-US" dirty="0"/>
          </a:p>
          <a:p>
            <a:endParaRPr lang="en-US" dirty="0"/>
          </a:p>
          <a:p>
            <a:r>
              <a:rPr lang="en-US" dirty="0" smtClean="0"/>
              <a:t>-“Hey</a:t>
            </a:r>
            <a:r>
              <a:rPr lang="en-US" dirty="0"/>
              <a:t>! You can see through!” </a:t>
            </a:r>
          </a:p>
          <a:p>
            <a:r>
              <a:rPr lang="en-US" dirty="0"/>
              <a:t>  </a:t>
            </a:r>
          </a:p>
        </p:txBody>
      </p:sp>
      <p:pic>
        <p:nvPicPr>
          <p:cNvPr id="3" name="Picture 2" descr="IMG_03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304800"/>
            <a:ext cx="3505200" cy="2618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descr="IMG_033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6541" y="3352800"/>
            <a:ext cx="2447337"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IMG_034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1" y="3145063"/>
            <a:ext cx="2514600" cy="33666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039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t Business by Rieva Leson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Hot Business">
      <a:majorFont>
        <a:latin typeface="Arial Rounded MT Bold"/>
        <a:ea typeface=""/>
        <a:cs typeface=""/>
      </a:majorFont>
      <a:minorFont>
        <a:latin typeface="Arial Rounded MT Bold"/>
        <a:ea typeface=""/>
        <a:cs typeface=""/>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Hot Business by Rieva Lesonsky.potx</Template>
  <TotalTime>1677</TotalTime>
  <Words>2187</Words>
  <Application>Microsoft Office PowerPoint</Application>
  <PresentationFormat>On-screen Show (4:3)</PresentationFormat>
  <Paragraphs>323</Paragraphs>
  <Slides>57</Slides>
  <Notes>7</Notes>
  <HiddenSlides>0</HiddenSlides>
  <MMClips>5</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Hot Business by Rieva Lesonsky</vt:lpstr>
      <vt:lpstr>Spanish Immersion Preschool</vt:lpstr>
      <vt:lpstr>Going in a trip to the beach</vt:lpstr>
      <vt:lpstr>PowerPoint Presentation</vt:lpstr>
      <vt:lpstr>PowerPoint Presentation</vt:lpstr>
      <vt:lpstr>Phase I The Spark!</vt:lpstr>
      <vt:lpstr>Invitation: “Polymers”</vt:lpstr>
      <vt:lpstr>PowerPoint Presentation</vt:lpstr>
      <vt:lpstr>PowerPoint Presentation</vt:lpstr>
      <vt:lpstr>PowerPoint Presentation</vt:lpstr>
      <vt:lpstr>Invitation on the water table</vt:lpstr>
      <vt:lpstr>Associative play   </vt:lpstr>
      <vt:lpstr>PowerPoint Presentation</vt:lpstr>
      <vt:lpstr>PowerPoint Presentation</vt:lpstr>
      <vt:lpstr>PowerPoint Presentation</vt:lpstr>
      <vt:lpstr>Children made a discovery…</vt:lpstr>
      <vt:lpstr>PowerPoint Presentation</vt:lpstr>
      <vt:lpstr>PowerPoint Presentation</vt:lpstr>
      <vt:lpstr>How we experienced the ocean with our bodies?</vt:lpstr>
      <vt:lpstr>PowerPoint Presentation</vt:lpstr>
      <vt:lpstr>Making connections with inquisitive minds  </vt:lpstr>
      <vt:lpstr>PowerPoint Presentation</vt:lpstr>
      <vt:lpstr>PowerPoint Presentation</vt:lpstr>
      <vt:lpstr>PowerPoint Presentation</vt:lpstr>
      <vt:lpstr>PowerPoint Presentation</vt:lpstr>
      <vt:lpstr>Meanwhile a trip to the beach </vt:lpstr>
      <vt:lpstr>PowerPoint Presentation</vt:lpstr>
      <vt:lpstr>PowerPoint Presentation</vt:lpstr>
      <vt:lpstr>PowerPoint Presentation</vt:lpstr>
      <vt:lpstr>Research: Books, shells and more  </vt:lpstr>
      <vt:lpstr>PowerPoint Presentation</vt:lpstr>
      <vt:lpstr>PowerPoint Presentation</vt:lpstr>
      <vt:lpstr>PowerPoint Presentation</vt:lpstr>
      <vt:lpstr>PowerPoint Presentation</vt:lpstr>
      <vt:lpstr>Making learning visible</vt:lpstr>
      <vt:lpstr>Invitation: “Jello”</vt:lpstr>
      <vt:lpstr>PowerPoint Presentation</vt:lpstr>
      <vt:lpstr>Experiments</vt:lpstr>
      <vt:lpstr>Personal experiences &amp; Family participation</vt:lpstr>
      <vt:lpstr>Fishing and Counting</vt:lpstr>
      <vt:lpstr>Puppets</vt:lpstr>
      <vt:lpstr>Sharing knowledge</vt:lpstr>
      <vt:lpstr>Construction</vt:lpstr>
      <vt:lpstr>Invitation at the Atelier </vt:lpstr>
      <vt:lpstr>Senses</vt:lpstr>
      <vt:lpstr>Senses</vt:lpstr>
      <vt:lpstr>“We want a Shark”</vt:lpstr>
      <vt:lpstr>Cleaning the aquarium</vt:lpstr>
      <vt:lpstr>Field trip to Pet Store</vt:lpstr>
      <vt:lpstr>Beach Day!</vt:lpstr>
      <vt:lpstr>PowerPoint Presentation</vt:lpstr>
      <vt:lpstr>PowerPoint Presentation</vt:lpstr>
      <vt:lpstr>PowerPoint Presentation</vt:lpstr>
      <vt:lpstr>Expert visit</vt:lpstr>
      <vt:lpstr>Teachers’ reflections</vt:lpstr>
      <vt:lpstr>What did  children learn?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Businesses to Start Now!</dc:title>
  <dc:creator>Pam Driedger</dc:creator>
  <cp:lastModifiedBy> </cp:lastModifiedBy>
  <cp:revision>225</cp:revision>
  <cp:lastPrinted>2013-06-10T17:30:04Z</cp:lastPrinted>
  <dcterms:created xsi:type="dcterms:W3CDTF">2010-05-28T00:09:10Z</dcterms:created>
  <dcterms:modified xsi:type="dcterms:W3CDTF">2013-06-11T15:50:48Z</dcterms:modified>
</cp:coreProperties>
</file>