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58" r:id="rId4"/>
    <p:sldId id="259" r:id="rId5"/>
    <p:sldId id="260" r:id="rId6"/>
    <p:sldId id="261" r:id="rId7"/>
    <p:sldId id="262" r:id="rId8"/>
    <p:sldId id="263" r:id="rId9"/>
    <p:sldId id="276" r:id="rId10"/>
    <p:sldId id="266" r:id="rId11"/>
    <p:sldId id="272" r:id="rId12"/>
    <p:sldId id="273" r:id="rId13"/>
    <p:sldId id="274" r:id="rId14"/>
    <p:sldId id="279" r:id="rId15"/>
    <p:sldId id="271" r:id="rId16"/>
    <p:sldId id="277" r:id="rId17"/>
    <p:sldId id="264" r:id="rId18"/>
    <p:sldId id="278" r:id="rId19"/>
    <p:sldId id="265" r:id="rId20"/>
    <p:sldId id="267" r:id="rId21"/>
    <p:sldId id="268"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5" autoAdjust="0"/>
  </p:normalViewPr>
  <p:slideViewPr>
    <p:cSldViewPr>
      <p:cViewPr>
        <p:scale>
          <a:sx n="49" d="100"/>
          <a:sy n="49" d="100"/>
        </p:scale>
        <p:origin x="-1114" y="-11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0AA00-F149-413D-8C15-3611C3731FBD}"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3A2C1-A482-4E81-92C1-A37E0E9928B5}" type="slidenum">
              <a:rPr lang="en-US" smtClean="0"/>
              <a:pPr/>
              <a:t>‹#›</a:t>
            </a:fld>
            <a:endParaRPr lang="en-US"/>
          </a:p>
        </p:txBody>
      </p:sp>
    </p:spTree>
    <p:extLst>
      <p:ext uri="{BB962C8B-B14F-4D97-AF65-F5344CB8AC3E}">
        <p14:creationId xmlns:p14="http://schemas.microsoft.com/office/powerpoint/2010/main" val="105572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3A2C1-A482-4E81-92C1-A37E0E9928B5}"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5626AA-9C5F-403D-B40E-3DA20547209E}" type="datetimeFigureOut">
              <a:rPr lang="en-US" smtClean="0"/>
              <a:pPr/>
              <a:t>6/11/2013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593DE0-C629-45B4-8B5E-1CDC45B023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593DE0-C629-45B4-8B5E-1CDC45B02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593DE0-C629-45B4-8B5E-1CDC45B023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593DE0-C629-45B4-8B5E-1CDC45B023C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593DE0-C629-45B4-8B5E-1CDC45B023C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593DE0-C629-45B4-8B5E-1CDC45B023C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4593DE0-C629-45B4-8B5E-1CDC45B023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593DE0-C629-45B4-8B5E-1CDC45B023C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C5626AA-9C5F-403D-B40E-3DA20547209E}" type="datetimeFigureOut">
              <a:rPr lang="en-US" smtClean="0"/>
              <a:pPr/>
              <a:t>6/11/2013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593DE0-C629-45B4-8B5E-1CDC45B02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C5626AA-9C5F-403D-B40E-3DA20547209E}" type="datetimeFigureOut">
              <a:rPr lang="en-US" smtClean="0"/>
              <a:pPr/>
              <a:t>6/11/2013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593DE0-C629-45B4-8B5E-1CDC45B023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C5626AA-9C5F-403D-B40E-3DA20547209E}" type="datetimeFigureOut">
              <a:rPr lang="en-US" smtClean="0"/>
              <a:pPr/>
              <a:t>6/11/2013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593DE0-C629-45B4-8B5E-1CDC45B023C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5626AA-9C5F-403D-B40E-3DA20547209E}" type="datetimeFigureOut">
              <a:rPr lang="en-US" smtClean="0"/>
              <a:pPr/>
              <a:t>6/11/2013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593DE0-C629-45B4-8B5E-1CDC45B023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slideLayout" Target="../slideLayouts/slideLayout6.xml"/><Relationship Id="rId7" Type="http://schemas.openxmlformats.org/officeDocument/2006/relationships/image" Target="../media/image24.png"/><Relationship Id="rId2" Type="http://schemas.openxmlformats.org/officeDocument/2006/relationships/video" Target="file:///E:\017.AVI" TargetMode="External"/><Relationship Id="rId1" Type="http://schemas.openxmlformats.org/officeDocument/2006/relationships/video" Target="file:///E:\016.AVI" TargetMode="External"/><Relationship Id="rId6" Type="http://schemas.openxmlformats.org/officeDocument/2006/relationships/image" Target="../media/image23.png"/><Relationship Id="rId5" Type="http://schemas.openxmlformats.org/officeDocument/2006/relationships/hyperlink" Target="017.AVI" TargetMode="External"/><Relationship Id="rId4" Type="http://schemas.openxmlformats.org/officeDocument/2006/relationships/hyperlink" Target="016.AV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015.AVI" TargetMode="External"/><Relationship Id="rId2" Type="http://schemas.openxmlformats.org/officeDocument/2006/relationships/slideLayout" Target="../slideLayouts/slideLayout6.xml"/><Relationship Id="rId1" Type="http://schemas.openxmlformats.org/officeDocument/2006/relationships/video" Target="file:///E:\015.AVI"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doctor+tools&amp;source=images&amp;cd=&amp;cad=rja&amp;docid=XHGQTjU59QcNAM&amp;tbnid=6ZBGQFoczSw54M:&amp;ved=0CAUQjRw&amp;url=http://www.childtherapytoys.com/store/product437.html&amp;ei=udBlUYaDGOiEygG4sYGYCg&amp;bvm=bv.44990110,d.aWc&amp;psig=AFQjCNF_4bYtBN4j0sE7SAv8gflIg5GIvA&amp;ust=1365713404826799"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a/url?sa=i&amp;rct=j&amp;q=doctor+tools&amp;source=images&amp;cd=&amp;cad=rja&amp;docid=YCG6csaEFJYJQM&amp;tbnid=0g5294Ymt5SUSM:&amp;ved=0CAUQjRw&amp;url=http://lovingwithchronicillness.blogspot.com/2010/04/winning-doctors.html&amp;ei=C9FlUcmJGqmfyQGsj4HoCQ&amp;bvm=bv.44990110,d.aWc&amp;psig=AFQjCNF_4bYtBN4j0sE7SAv8gflIg5GIvA&amp;ust=13657134048267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229600" cy="2515562"/>
          </a:xfrm>
        </p:spPr>
        <p:txBody>
          <a:bodyPr>
            <a:normAutofit fontScale="90000"/>
          </a:bodyPr>
          <a:lstStyle/>
          <a:p>
            <a:r>
              <a:rPr lang="en-CA" sz="8800" dirty="0" smtClean="0">
                <a:latin typeface="Andy MT" pitchFamily="66" charset="0"/>
              </a:rPr>
              <a:t>The Doctor Project</a:t>
            </a:r>
            <a:endParaRPr lang="en-US" sz="8800" dirty="0">
              <a:latin typeface="Andy MT" pitchFamily="66" charset="0"/>
            </a:endParaRPr>
          </a:p>
        </p:txBody>
      </p:sp>
      <p:sp>
        <p:nvSpPr>
          <p:cNvPr id="3" name="Subtitle 2"/>
          <p:cNvSpPr>
            <a:spLocks noGrp="1"/>
          </p:cNvSpPr>
          <p:nvPr>
            <p:ph type="subTitle" idx="1"/>
          </p:nvPr>
        </p:nvSpPr>
        <p:spPr/>
        <p:txBody>
          <a:bodyPr/>
          <a:lstStyle/>
          <a:p>
            <a:endParaRPr lang="en-CA" dirty="0" smtClean="0">
              <a:latin typeface="Andy MT" pitchFamily="66" charset="0"/>
            </a:endParaRPr>
          </a:p>
          <a:p>
            <a:endParaRPr lang="en-US" dirty="0"/>
          </a:p>
        </p:txBody>
      </p:sp>
      <p:pic>
        <p:nvPicPr>
          <p:cNvPr id="24578" name="Picture 2" descr="http://t1.gstatic.com/images?q=tbn:ANd9GcRsC36sKqK2u9bBAEGsKS9n96WeH8XXkPlGkEwB8L6rN1TCfKpcRA"/>
          <p:cNvPicPr>
            <a:picLocks noChangeAspect="1" noChangeArrowheads="1"/>
          </p:cNvPicPr>
          <p:nvPr/>
        </p:nvPicPr>
        <p:blipFill>
          <a:blip r:embed="rId2" cstate="print"/>
          <a:srcRect/>
          <a:stretch>
            <a:fillRect/>
          </a:stretch>
        </p:blipFill>
        <p:spPr bwMode="auto">
          <a:xfrm>
            <a:off x="533400" y="2743200"/>
            <a:ext cx="3362325" cy="35947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CA" dirty="0" smtClean="0">
                <a:latin typeface="Andy MT" pitchFamily="66" charset="0"/>
              </a:rPr>
              <a:t>Students took on the role as doctors, dentists, veterinarians, and patients.</a:t>
            </a:r>
          </a:p>
          <a:p>
            <a:r>
              <a:rPr lang="en-CA" dirty="0" smtClean="0">
                <a:latin typeface="Andy MT" pitchFamily="66" charset="0"/>
              </a:rPr>
              <a:t>They explored the ones they were interested in the most. </a:t>
            </a:r>
          </a:p>
          <a:p>
            <a:r>
              <a:rPr lang="en-CA" dirty="0" smtClean="0">
                <a:latin typeface="Andy MT" pitchFamily="66" charset="0"/>
              </a:rPr>
              <a:t>They developed their own style with a waiting rooms and emergency area.</a:t>
            </a:r>
          </a:p>
          <a:p>
            <a:r>
              <a:rPr lang="en-CA" dirty="0" smtClean="0">
                <a:latin typeface="Andy MT" pitchFamily="66" charset="0"/>
              </a:rPr>
              <a:t>They used previous personal experiences. This guided us to provide additional supports. For example hanging a sheet from the ceiling to give their patients a private area. This changed the flow and style of the room to accommodate their play. </a:t>
            </a:r>
          </a:p>
          <a:p>
            <a:pPr>
              <a:buNone/>
            </a:pPr>
            <a:endParaRPr lang="en-CA" dirty="0" smtClean="0"/>
          </a:p>
          <a:p>
            <a:endParaRPr lang="en-CA" dirty="0" smtClean="0"/>
          </a:p>
          <a:p>
            <a:endParaRPr lang="en-US" dirty="0"/>
          </a:p>
        </p:txBody>
      </p:sp>
      <p:sp>
        <p:nvSpPr>
          <p:cNvPr id="3" name="Title 2"/>
          <p:cNvSpPr>
            <a:spLocks noGrp="1"/>
          </p:cNvSpPr>
          <p:nvPr>
            <p:ph type="title"/>
          </p:nvPr>
        </p:nvSpPr>
        <p:spPr/>
        <p:txBody>
          <a:bodyPr/>
          <a:lstStyle/>
          <a:p>
            <a:pPr algn="ctr"/>
            <a:r>
              <a:rPr lang="en-CA" dirty="0" smtClean="0">
                <a:latin typeface="Andy MT" pitchFamily="66" charset="0"/>
              </a:rPr>
              <a:t>During Play </a:t>
            </a:r>
            <a:endParaRPr lang="en-US" dirty="0">
              <a:latin typeface="Andy MT"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04.JPG"/>
          <p:cNvPicPr>
            <a:picLocks noGrp="1" noChangeAspect="1"/>
          </p:cNvPicPr>
          <p:nvPr>
            <p:ph sz="half" idx="1"/>
          </p:nvPr>
        </p:nvPicPr>
        <p:blipFill>
          <a:blip r:embed="rId2" cstate="print"/>
          <a:stretch>
            <a:fillRect/>
          </a:stretch>
        </p:blipFill>
        <p:spPr>
          <a:xfrm>
            <a:off x="685800" y="304800"/>
            <a:ext cx="4179359" cy="3134519"/>
          </a:xfrm>
        </p:spPr>
      </p:pic>
      <p:pic>
        <p:nvPicPr>
          <p:cNvPr id="8" name="Content Placeholder 7" descr="006.JPG"/>
          <p:cNvPicPr>
            <a:picLocks noGrp="1" noChangeAspect="1"/>
          </p:cNvPicPr>
          <p:nvPr>
            <p:ph sz="half" idx="2"/>
          </p:nvPr>
        </p:nvPicPr>
        <p:blipFill>
          <a:blip r:embed="rId3" cstate="print"/>
          <a:stretch>
            <a:fillRect/>
          </a:stretch>
        </p:blipFill>
        <p:spPr>
          <a:xfrm>
            <a:off x="5181600" y="381000"/>
            <a:ext cx="3772959" cy="2829719"/>
          </a:xfrm>
        </p:spPr>
      </p:pic>
      <p:pic>
        <p:nvPicPr>
          <p:cNvPr id="9" name="Picture 8" descr="008.JPG"/>
          <p:cNvPicPr>
            <a:picLocks noChangeAspect="1"/>
          </p:cNvPicPr>
          <p:nvPr/>
        </p:nvPicPr>
        <p:blipFill>
          <a:blip r:embed="rId4" cstate="print"/>
          <a:stretch>
            <a:fillRect/>
          </a:stretch>
        </p:blipFill>
        <p:spPr>
          <a:xfrm>
            <a:off x="685800" y="3657600"/>
            <a:ext cx="3733800" cy="2800350"/>
          </a:xfrm>
          <a:prstGeom prst="rect">
            <a:avLst/>
          </a:prstGeom>
        </p:spPr>
      </p:pic>
      <p:pic>
        <p:nvPicPr>
          <p:cNvPr id="10" name="Picture 9" descr="009.JPG"/>
          <p:cNvPicPr>
            <a:picLocks noChangeAspect="1"/>
          </p:cNvPicPr>
          <p:nvPr/>
        </p:nvPicPr>
        <p:blipFill>
          <a:blip r:embed="rId5" cstate="print"/>
          <a:stretch>
            <a:fillRect/>
          </a:stretch>
        </p:blipFill>
        <p:spPr>
          <a:xfrm>
            <a:off x="4800600" y="3581400"/>
            <a:ext cx="4064000" cy="304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1.JPG"/>
          <p:cNvPicPr>
            <a:picLocks noChangeAspect="1"/>
          </p:cNvPicPr>
          <p:nvPr/>
        </p:nvPicPr>
        <p:blipFill>
          <a:blip r:embed="rId2" cstate="print"/>
          <a:stretch>
            <a:fillRect/>
          </a:stretch>
        </p:blipFill>
        <p:spPr>
          <a:xfrm>
            <a:off x="685800" y="381000"/>
            <a:ext cx="4597400" cy="3448050"/>
          </a:xfrm>
          <a:prstGeom prst="rect">
            <a:avLst/>
          </a:prstGeom>
        </p:spPr>
      </p:pic>
      <p:pic>
        <p:nvPicPr>
          <p:cNvPr id="4" name="Picture 3" descr="013.JPG"/>
          <p:cNvPicPr>
            <a:picLocks noChangeAspect="1"/>
          </p:cNvPicPr>
          <p:nvPr/>
        </p:nvPicPr>
        <p:blipFill>
          <a:blip r:embed="rId3" cstate="print"/>
          <a:stretch>
            <a:fillRect/>
          </a:stretch>
        </p:blipFill>
        <p:spPr>
          <a:xfrm>
            <a:off x="5562600" y="304800"/>
            <a:ext cx="3251200" cy="2438400"/>
          </a:xfrm>
          <a:prstGeom prst="rect">
            <a:avLst/>
          </a:prstGeom>
        </p:spPr>
      </p:pic>
      <p:pic>
        <p:nvPicPr>
          <p:cNvPr id="5" name="Picture 4" descr="018 (2).JPG"/>
          <p:cNvPicPr>
            <a:picLocks noChangeAspect="1"/>
          </p:cNvPicPr>
          <p:nvPr/>
        </p:nvPicPr>
        <p:blipFill>
          <a:blip r:embed="rId4" cstate="print"/>
          <a:stretch>
            <a:fillRect/>
          </a:stretch>
        </p:blipFill>
        <p:spPr>
          <a:xfrm>
            <a:off x="5562600" y="3886200"/>
            <a:ext cx="3251200" cy="2438400"/>
          </a:xfrm>
          <a:prstGeom prst="rect">
            <a:avLst/>
          </a:prstGeom>
        </p:spPr>
      </p:pic>
      <p:pic>
        <p:nvPicPr>
          <p:cNvPr id="6" name="Picture 5" descr="020 (2).JPG"/>
          <p:cNvPicPr>
            <a:picLocks noChangeAspect="1"/>
          </p:cNvPicPr>
          <p:nvPr/>
        </p:nvPicPr>
        <p:blipFill>
          <a:blip r:embed="rId5" cstate="print"/>
          <a:stretch>
            <a:fillRect/>
          </a:stretch>
        </p:blipFill>
        <p:spPr>
          <a:xfrm>
            <a:off x="1066800" y="3886200"/>
            <a:ext cx="3581400" cy="2686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1.JPG"/>
          <p:cNvPicPr>
            <a:picLocks noChangeAspect="1"/>
          </p:cNvPicPr>
          <p:nvPr/>
        </p:nvPicPr>
        <p:blipFill>
          <a:blip r:embed="rId2" cstate="print"/>
          <a:stretch>
            <a:fillRect/>
          </a:stretch>
        </p:blipFill>
        <p:spPr>
          <a:xfrm>
            <a:off x="990600" y="228600"/>
            <a:ext cx="3505200" cy="2628900"/>
          </a:xfrm>
          <a:prstGeom prst="rect">
            <a:avLst/>
          </a:prstGeom>
        </p:spPr>
      </p:pic>
      <p:pic>
        <p:nvPicPr>
          <p:cNvPr id="4" name="Picture 3" descr="109.JPG"/>
          <p:cNvPicPr>
            <a:picLocks noChangeAspect="1"/>
          </p:cNvPicPr>
          <p:nvPr/>
        </p:nvPicPr>
        <p:blipFill>
          <a:blip r:embed="rId3" cstate="print"/>
          <a:stretch>
            <a:fillRect/>
          </a:stretch>
        </p:blipFill>
        <p:spPr>
          <a:xfrm rot="5400000">
            <a:off x="5842000" y="635000"/>
            <a:ext cx="3251200" cy="2438400"/>
          </a:xfrm>
          <a:prstGeom prst="rect">
            <a:avLst/>
          </a:prstGeom>
        </p:spPr>
      </p:pic>
      <p:pic>
        <p:nvPicPr>
          <p:cNvPr id="5" name="Picture 4" descr="110.JPG"/>
          <p:cNvPicPr>
            <a:picLocks noChangeAspect="1"/>
          </p:cNvPicPr>
          <p:nvPr/>
        </p:nvPicPr>
        <p:blipFill>
          <a:blip r:embed="rId4" cstate="print"/>
          <a:stretch>
            <a:fillRect/>
          </a:stretch>
        </p:blipFill>
        <p:spPr>
          <a:xfrm>
            <a:off x="5181600" y="3657600"/>
            <a:ext cx="3708400" cy="2781300"/>
          </a:xfrm>
          <a:prstGeom prst="rect">
            <a:avLst/>
          </a:prstGeom>
        </p:spPr>
      </p:pic>
      <p:pic>
        <p:nvPicPr>
          <p:cNvPr id="6" name="Picture 5" descr="108.JPG"/>
          <p:cNvPicPr>
            <a:picLocks noChangeAspect="1"/>
          </p:cNvPicPr>
          <p:nvPr/>
        </p:nvPicPr>
        <p:blipFill>
          <a:blip r:embed="rId5" cstate="print"/>
          <a:stretch>
            <a:fillRect/>
          </a:stretch>
        </p:blipFill>
        <p:spPr>
          <a:xfrm rot="5400000">
            <a:off x="-25400" y="4216400"/>
            <a:ext cx="3251200" cy="2438400"/>
          </a:xfrm>
          <a:prstGeom prst="rect">
            <a:avLst/>
          </a:prstGeom>
        </p:spPr>
      </p:pic>
      <p:pic>
        <p:nvPicPr>
          <p:cNvPr id="7" name="Picture 6" descr="019 (2).JPG"/>
          <p:cNvPicPr>
            <a:picLocks noChangeAspect="1"/>
          </p:cNvPicPr>
          <p:nvPr/>
        </p:nvPicPr>
        <p:blipFill>
          <a:blip r:embed="rId6" cstate="print"/>
          <a:stretch>
            <a:fillRect/>
          </a:stretch>
        </p:blipFill>
        <p:spPr>
          <a:xfrm>
            <a:off x="2743200" y="2819400"/>
            <a:ext cx="3251200" cy="2438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4" action="ppaction://hlinkfile"/>
              </a:rPr>
              <a:t>016.AVI</a:t>
            </a:r>
            <a:r>
              <a:rPr lang="en-US" dirty="0" smtClean="0"/>
              <a:t/>
            </a:r>
            <a:br>
              <a:rPr lang="en-US" dirty="0" smtClean="0"/>
            </a:br>
            <a:r>
              <a:rPr lang="en-US" dirty="0" smtClean="0">
                <a:hlinkClick r:id="rId5" action="ppaction://hlinkfile"/>
              </a:rPr>
              <a:t>017.AVI</a:t>
            </a:r>
            <a:endParaRPr lang="en-US" dirty="0"/>
          </a:p>
        </p:txBody>
      </p:sp>
      <p:pic>
        <p:nvPicPr>
          <p:cNvPr id="3" name="016.AVI">
            <a:hlinkClick r:id="" action="ppaction://media"/>
          </p:cNvPr>
          <p:cNvPicPr>
            <a:picLocks noRot="1" noChangeAspect="1"/>
          </p:cNvPicPr>
          <p:nvPr>
            <a:videoFile r:link="rId1"/>
          </p:nvPr>
        </p:nvPicPr>
        <p:blipFill>
          <a:blip r:embed="rId6" cstate="print"/>
          <a:stretch>
            <a:fillRect/>
          </a:stretch>
        </p:blipFill>
        <p:spPr>
          <a:xfrm>
            <a:off x="533400" y="1676400"/>
            <a:ext cx="4267200" cy="3200400"/>
          </a:xfrm>
          <a:prstGeom prst="rect">
            <a:avLst/>
          </a:prstGeom>
        </p:spPr>
      </p:pic>
      <p:pic>
        <p:nvPicPr>
          <p:cNvPr id="4" name="017.AVI">
            <a:hlinkClick r:id="" action="ppaction://media"/>
          </p:cNvPr>
          <p:cNvPicPr>
            <a:picLocks noRot="1" noChangeAspect="1"/>
          </p:cNvPicPr>
          <p:nvPr>
            <a:videoFile r:link="rId2"/>
          </p:nvPr>
        </p:nvPicPr>
        <p:blipFill>
          <a:blip r:embed="rId7" cstate="print"/>
          <a:stretch>
            <a:fillRect/>
          </a:stretch>
        </p:blipFill>
        <p:spPr>
          <a:xfrm>
            <a:off x="5105400" y="3962400"/>
            <a:ext cx="3429000" cy="2571750"/>
          </a:xfrm>
          <a:prstGeom prst="rect">
            <a:avLst/>
          </a:prstGeom>
        </p:spPr>
      </p:pic>
      <p:pic>
        <p:nvPicPr>
          <p:cNvPr id="4098" name="Picture 2" descr="C:\Users\cp258\AppData\Local\Microsoft\Windows\Temporary Internet Files\Content.IE5\8QHNE74I\MM900283639[1].gif"/>
          <p:cNvPicPr>
            <a:picLocks noChangeAspect="1" noChangeArrowheads="1" noCrop="1"/>
          </p:cNvPicPr>
          <p:nvPr/>
        </p:nvPicPr>
        <p:blipFill>
          <a:blip r:embed="rId8" cstate="print"/>
          <a:srcRect/>
          <a:stretch>
            <a:fillRect/>
          </a:stretch>
        </p:blipFill>
        <p:spPr bwMode="auto">
          <a:xfrm>
            <a:off x="6115812" y="1066800"/>
            <a:ext cx="1542288" cy="1676400"/>
          </a:xfrm>
          <a:prstGeom prst="rect">
            <a:avLst/>
          </a:prstGeom>
          <a:noFill/>
        </p:spPr>
      </p:pic>
      <p:sp>
        <p:nvSpPr>
          <p:cNvPr id="6" name="Rectangle 5"/>
          <p:cNvSpPr/>
          <p:nvPr/>
        </p:nvSpPr>
        <p:spPr>
          <a:xfrm>
            <a:off x="4081652" y="152400"/>
            <a:ext cx="2440092" cy="923330"/>
          </a:xfrm>
          <a:prstGeom prst="rect">
            <a:avLst/>
          </a:prstGeom>
          <a:noFill/>
        </p:spPr>
        <p:txBody>
          <a:bodyPr wrap="none" lIns="91440" tIns="45720" rIns="91440" bIns="45720">
            <a:spAutoFit/>
          </a:bodyPr>
          <a:lstStyle/>
          <a:p>
            <a:pPr algn="ctr"/>
            <a:r>
              <a:rPr lang="en-C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Videos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CA" sz="3200" dirty="0" smtClean="0">
                <a:latin typeface="Andy MT" pitchFamily="66" charset="0"/>
              </a:rPr>
              <a:t>“Can I take your blood pleasure?”</a:t>
            </a:r>
          </a:p>
          <a:p>
            <a:r>
              <a:rPr lang="en-CA" sz="3200" dirty="0" smtClean="0">
                <a:latin typeface="Andy MT" pitchFamily="66" charset="0"/>
              </a:rPr>
              <a:t>“The patient is a baby so you don’t have to squeeze very hard for her blood pressure.”</a:t>
            </a:r>
          </a:p>
          <a:p>
            <a:r>
              <a:rPr lang="en-CA" sz="3200" dirty="0" smtClean="0">
                <a:latin typeface="Andy MT" pitchFamily="66" charset="0"/>
              </a:rPr>
              <a:t> “I wonder what these cups are for..Are they for medicine?”</a:t>
            </a:r>
          </a:p>
          <a:p>
            <a:endParaRPr lang="en-US" sz="3200" dirty="0">
              <a:latin typeface="Andy MT" pitchFamily="66" charset="0"/>
            </a:endParaRPr>
          </a:p>
        </p:txBody>
      </p:sp>
      <p:sp>
        <p:nvSpPr>
          <p:cNvPr id="3" name="Content Placeholder 2"/>
          <p:cNvSpPr>
            <a:spLocks noGrp="1"/>
          </p:cNvSpPr>
          <p:nvPr>
            <p:ph sz="half" idx="2"/>
          </p:nvPr>
        </p:nvSpPr>
        <p:spPr/>
        <p:txBody>
          <a:bodyPr>
            <a:noAutofit/>
          </a:bodyPr>
          <a:lstStyle/>
          <a:p>
            <a:r>
              <a:rPr lang="en-CA" sz="3200" dirty="0" smtClean="0">
                <a:latin typeface="Andy MT" pitchFamily="66" charset="0"/>
              </a:rPr>
              <a:t>“If you don’t laugh that you don’t have a funny bone!”</a:t>
            </a:r>
          </a:p>
          <a:p>
            <a:r>
              <a:rPr lang="en-CA" sz="3200" dirty="0" smtClean="0">
                <a:latin typeface="Andy MT" pitchFamily="66" charset="0"/>
              </a:rPr>
              <a:t>“His head  is hot he must have a fever”</a:t>
            </a:r>
          </a:p>
          <a:p>
            <a:r>
              <a:rPr lang="en-CA" sz="3200" dirty="0" smtClean="0">
                <a:latin typeface="Andy MT" pitchFamily="66" charset="0"/>
              </a:rPr>
              <a:t>“Hold still this is going to hurt but only for a second.”</a:t>
            </a:r>
          </a:p>
          <a:p>
            <a:r>
              <a:rPr lang="en-CA" sz="3200" dirty="0" smtClean="0">
                <a:latin typeface="Andy MT" pitchFamily="66" charset="0"/>
              </a:rPr>
              <a:t>“Don’t worry we will look after you and baby”.</a:t>
            </a:r>
            <a:endParaRPr lang="en-US" sz="3200" dirty="0">
              <a:latin typeface="Andy MT" pitchFamily="66" charset="0"/>
            </a:endParaRPr>
          </a:p>
        </p:txBody>
      </p:sp>
      <p:sp>
        <p:nvSpPr>
          <p:cNvPr id="4" name="Title 3"/>
          <p:cNvSpPr>
            <a:spLocks noGrp="1"/>
          </p:cNvSpPr>
          <p:nvPr>
            <p:ph type="title"/>
          </p:nvPr>
        </p:nvSpPr>
        <p:spPr/>
        <p:txBody>
          <a:bodyPr>
            <a:normAutofit/>
          </a:bodyPr>
          <a:lstStyle/>
          <a:p>
            <a:r>
              <a:rPr lang="en-CA" dirty="0" smtClean="0">
                <a:latin typeface="Andy MT" pitchFamily="66" charset="0"/>
              </a:rPr>
              <a:t>Some of our interesting conversations:</a:t>
            </a:r>
            <a:endParaRPr lang="en-US" dirty="0">
              <a:latin typeface="Andy MT"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021.JPG"/>
          <p:cNvPicPr>
            <a:picLocks noChangeAspect="1"/>
          </p:cNvPicPr>
          <p:nvPr/>
        </p:nvPicPr>
        <p:blipFill>
          <a:blip r:embed="rId2" cstate="print"/>
          <a:stretch>
            <a:fillRect/>
          </a:stretch>
        </p:blipFill>
        <p:spPr>
          <a:xfrm>
            <a:off x="5105400" y="152400"/>
            <a:ext cx="3251200" cy="2438400"/>
          </a:xfrm>
          <a:prstGeom prst="rect">
            <a:avLst/>
          </a:prstGeom>
        </p:spPr>
      </p:pic>
      <p:pic>
        <p:nvPicPr>
          <p:cNvPr id="4" name="Picture 3" descr="016 (2).JPG"/>
          <p:cNvPicPr>
            <a:picLocks noChangeAspect="1"/>
          </p:cNvPicPr>
          <p:nvPr/>
        </p:nvPicPr>
        <p:blipFill>
          <a:blip r:embed="rId3" cstate="print"/>
          <a:stretch>
            <a:fillRect/>
          </a:stretch>
        </p:blipFill>
        <p:spPr>
          <a:xfrm rot="5400000">
            <a:off x="-292100" y="673100"/>
            <a:ext cx="4165600" cy="3124200"/>
          </a:xfrm>
          <a:prstGeom prst="rect">
            <a:avLst/>
          </a:prstGeom>
        </p:spPr>
      </p:pic>
      <p:pic>
        <p:nvPicPr>
          <p:cNvPr id="5" name="Picture 4" descr="017 (2).JPG"/>
          <p:cNvPicPr>
            <a:picLocks noChangeAspect="1"/>
          </p:cNvPicPr>
          <p:nvPr/>
        </p:nvPicPr>
        <p:blipFill>
          <a:blip r:embed="rId4" cstate="print"/>
          <a:stretch>
            <a:fillRect/>
          </a:stretch>
        </p:blipFill>
        <p:spPr>
          <a:xfrm rot="5400000">
            <a:off x="5549900" y="3238500"/>
            <a:ext cx="3759200" cy="2819400"/>
          </a:xfrm>
          <a:prstGeom prst="rect">
            <a:avLst/>
          </a:prstGeom>
        </p:spPr>
      </p:pic>
      <p:pic>
        <p:nvPicPr>
          <p:cNvPr id="6" name="Picture 5" descr="018 (3).JPG"/>
          <p:cNvPicPr>
            <a:picLocks noChangeAspect="1"/>
          </p:cNvPicPr>
          <p:nvPr/>
        </p:nvPicPr>
        <p:blipFill>
          <a:blip r:embed="rId5" cstate="print"/>
          <a:stretch>
            <a:fillRect/>
          </a:stretch>
        </p:blipFill>
        <p:spPr>
          <a:xfrm rot="5400000">
            <a:off x="2971800" y="3810000"/>
            <a:ext cx="3048000" cy="2286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latin typeface="Andy MT" pitchFamily="66" charset="0"/>
              </a:rPr>
              <a:t>In Physical Education class we talked about the importance of exercise and how it helps to keep our heart healthy.  We felt our pulses and touched our foreheads to see if we “broke a sweat”. </a:t>
            </a: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r>
              <a:rPr lang="en-CA" dirty="0" smtClean="0"/>
              <a:t>Physical Education Class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015.AVI</a:t>
            </a:r>
            <a:endParaRPr lang="en-US" dirty="0"/>
          </a:p>
        </p:txBody>
      </p:sp>
      <p:pic>
        <p:nvPicPr>
          <p:cNvPr id="9" name="015.AVI">
            <a:hlinkClick r:id="" action="ppaction://media"/>
          </p:cNvPr>
          <p:cNvPicPr>
            <a:picLocks noRot="1" noChangeAspect="1"/>
          </p:cNvPicPr>
          <p:nvPr>
            <a:videoFile r:link="rId1"/>
          </p:nvPr>
        </p:nvPicPr>
        <p:blipFill>
          <a:blip r:embed="rId4" cstate="print"/>
          <a:stretch>
            <a:fillRect/>
          </a:stretch>
        </p:blipFill>
        <p:spPr>
          <a:xfrm>
            <a:off x="1524000" y="1143000"/>
            <a:ext cx="6096000" cy="4572000"/>
          </a:xfrm>
          <a:prstGeom prst="rect">
            <a:avLst/>
          </a:prstGeom>
        </p:spPr>
      </p:pic>
      <p:sp>
        <p:nvSpPr>
          <p:cNvPr id="4" name="Rectangle 3"/>
          <p:cNvSpPr/>
          <p:nvPr/>
        </p:nvSpPr>
        <p:spPr>
          <a:xfrm>
            <a:off x="4038600" y="228600"/>
            <a:ext cx="2087430" cy="923330"/>
          </a:xfrm>
          <a:prstGeom prst="rect">
            <a:avLst/>
          </a:prstGeom>
          <a:noFill/>
        </p:spPr>
        <p:txBody>
          <a:bodyPr wrap="none" lIns="91440" tIns="45720" rIns="91440" bIns="45720">
            <a:spAutoFit/>
          </a:bodyPr>
          <a:lstStyle/>
          <a:p>
            <a:pPr algn="ctr"/>
            <a:r>
              <a:rPr lang="en-C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Video</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229600" cy="4525963"/>
          </a:xfrm>
        </p:spPr>
        <p:txBody>
          <a:bodyPr>
            <a:normAutofit fontScale="92500" lnSpcReduction="10000"/>
          </a:bodyPr>
          <a:lstStyle/>
          <a:p>
            <a:r>
              <a:rPr lang="en-CA" dirty="0" smtClean="0">
                <a:latin typeface="Andy MT" pitchFamily="66" charset="0"/>
              </a:rPr>
              <a:t>For  Health outcomes we used the SMART board to sort healthy and unhealthy foods. We sorted foods into the food groups.  In a more directed lesson we created a plate of healthy food to eat. </a:t>
            </a:r>
            <a:endParaRPr lang="en-US" dirty="0" smtClean="0">
              <a:latin typeface="Andy MT" pitchFamily="66" charset="0"/>
            </a:endParaRPr>
          </a:p>
          <a:p>
            <a:r>
              <a:rPr lang="en-CA" dirty="0" smtClean="0">
                <a:latin typeface="Andy MT" pitchFamily="66" charset="0"/>
              </a:rPr>
              <a:t>We also discussed Dental Health and how to keep our teeth healthy. The Dental Health Nurse came in and did a presentation on making good choices for our teeth. We borrowed a big model of a set of teeth and practiced flossing and brushing it.  During free play students used this background information in their play. Their language and vocabulary were challenged. </a:t>
            </a:r>
            <a:r>
              <a:rPr lang="en-CA" dirty="0" smtClean="0">
                <a:latin typeface="Andy MT" pitchFamily="66" charset="0"/>
              </a:rPr>
              <a:t>We </a:t>
            </a:r>
            <a:r>
              <a:rPr lang="en-CA" dirty="0" smtClean="0">
                <a:latin typeface="Andy MT" pitchFamily="66" charset="0"/>
              </a:rPr>
              <a:t>could overhear </a:t>
            </a:r>
            <a:r>
              <a:rPr lang="en-CA" dirty="0" smtClean="0">
                <a:latin typeface="Andy MT" pitchFamily="66" charset="0"/>
              </a:rPr>
              <a:t>a student </a:t>
            </a:r>
            <a:r>
              <a:rPr lang="en-CA" dirty="0" smtClean="0">
                <a:latin typeface="Andy MT" pitchFamily="66" charset="0"/>
              </a:rPr>
              <a:t>saying, “Open </a:t>
            </a:r>
            <a:r>
              <a:rPr lang="en-CA" dirty="0" smtClean="0">
                <a:latin typeface="Andy MT" pitchFamily="66" charset="0"/>
              </a:rPr>
              <a:t>big I need to see your </a:t>
            </a:r>
            <a:r>
              <a:rPr lang="en-CA" dirty="0" smtClean="0">
                <a:latin typeface="Andy MT" pitchFamily="66" charset="0"/>
              </a:rPr>
              <a:t>molars”.</a:t>
            </a: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r>
              <a:rPr lang="en-CA" dirty="0" smtClean="0">
                <a:latin typeface="Andy MT" pitchFamily="66" charset="0"/>
              </a:rPr>
              <a:t>Health Lessons</a:t>
            </a:r>
            <a:endParaRPr lang="en-US" dirty="0">
              <a:latin typeface="Andy MT" pitchFamily="66" charset="0"/>
            </a:endParaRPr>
          </a:p>
        </p:txBody>
      </p:sp>
      <p:sp>
        <p:nvSpPr>
          <p:cNvPr id="5122" name="AutoShape 2" descr="data:image/jpeg;base64,/9j/4AAQSkZJRgABAQAAAQABAAD/2wCEAAkGBxQSEhUUEhQWFhQXGRkYGRYXFx4fGhgcHhoaHxofHx4eHSggIBwmHBsXIjIhJSorLzAuHR80ODMsOCgtLysBCgoKDg0OGxAQGywlICQwLCwtNCw0Ly0vLCwsLCwwLCwsLCwsLSwsLCwsLCwsLCwsLCw0LCwsLCwsLCwsLCwsLP/AABEIAMMBAgMBEQACEQEDEQH/xAAcAAEAAwEBAQEBAAAAAAAAAAAABQYHBAgDAgH/xABOEAABAwIEAwUDCAUJBwIHAAABAgMRAAQFEiExBgdBEyJRYXEygZEUI0JSYpKhsQgzctHSFhckU1SCk7LBFTRzotPh8EPCJURkhKPD4//EABsBAQACAwEBAAAAAAAAAAAAAAABBQIDBAYH/8QAOhEAAgECAgYIBQQCAgIDAAAAAAECAxEEIQUSEzFBUQZhcYGRocHRIjJCsfAUFVLhM/FiciNTFjRD/9oADAMBAAIRAxEAPwDcaAUBxYli7FuJfeaaHi4tKfTc+RoCpYjzdwpkx8oLh00bbUoaiZzQEn3GaArmLc+rREi3t3nT0K8qEnT1Ur8BQFfuv0gHzHZ2bSd5zuKVPhEBMdfGgIa8544ksKCAw3J0KWySkT9pRB001FAcP88eLf2hP+C3/DQHF/Oni39sX9xv+CgOi35u4sgR8pzazKmmyf8ALUNXVgfv+eHFv7Qn/Bb/AIa1bH/k/Em5+hzkxb+0I/wW/wCGtqVlYglrbnviAMratlCNglY19c5qQSlv+kC6E/OWTaleKXSkfAoV+dATVtz+tST2lq+kdMpQo/AlNATmF86MLdjO44yT0cbPjG6Mw852oCx2XHGHOqyt3tuVEgAFxIJJ0AGYiTPQUBPtuBQBSQQdiDINAfqgFAKAUAoBQCgFAKAUAoBQCgFAKAh+LuIG7C1duHCO4k5EkxnXBypHmT4dJPSgKRwZxNc4zh1x2yhbrU4ptDrGZJSnKhQIOaZBJEzXm9MabqYGtGnCKd1d+O7yN1OlrorSeV9mlZU44/cKJlSlrAClTJOgza6gnN1PrVZLpDi5rJRj5vzy8ixpaPjvmTFtwnZNpyptWSPtICj8VSa4Z6Rxc3d1Jdzt9jtjhqSVtVHezhbCBlQy0lI6BCQPgBWiWIqyd5SbfazNU4LJJHezbqI7qTHkNK55Tit7EpwjvZ9Pkbn1TWO1hzMdtT5nzcaUncEeorNSi9zM4yjLcz4utJUIUAobwRP51nGTjmnYlpPeclxhFu4AFsNKA1AU2k/mK2wxNaGcZtdjZi6UHvSOVfC9kd7Rj3NpH5AVtWkMUt1SXizVLC0Zb4r7ETccuLBWzakb+y4rX4k/hXXDTmMjvkn2peljW8BRfAh7nlKwf1b7qdPpBKtem2XSuyHSOqvmgn2XXuaZaNhwkyBveVV0k/NuNODzJSfhBH41YU+kWHkvji15/ngc8tHVFuaZCX3A1+0nMq3UR9ghZ+CSTXdS0tg6jsprvuvuaJYStFXcSBuLZbZhxCkGJhSSDHjr00Nd0JxmrxafYc7i470fKsyDsw7FX7clTDzjRMSW1qSTExOUjxPxoC3YVzbxRiB8o7VIAEPISqQBGqoCz5mZMUBc8I5/qGl1aJI+sysg9Poqnz+kOlAXzB+beF3AH9I7FR+i8kpjbdUFHX63Q0BdLS7Q6kLaWlaDqFIUFJPoRoaA+1AKAUAoBQCgFAKAUAoBQHnz9IbigOvt2KPZY77hnQrUnujf6KSfvH3gXjlXh6UYTbpGvaJUtR81KP5CB7q+ZadrOekJvk0l3I7qD1UmjtDCpICSYMGBWjXjvuXWvG12zrYwtR9ruj4mtUsRFbszRPFRXy5nQsNM9Myvif3CtadSr1I1J1a3UiPxPidtkS4ttoeK1geO0xJ0Omu1dFHR86rtBOXYiXQpwznL0Kvec0LNMj5SVEGIQhX4HKAR76tKfR/FP/8AO3a17mG3wsfxleuucDeuRl5WmmZYEnzidKsYdGZ/VKK7Ff2NTx9JfLD7EDec17kn5pppA8FZlHp1kefSu+n0doJfHJvssvc1y0lUe5IjVcyb8k/OIHkG06eWomulaCwdvlfizV+vrczne4/xBRn5QR5BCAP8tbI6GwSVtTzfuYvG1n9R+P5d4h/aVfdR/DWX7Rgv/WvP3I/WVv5fY/bPMDEEme3nyUhBH+WsZaGwUlbU837krG1l9RLWnNW7TAW2wuBBJSoEnx0XHwFclTo7hpfLKS8PVepmsfWRN2XNps/rrdafNCgrp4HL1864qnRua/xzT7Vb7XOqOko/VEtmGcS2V73EOIWTPzTghR01hKhrpO09aqK+BxWE+KUWute63d51wr0auSfcc99wHYOkksBJIj5slAHmEpOWfdWylpjGU1ZTv22fm8/MiWDoy+nwK3ifKdsybd9STrCXAFDrpIggbDY++rKh0jmsqsE+zL88jlno2P0PxKnifLy+ZmGw6kfSbUDO/wBEwqdNo6irehpvCVN8tV9fvu8zjngq0eF+wrN1araVlcQpCvqrSQfgdas4VIVFrQaa6szllFxdmj41mQdmG4o/bqzMPONKMSW1qSTG05SJ60BfeHedGIWyUodyXKRpLs9pH7YOvqoE+dAaZw1zssbgpTcBdssjUr7zc+AWNfepIoDRMNxJm4QHGHUOoP0m1BQ9JB38qA6qAUAoBQCgFAKAUB4242uC5iF4tUybh7czA7RUCfACB7qA9E8tHArC7Qgg/NgaRuCQRp1ka+dfLNNRccdVvzO6n8qJnFcXYtkZ7h1DSehWoCesAbk+Q1rioYatXlq0ouT6vXkZNpbzPsU5rFxZbwu1dulJ1K+zXljxCEjPHmcteowXRWpNa2Ilq9Szfe93hc554mMf7KrjBxu6PzyxbzrkSQgwZ0OSV7HZRnavXYDozQhG8IJ9cs/68iqxOn6dB7NyfcduD8mVPNpdeuSFKMkBO46mTrJ11I8DFdWJw1enLUo6rSXG6s+xLcu4nDaRo1Ya84yV+zdz38e8lneUljbt53lurg6DN7X2dAPP8a0UcFj607OpGPYm+/NmWJ0rhKENbUk+1pZ8srkXdYNh1umVMtISTu4tSjPgMyvwFW9LRVOjaVeq5PrtFeC397ZRVNO4rEtwwtJR7Lyfi8l4I7LDBLZeTsmGVTGRQQkz4EGNfWrRUqCjrKKt3FK8TjJT2cpyu8rXa8jVbCwbZSAhKUwkAkJAmPE1USetJvmeiitWKi3uIjGOJQg5WYUeq90j08T57V2UcHrZzyKzFaRUHq0s3z4FOvb1LjmR1aVOLGYJURKgPAHoPKu9akbQy7Cpe2netn1vl7E7wtgLDocLrDS0aJAU2kpJ3OhG4hPxrix2rZRSXMtdFOo3Kbb5b/H0PnivLGydzQw2mTIKJQR6ZdI8ojyrx1XR+kIVHKhVuuCl/o9rS0jhZQSqwafNf7KbjPJkJSVMvFET+tylPlqII1jcGsqdXSUZatShrf8AVrxtf2MpVcC46yq2/wC2Xp7mbcQ8Nv2SgHgkgzlWhYUlXvB09DBq1UamqpTi435qxzQr0aknGnNStydy2cEcwltKDV4sraMBLh1U34Sd1J9dRXnNJ6FhUi6lBWly4P2ZbYXGuL1ajy+xsjdqtQBSJBEggggg7EGdRXjHUinZstNvT5n0GHufV/EfvrHbw5kfqKfM/NzgXapyuIbWk/RWAR8CIqYYzZvWg2n1ZGEsRSkrNXKxi3Ka0dkgBlR+k2ogfdIKenQCrSh0jxNPJvWXWvXecc6eHnui0+ooOOcprhqSw60+J0SDlX08e7pr9Lp7q9BhukdCplVi4+a9/I5ngqn0rxyKXiWCXFv+uZcQPrKScp9FbH3Grqji6Fb/ABzT+/hvOedKcPmTRH10Gs6sNxF23cDjDi23BspCiD+HTyoDUOHOet22Upu20PtgQVJGRz1+oT5QKA1nhvmZh16oIbfyOGIbdGRRJ6Anuk9IBJ0oC4UAoBQCgFAKA8e8wMIctcQuWnAAe0UtMbFKyVJI9xj1BHSgNT5CY2ldu5aEnO0ouJHQoVExr0VM6D2hvrXhOlWEca0a63SVn2r+vsdVCWVi247wxYYhdoL5C3rdPeaC4lKtUdoB3oBBIEj2tZmr/orQprBa6vdt3vuyyy6vXsK3HVqkJ2W7gTTpas2D2baEIT7KEJCUydtBp616ulS15KKKXE19nB1JZmWcY3jqLV55tULTlUVQD7TiUnfTdQqzxU3So3i7brFJo2lHE4tKorp3b8Pc0HhDiVF1h7d0opByw4E7JWnQpAO06EDwIqpp3qNJb2ehxCjQvfcivYpiCn1lStvop6Afv8TV3SpKnGyPKYnESrz1nu4FF5j4WXWEupklkmR9lUSfUED3T4VyaRpOUFNcPsWugcUqdZ0pfX91u8c++xJ8iL1rK+HVQWYWkHwXoSPMFO32q4cPUlKnso8y30hQhCssTPclbv8A9ZIu2N4+p2UIlLfXxV6+A8qs6GFUPilvPOYvHur8MMo/chK6yuKnzEtfmUPpOVxlYhQMEBRj/Nl/GuDSEPgU1vTLzQVX/wAzoyzjNbuz+rmpcssbTd4e0tMZ0yh0fbG5/vSFe/yqu2jqfFLeXEsPGh8Ed3AheanGblk2ybVwZg8ntBlBCkgElObpMQY113FKsJwgpvcThJ0q1WVO92kfB3F1XSUuFUpUApI2ABEiB6H1q6owhGKcOJ5TF1asqjjUeadrcMjtwLC0XKlNvIC2ihQWkjQzoPQ9QRqIrVjWtlZ8Tp0UpbfXXBGGcaYKLK9ft0lRS2rulQ1ykBQnx0I16715+Ss7HuKU9eCkW7hDmyuytUW6rftsk5Vl3KcpMgRkOgmN9o8K8zpDo5DF13WU9W/C18+e9bzqhW1VaxYLXnkgz2lmoeGR0H1mUCq+fRKX0VfFW9WZqv1HUOc9ssgFDzY6nKkgaeIVO+m1av8A4tXgr3i/H29TppYigvmT9CSsuMrJ/VNyiT0cOUz/AH4rlqaLxVLfTfdn9iwhiaLVotfYm0LBEggjxG1cTTTszoTufxxAUCFAEHQgiQfUUTad0Gk95Wr/AJe4e7JLSm1eLSso+6QU/hVnS01jae6Sa/5K/nkzhq4GE38ORRcf5XPtkm1UHkRsYSseOhOU/GfKr7C9IKM1astV+K9/LvOKpo+pH5cyj31k4ysodQpCx9FQg+vmPOrylVhVjrQaa6jilCUXaSsc9bDEtnDnMfEbIpDdwpaEwOyd76IEwACZSNfokdPAUBtPB3OizuoRdf0V3aVGWlei/o/3oHmaA0i0ukOoC2lpcQrULQoKSR5EaGgPtQCgFAZ1zi4B/wBosB1gJ+Vsg5dNXUaktz4zqmdJkaZiQBkvDHB2NWNwi4Zs3JSe8nMiFpkZknvHQj4aEaiuTG4Oni6LpVOO7qfB9xlGTi7ouXFY+Q49Y3a5aTco7N0TpMZDJB1AzNa7d2darujsa1CnLD1k04PK/FPlzzvxZhjIqcG0WLivEM7nZj2UH4q6/Db417zCUtWOs97+x4PSWI157Nbl9zjxHCgrCb1SgJUytQzDSGxmB9cyZHmBXLj6ms9XkWOhaWpao+L8jL+WeMqBXaqV3FfOISds4EKjzKdf7ta9GzSm4vj+fnYdfSGjKVKNRbk8+/c/TvNAq6PIn8LYUClXskEH0O9RJXVjKEtWSfLMyjg66DF8kTCVFTWvn7O32gmqDBz2ddJ8cvzvPb6WpbfBtrerS9/K5rFegPDCgIfmO12WFlSx3nnUIRIOiRKyoepSBr0nxqp0jWutmu89LoHC2ltZLs9+/wDN5W+VGMqaVcMBUB1KVb/UkED1CtY6CtOjlF1Gpb+B2aedSNFShuvZ951cz/8Ad2/+J/7VV1aT/wAa7fQrejv+eX/X1RJcCPldk1P0cyfcFGPwge6t+Bk5UFc5NM01DGStxs/I1jArZNvb5lnKVDOonppoP+3iTXHiJurUtHsRYYOnHD0NaWV82YFzgcSvEVOoSoBxCCcx3KRkkeGiU6eM1x4qi6U7MutGYqNei3Hg2i48quVFreWqLu6cU4lwnK0glITlUQQo+0SSkjSNOuunMWJpNxytwpacps0AaapUtJ08wqaAg8b5IYe6n+j9pbq01CitJ8ZCyTt4EdKAouPciLtsFVq82+Ne4r5tfWAJJSdI3IoCi3eFYjhisy27i2OnfghB8sw7qt9pO9aqtCnWWrUimuszhOUHeLsS+G80LxsgOBt1I3lOVREeKdB4zBqoraAw076l4vxXg/c64aQqrfmXXCOZlm8YczMK0AziUmTHtJmPVQA86pMRoHE01eFpLq3+D9LndDSFKXzZF5tWC4kLbKVoOoUhaSD6EGKopzVOWrO6fWmjoWJpPifm8wLtk5XWUuJ+qsJI/Gpp4zZvWhJp9V0Yyq0ZK0s+4pOM8nW3JUwVMqPSQpHwJka+dXeH6TzhlUtJeD9vI4amHw8s4ysZxxBwDf2aSt5glsbuNkKSNNzGqR0lQH5V6TCaYweKajTnnyeT9n3XK+dKUSsVaGsmOHeKLuxVmtX1tzukaoV6pMpPrE0BsvCPPVpcIxBvslf1zYKkH1Rqoe7N7qA13DsQauGw4w4h1tWy0KCknx1HUeFAdNAKAUBlf6ROHdphzbo3ZeST+ysFJ6b5snh1oCu4FiJubdt1RlSh3j9rZX4ya9Lhp69KLPnmkKLpYmcOvyeZP4riPatBhAKWgnLB3UfFXl1iohQs3KWbZNXGNqMIZRjbtdjz/h12bd5Did0Kn1HUe8SPfXn6c3TmpLge7r0VXounLivzwNrtbhLiErQZSoBQPka9NGSklJcT51UpypzcJb1kfUVkYGH4k2Wn3E7KQ4rWPBWh/wBa8vUThUa5M+j4eUatCL4NL7Gx4Le9uw279dIJ9dlfiDXo6NTaU1LmeAxdDYV5U+T8uHkSti2kqlZAQnUjqrX2QOpP4b1lUbStHezGjGLlebyW/r6kUbnVixfXbiMqUhzKkdAcg+PdqlxtJU1Fcc7nrNC4iVd1JbkrJLxKjwO7lvWdYBKh6ykwPjFasE7V4nVpiOtg55cn5oufMpnNahWvdcSdPMEa/EVZ6Rjelfkzz+gJ6uKa5p+h08imkvF5tcZWyl2D9KdPh3RNcOGxDhTlBb2W+k8EqteFWW5Kz7ndfdmgcTYwHT2bZ7idz0Uf3CrHC0NRa0t/2PP6QxiqPUg8l5mRc0mNWFx0UknrpBH5n41yaTjnGXaWvRyplUh2M0n9HDE89m+wTq06FAdQlafCNsyFGfPyqqPTmvUAoBQH5WgKBBAIIgg7EdQaAoPEnKDDrpKuzb+TOnZbWiRr/VzkjXoB01oDJOKuTN/a95gC6bCSoqbgLTG47MmT5Zc23SgKVY4ldWTnzTjrCwQSkEp1jTMk6HQ7EbGtFfC0a61asU+305EqTW40Th/nU8gpTeNJcTrK2+6vy7vsnrp3enhr5rF9FaUk3h5NPk8147/ubo13xNOwHjuwvFZGbhPaRORYKFegzABREGcpNeXxWiMZhlrVIO3NZry3d9jfGpF7mWSq0zKrxLy+sb0StoNub9o0AlR0jXSFdNx0q1wWmsXhflldcpZru5GuVOMjJuKeUV3bkqtf6S0BOkBwePdnX+7JM7V63A9JcNWSVb4JeXjw7/E0SotbjO3WyklKgQoEggiCCNwR0NejjJSV1uNJYOCOL38MuA8yZSYDrRPdcT4HwUNYV0PkSDIPXzLgUkKGxAI94oD90AoCu8w8M+U4bdtAZlFpSkjxUjvo675kigPPPLPFQCu3V9Lvo8yB3h8BPuNWuja1m6b7UeZ6Q4VtRrrhk/R+ngavY4dkQX3h3U+yg6Fap0n7M13VKutLZw3vyKWjhtSDrVVkty5v2ML43s1N3jpVs4oug+OYkn8ZFUuKo7Ko1w4HsNGYr9Rh4y4rJ9qLRy1xYrQq3UdUd5Gv0SdR7jB/vVYaNrXi6b4bii6QYRQmq8eOT7eHivsaJheFrfVCdEjdR2H7z5V21a0aazKbDYWdd2ju5mS818IFtiLiUmUrShYPmUgK9+YE++qDEXc9drfme40fqxoqnF31cvX1Jnlnf5mVsndtUj9lU/kQfiKs9G1LwcOXqee6QYfVrRqr6lbvX9fYudWR58qXMTCVPMJdbQpSmpKsomGyO8T5Aga9JNV2kqetBSXD1L/o/iNStKm90l5oo3Cn++Mf8RP51WYX/NHtPRaS/wDqVOxmm8YW3aWbyRuE5vukK/0q7xcNajJfmR47RVXZ4uDfO3jkUnlpelu7UkKIDrakEAwDqFQfumqnR9ttmen06pfpG481fs/LGn1fniCo8zGJtkK07rg9YII098fCq/SUb0k+TL3o/O2Jcea+zRYP0Z/avvRj83aoz2RutAKAUAoBQCgITiPhO0v0kXLCFqKcocgBxI1jKvcQSTG1AY5xfyLdbzOYe52wkQw4QlYBOsLJCVRvrl0nc7gZVjWCXFm52dyytpcSAsRI8QdiOkjrIoC4cD80biyytPy/bgxr+sQPsqJ1A+qfQEV57SfR+jir1Kfwz8n2r1XmbYVXHJm+4TijVy0l1hxLjatlJ/IjcHyOteAr4epQm6dVWaOtNNXR2VpSbdkSceK8G2t6P6UwhekBRELA8lCFD417TQeicbTtUnNwjv1eL7U8l9+w5qs4vJEJh/JvC2nA52bi8pkIccJRIIIkCJGmxkHrNeyOc0GgFAKA/hE70B5DuSrCsWVCf93fVCVfSRmMDUfSbO8dZFZRk4u6NdWnGpFxl+cj0BxZdhbLRSdHIWPGMun+arfAq8mzyWlpWgo9f2M34t4e+WNjLo6icnnO6T66e+ujF4ZVo9aOXRWPeFq2avGW/wB0Uzl5arGKW7S0rQSspWkghUFJkEHXbX8apKNSVOpdbz1+NpQr0HGW7J+Z6QxS5TbMEoAEd1AHif3b+6u2lB1amfeUmIqRw9FuOXBGP8cYIbprMkS8g5kmdVA+0POd/UedduMw+1p/Cs1u9it0Tj/09b438Mt/bwZW+W1m6i4cUpC0o7MiSkgZsyYGvWJri0dCaqNtO1vYttP1qU6EVGSbvw5WZovwA6kmAPMk6AeZq4lJRV2eVhCU5KMVdkbjXH9lbN9iwtTzip7VbY7umyAoxKfNMj8qqnjqbqazztu9z0kNDV9jqRaTfzN/ZWXsU3B8VsFXKFJt1NrK9FFXdSo7d2YAk+6saNbDOqmo2ZtxWE0hHDSi6ikks1bNpde/3LpfYrbozIdebSdUqSVjMJHUTI0qynWpL4ZSR56jhcRO06cG+KdsinYDwyk3TZtLtpxYcGVsmFFM6jQ6nL5AelVdOhCE1OFRZPyPSV8bWq0XSq0JLWVrrdfv3K/Wabiz9tZIh99r5Qf/AEy4JbBnvZZkn3flXZ+qjOdr2S8yo/bqlOndRcpPley/v8RSuIsRZu7N9LLoUUpCiADMJUCdDBjTfaoxFWnVoyUXu9zZgMNXwuMpupBq+Xin+WLh+jdh2W0uXyILjoQDB1CEzp0IlZGnUGqI9obBQCgFAKAUAoBQCgOe/sGn0FDzaHEHdK0hQ2jY+RNAZZxRyMtXsy7JxVusyQhXfbnw+ske8+lAVPhzBMVwK6HaMrctFqAdUyC4jL1cASMySkdVJEwR4VVaV0XTx1Kzyktz9H1GcJuLPQFuwkajXzrHR2hcPglrJa0ub9OX5mTOo5H3q3NYoBQCgFAKA85/pEYMWr5u4CQEPtgEjqtvRU+HcLfrBoC08pbpF/hyWniSu1V2YIMHIRKPdAKdvo124avKC+EpNI4OnUl8S/OJfrHCWmvYQJ+sdT8enurZUrznvZy0cLSpfKiExvjXDbV4B95vttUkoTnUiNwooBUnXSD8K53KKZ3Qo1JLJZERjWNN3S8zDiXGkiAUkESYKvft8Kt8Els7riea0q57bUkmrL8f5yKFxTxkm3V2bIStwe0T7KfAabn8vy14rHKm9WGbOnR2hpYiO0q3UeHN+yOOz5ioj51lQV0yEEE++I/GtcNJq3xR8Doq9HJ3/wDHNW6/63+RWOIeJ3rvQ9xvo2k6HzUfpH/yK4cRi51snkuRc4HRlLCZrOXN+nIg65SyFAf0mgAMbUAUZ1O9ASXDIm6ZRJAcWlpcblDhyLHvSpQqU7GMo3R664X4fZsLdNsxPZpKjKiColSiSSQBO8egFQZIlqAUAoBQCgFAKAUAoBQCgFAKAUAoBQCgFAVLmfwn/tKxW0mA8ghxonbOJ0PkpJUn1IPSgMZ5D4kWb522Vp2rZ7pkHO2ZiP2e0kROlbKTzOTGRvC/IvHNjj02CBbsf7y6mc3RpJkZo6qOsDbr5HZOdskc+Hoa7u9x54UZMnU1zlmdVjiTrIWGlqQFjKqOo/f5771shVnC+q7XNFbDUqzTqRTtmjkrWbxQFp4E4GucUdytAoaE531JORERp9peo7oM6zoNaAluIuUmIMXC22GV3DQgodTlAUCPDNIIMiD4eBBoCR4c5I37y/6VltWxuSpK1n9lKFEfEj30BNcY8j3O1R/s3J2PZgKDrhzlwEyr2YgjLt1nQUB+OGOQ7pXN+8lDY2QwZWr1UpMJHpPuoDT8M5b4awytlNshSXE5VqX3lqEfWOqT17sQdRFAR+A8o8OtH0PoS4tbZlIdWFJCuioCRJG48Dr0FAX2gFAKAUAoBQCgFAKAUAoBQCgFAKAUAoBQCgFAZRxhwxZ4Q85jILpdzKKWAU9mpx1KknpmA7ylHXTWPCsouzuaqsHOOqircBcv38XeVf4oV9koylJ7qnY2j6rQGmm/TxqG7mcYqKsi383eBFP2LSMPYQCytJLSAElaYKRHQlMz3umbXoYMjHWuV+KqIAsnJPipAHxKgBQF54c5DLWypV6/2Tp9hDQCwjTdZOhMyMqfD2tdAJ7AeRFq06F3D67hA17PJkST9ohRJHkI291AapYWTbDaWmUJQ2gQlKRAAoDooBQCgFAKAUAoBQCgFAKAUAoBQCgFAKAUAoBQCgFAKAUAoBQHzft0rELSlQkGFAESNjB60B87y+aZSVOuIbSN1LUEgawNSQNyBQH4scTZfEsvNujaW1pUJG/sk+IoDroBQFc424ztsLZDj5JUow20mM6z1gHZI3KjoNOpAIGAcVc3sQuypLbnyZkyAhrRRE6Zl+1mjSU5R5UBT2seukqUtNy+Fq9pQdWFK9TMn30BZeGuaeI2ah8+X2xu28c4OuvePfB36+40B6E4E46tsUazNHI8kAuMKPeR00MAKTOyh4iQDpQFpoD+KMamizBjvOHmgq2Js7JWV6PnXgR82D9BPgvqTpl06nSWrAyk3+MLCne0xApnVYU9lk+Y0G408xSzB24JzTxO1ckvqeA0U2/3hp/zA+YPrNQDX+E+dNldHJcA2jmsZ1Zmzuf1kCDA+kB4AmgJ6/5n4UzGa8bMzHZhTm3jkSY98UBVr/nxYoXlaZfdSPpwlIPoCZ+IFAd+B86sNfIS4XLdRgS6mUEk/WQVQBpJUEjWgNFt7hLiUrbUlaFAFKkkFKgdiCNCPOgPpQCgFAKAUAoBQCgFAKAUAoCs8WceWWHA/KHQXBHzLcKdM6juzoI1lRA89RQGX4pzXxO97uGWS20HQOdmXV6mEmcvZo85CgNddKmzBTr/AJe41cr7Z5lbi1alTj7Wb07zkj00ip1GCDxLhTELI53bd5vLr2iQSkR9tEpHxqHFoFu4E5xXNooIvCu5YgjUguoPQhR9oeSj130gwDSeMObLDbDQw8i5ubgDskJE5J076RrnnQI3ny3ArmAcqnLlxV1jLqnHnDm7JK9v21jTxAQjQCIPQbY0+ZFzRbLhq0ZQEN2zISNh2aSfeSCSfM1s1UDsOHMlst9k32ZkFGROUzvKYipsgZVzP5Xshg3Fg0ULb1WygEhxMjUAq0KRJgAz7q1ThyBibbikHukpO2hINaiT6fLnf6xf3j++gJLB+K721MsXLqOpTmlJOmpSqUk6DUjpUp2BZOVbVpdYhmxBZU8tRW2lYHZuukycxn2pMhMQT12ByhZvMHoy/uUstrddJS22lS1Kg6JSCVGAJMAHQVuuiDNscxTAMUlLj7QdKYD2Rba07R31oCT6KnrWDcZAq17ySdVC7O7YdaVqlS8ydOkFAWFeun46Y7N8Bc5v5j7/APrrT77v/RqNmybj+Y+//rrT77v/AEabNi5G43ykxG3QVhLb6UiSGVEqA1nuqSlRjwAJ19YODQLFyA4vW3c/IHVksuhRaBOiHACogeAUArT6wHUmcAehKAUAoBQCgFAKAUAoBQCgM55i8xDZXVtZ22VTzjjfayCciCtIA/aUM3mBr1BoDvTwNYfKXbk26VuuLzkud4JP2UnujXXaZNb1BIg/XE3GFnhyQH3AlUSllAlZA2hI0SPAqKR51LkkDk4d5i2F6tLbTxS6oSG3UlJPlPsE+QUdjE0U0wWusiDGeenCAATfMNwZyv5R91ZjbbKT5prVUjxJRk2C4w9aOh63XkcGgVAOnXcEVrTsSa3wvzuEhOIM+A7Vj8yhR+JB9BWe0ZFjaLK+aetw/bQ8hSCpGUjv6aCTsZ01iDvEVi5NkmW4pzUv7In5bhBQnbMFkIn9vIpB9AajWYJnhnmth964lqXLd1RASHQMiiSYAUkmDt7UamBNZqo+JFibxXgSxeUVPWbKlElSlhMFRO5JTBPvrP4ZAq9xybw1RkB9A+ql3T17yVH8abNC5VOJ+SSkIK7F4uEAktOwFK39lQETsIIHr0rB0+QuZC42pCilQKVJJBBEFJB1BG4INayT1Nyi4gOI4Ykv/OONlTDpWJzwARM+1KFJknczQEDzV5XMO2y7iyZS2+0CvI2mA6BqoZR9KMxECSdOoibgxjhDjW6w5UsLls+00uSg+cTorzFSpNA0PDubt9dKLdrYIccgxlK1ZfAmI09SPWs1NsgvnAZxNQdXifZpzFJabTGZG+acsiD3SASTvMVnG/EFsSPCsmQeaWcqOI0BnuoGIISAmRA7cBQ8Y3EeFcz3mR6qqAKAUAoBQCgFAKAUAoDjxnEE21u8+oEpZbW4QNyEJKiBPUxQHlrgq7VeY3bvXBzLcuO1Op9oSpIEmYBCQBOwArKO8Ho3Hm7lVu4LLJ8ojuFw90GRJOh1iYB0mK3SdkQZ7ZcjlPFTuI3q3LhZklrUe9SxKtI6JiI1rnJKNzJ5WO4WgPtudvbkwVZcqmyT3QoSZBEd4Rr0GkgXvlNzIbuEItLxwNvpAS26tWjw0ABJP6zbr3vWtiqNEWNYNn5iPSstoLENivAWH3Or9q2pRnvgZVaz1RB6k69a1N3JPOvNLgg4VdBKSVW7oKmlHcQe8g+KkynXqFJ8wIBbf0d+JS3cOWS1dx4FxsE7OJHeA/aRJP7A8aA3q/sm321NOoC21jKpKhIIoDzDzY4CVhtyVMoUbNzvNq3CD1bUfEHadwRqSDQHRg/ObErdtLcsupQkJBdQoq02JUFgk+ZoC34TxfxDfJm3sWEpkfOlooETBguuQoeOUE6VOswanwizeBgf7Q7E3GY6sgxl0iZHtb7aRHnS7B5t5zW6UYzdhAABLaiB4qabUo+9RJ99QDX/ANHm1KMLUon9Y+tQ8oShH5pNAafQFUuuW2FuLUtdm3mUZMZkifRKgB7hQE5huC29ujIwyhpH1UJCR6mNz5mpUmtwOr5OnwqdeQI3inFU2Vm/cGB2TalAEgSqIQmSDqpRSNjv1qG7g8scvGFPYrZgHvfKG3CT1yKC1bDeEmoB6+oBQCgFAKAUAoBQCgFAR/ENj29rcM6/OsuN6b95BTp560B5A4bvBb3ts64DlZfaWsRrCHElQjxgGgPZragQCmCDqCNiPKgP1QELxjw8jELN21WcvaAQuJyKBBSqJEwRtInUUB50XydxYOFAt0lObL2gebykTGbVQVl6+zPlOlAaXwHy8xS2dacucRUG0RLCHFuBSRByHPCUiRBgHTY60BrVAYd+k1/8h/8Ac/8A6KAzblcf/i1l/wAZP+tAeuqA/DzSVpKVpCkkQUqEgjwIO9AcbOC2yFBSLdlKhspLaQR6ECgOx10JEqIAHU1KV9wI5WOtAx3j5gafjrWeykRc8s8XXSsTxZ4s98vP9m1EnMkEIbPoUpB8q1knqfhrBUWVqzbNey0kJmIzHdSj5qUSr30BJ0AoBQH5ccCRKiAB1NErgwzn1xylxAsGDIkLfV6aoR8YUZjZPjUtWB3ckOXbjCk4hdDKspIZaI7yQoQVqnYlMgDeCZ3ioBs9AKAUAoBQCgFAKAUAoBQHljnNwyqyxFxYHzVwS82fMn5xOw1CidPApoDYuW/FS3MPtSoSEoDaifaOQlEzPgn31tjTTjci5oTLoWkKSZB2rW1bIk/dQBQCgI9/GGk6ZpP2RP47VmqcmRcwr9IjGEPPWjaSe424sgiIzqSN+v6v8KiUXF2ZJXeSeFl/FmDEpZCnVb6QkhO321I/GsQep6AUByYhfpaEnUnZI3P/AG86yjFyBVry8W6ZUfQdB6V0xio7jErPHGM/JLN1zXMRkRH11AgH3an3Um7IIrXI3ACw4L55IAUCloHcJOil+XgPEZuhE6I07q5Nzf61kigFAcF/iqG5HtK8B/qelZxptkXKjj11cOtL7JaQ7lPZ5h3Eq6aD89fftXQo2WRBV+WHLVLTwuLuHn0nPrJShW4OvtLnWTtGmutaXHVWe8k2WtRIoBQCgFAKAUAoBQCgFAKAqXMvg5GJ2im9nm8y2VdM8bH7KtAeo36QQKByrtXGrHI6haFBxfdWkpMd3oRMb10018JizQ8HxItnKr2Cfu+fpScL5hMtNcxkKAreN4mVEoQe6NyPpH91dFOFs2Q2Q9bSDC+bdznxFadfm0No19M2nl3/AIzXNVfxEo1v9H7hs29o5cOABy4UIHUNpHdnwzEk+mX3YNNEmq1AI3EsXS3onvL8Og9f3VshTbIuVh10qJUoyTua6ErEEbiuN29sJfeQ31gnvH0SO8euwo5JbwZ5iCzjd+Gm1/0K3hSla9+YnTTvHVInYBR8q1P45W4E7jT2GUoSlCAEpSAlKRsABAA8gK3EFjwrGU5QhwwRoFdCOk+daJ03e6JTO93Fmkic4PkNawVOTFyIvsdUrRsZR4/S/wC1bY0kt4uV/Eb9thtTrywlCRKlH/yST4DUmtjaSIIzgzihnE3FN24cStACiHAkd2YJGVStAYn1FYbWIsahZWqWkhKfefE+NaJSbdzI+9YgUAoBQCgFAKAUAoBQCgFAKArmPYfCu0TsdSOoPU+lb6c+DIaIatxBI2GLrbEe0nwJ1HofCtcqaYufu+xpbgygZAd4Mk++BSNNIXIutgIbiTia3sUZnld4g5WxqpUfkNtTpWMpKO8GPYOtnEcUz3JDSHVlWQmcx0yt5o67Tp4DUiudWlLMk9C4ffqZBCAmDGhGgjwgit8oKW8i59LrFnViCYHgnT/vRU4oXIDFMct7YS+8hvyJ73uSO8evSsnJLeDNOK+aSly3YgoHV5QGY7+ykyANtTr5CtMqvImxn7peuCtxXaOlIzLWcyso2BUdYGw1rS3ckuXKPH0sXCmHCEoejKSdAsTA/vAkeuWttKVnYhm010ECgFAV7ifjK2sdHFZnYkNI1V5T0SPXpMA1hKaiLGL8V8Vv36wXYShM5G0zlT567qjr+Vc8puRkbN+j/wAIOW7bl4+koU8AhtKgQoNgyVEHoohMeSZ61iDX6AUAoBQCgFAKAUAoBQCgFAKAUBn/ADuw153De0tyoOWzqX+5OeAFIVlKdRAXmJ8EmgMf4a5pPNd27BeREBaYDg/0V0GsHrPjtjVa3kWL6xzBw9SQflATP0VIXI9YSRW3aRIsR+Ic0rJvRHaun7KYG/iog+egNQ6sRYrrXGGK4ivs7BgpBITLaM2WZ9pxQyp0B1gbVqdVvcTYufB/JcZu3xZzt3Dr2QUopnxWuQpR8hA8zWskhudHLRSFm9sWpbIHastp1QRpnSlI9giJAGhk7E5QM0Y4xvkJCU3TsDaVT+J1rLXlzB+bji6+WIVdPRM6LI/EQaa8uYOCwsHrlzIy2484eiElSvUx08zWINT4M5HPvZXMQX2DZE9kggve8wUo6H6R6EA0BtVjwpaMWq7RllLbDgWFpGpVmEEkqkkx1MxAGwoDypxjwncYa+WrhOhktuD2XEgxmH4Sk6iRNAffC+PL5gBKXypInuuAL38yM3ums1UkhYmv52rz+qtvuL/6lZbZkWIfE+Pr58FJeKEkQQ2AmfeO9+NYupJixA2lo6+vK2hbiyfogkyfH8dTWttLeZxhKTtFXNM4Q5bhEO3oClaEMgykbHvnZR+yNPWa0Tq8IlvhtHpfFV8Pc0wYg4dnVn++f31p1pcyw2NL+K8EWzh+2dSnM6tRzbIUZjzM6z5f+DppKSV2UmNqUpS1aaWXFEtW04RQCgFAKAUAoBQCgFAKAUAoD43j6W0FS/ZG+k7mNvfUNpK7NlKnKpJRjvMp4g5c4PcrK0F23USSQ0O4SYnuKSQBvATA19K17aJ1ft9fl5oiE8o8NkTd3MdYSkGPXJTbRH7fX5eaJ7BeX2C25kocfUDIL5Kh0+ilKUkadQdzTbRH7fX5eaLxYYnaMIDbKQ2gbJQ3lSPcBTbRH7fX5eaOj+ULH1j90/uptoj9vr8vND+ULH1j90/uptoj9vr8vNFOx7hnBrlanHLUlxeqlt5ka+gUBJ6mNabaJK0bWe+yI1jgTBEqB+SuqjopxRB9fnKjbRMv2yrzXn7Fuw7FbW3Tkt7YNI8EJSkHpMDrAFRt1yMv2uf8kdSuKUxo2qfMgfvpt1yJWi5Xzkjmd4oX9FtI9ST+6sXXfBG6Oi4fVJ/b3ILiJQvmy1cpSts65csQfEH2gfQ1i6sjojgKCVrXM7u+VLJ/VPuJP20pX+WWslXfFHPLRcPpk/v7HJ/NL/8AV/8A4P8A+lTt+ow/a/8An5f2flfDuE2SpuLgurT/AOnIOo8UoE7zoTFTrzluRDw+Fou85X6v9HwvOZCGk9nYWyW0+KwB/wAidJ6ySfSipX+ZmMtIKK1aUbfnIg0YtiWJLDLanXSSO42Akb6TlAEeaj0rYoxicsq9etx9PzvNo5UcrTh6hc3Ss1wUlIbTBQ2CQdTHeXpuNBJ33rLfvNF3FvVZqVSYCgFAKAUAoBQCgFAKAUAoBQCgKPzE5g2+GlDT7DrvapKhlSMmh2zKOpmNBMSPEVDSeTMoTlB60XZmXX3ORtfsYclHiRcE+Gw7MAdelYOlFnVDH148b9v5cjkc2VzrbJI8A4QfjlP5VhsOs6VpSX8fM+6ObQkTaECdSHpIHWB2Yn0kVGw6zJaU5x8/6Oz+dW3/AKl7/l/iqNizZ+50+TOj+dCz+q/9xP8AHUbGRl+5UuT/ADvOpvmNYEAlxYJ6FtUj1gEfA1GykZrSFDmfr+cSw/rVf4a/3U2Uif3Chz8mdQ43sP7Sn7qv4ajZy5Gf62h/Ify3sP7Sn7qv4abOXIfraH8h/Lew/tKfuq/hps5ch+tofyPw9x5YJE/KAfJKFk/5abKXIh46gvqIy65n2aZCEvL13CQAfPVU/hWSoyNMtJUluTZCX/NdZkM26RropxZVInqlITGnSTWaoc2c89KP6Y+JVsR4nvbw5C4tWY6NNiAfKE6n3zWyMIrccVXFVanzMmMD5T4ncwew7FJg5nzkGo8IK/8AlrK5pUcr3L5gPIMApVeXObYltlOh8RnVrHnlFHcmLgt6v+fnI1fhvhi1sEZLVoIB3O6j5knUmiXEmVRtavAmKk1igFAKAUAoBQCgFAKAUAoBQCgFAcmJ4YzcoLb7SHUHdK0gj8dj50BR7/kxhTgIS04yYAzNuqJEGZ+cKhJ21B+OtAVDEP0ftyxe6fRS41+a0r/9tAVW75KYojNlSy5G2R0d70zBP4xQFbxTgTEbee1s3gBuUpzpGkkyiREdaAgHmFI9tKkz4gj86A+dAKAUB/UpJIAEk6ADc0BM4dwlfP6s2j6wQSFBtWUwYMEiDrpQFkw7k9irupYS0NNXHEjfySSRHUETQFwwr9H9RANzeAH6SGmyenRaiOv2KAueF8msLZCczS3lJ+k64rUzOoRlT5RERvNAXTDsGt7f9Qw01oB822lJIG0kCT1oDuoBQCgFAKAUAoBQCgFAKAUAoBQCgFAKAUAoBQCgFAKA+T9uhYIWhKgQQQoAgg7jXpQETccH2CxCrK2Imf1KB+QoDm/kDhv9htv8JP7qA6Lfg+wQITZWwBM/qUH8xQEui1QIhCRG0JGlAfWgFAKAUAoBQCgFAKAUAoBQCgFAKAUAoBQCgFAf/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xQSEhUUEhQWFhQXGRkYGRYXFx4fGhgcHhoaHxofHx4eHSggIBwmHBsXIjIhJSorLzAuHR80ODMsOCgtLysBCgoKDg0OGxAQGywlICQwLCwtNCw0Ly0vLCwsLCwwLCwsLCwsLSwsLCwsLCwsLCwsLCw0LCwsLCwsLCwsLCwsLP/AABEIAMMBAgMBEQACEQEDEQH/xAAcAAEAAwEBAQEBAAAAAAAAAAAABQYHBAgDAgH/xABOEAABAwIEAwUDCAUJBwIHAAABAgMRAAQFEiExBgdBEyJRYXEygZEUI0JSYpKhsQgzctHSFhckU1SCk7LBFTRzotPh8EPCJURkhKPD4//EABsBAQACAwEBAAAAAAAAAAAAAAABBQIDBAYH/8QAOhEAAgECAgYIBQQCAgIDAAAAAAECAxEEIQUSEzFBUQZhcYGRocHRIjJCsfAUFVLhM/FiciNTFjRD/9oADAMBAAIRAxEAPwDcaAUBxYli7FuJfeaaHi4tKfTc+RoCpYjzdwpkx8oLh00bbUoaiZzQEn3GaArmLc+rREi3t3nT0K8qEnT1Ur8BQFfuv0gHzHZ2bSd5zuKVPhEBMdfGgIa8544ksKCAw3J0KWySkT9pRB001FAcP88eLf2hP+C3/DQHF/Oni39sX9xv+CgOi35u4sgR8pzazKmmyf8ALUNXVgfv+eHFv7Qn/Bb/AIa1bH/k/Em5+hzkxb+0I/wW/wCGtqVlYglrbnviAMratlCNglY19c5qQSlv+kC6E/OWTaleKXSkfAoV+dATVtz+tST2lq+kdMpQo/AlNATmF86MLdjO44yT0cbPjG6Mw852oCx2XHGHOqyt3tuVEgAFxIJJ0AGYiTPQUBPtuBQBSQQdiDINAfqgFAKAUAoBQCgFAKAUAoBQCgFAKAh+LuIG7C1duHCO4k5EkxnXBypHmT4dJPSgKRwZxNc4zh1x2yhbrU4ptDrGZJSnKhQIOaZBJEzXm9MabqYGtGnCKd1d+O7yN1OlrorSeV9mlZU44/cKJlSlrAClTJOgza6gnN1PrVZLpDi5rJRj5vzy8ixpaPjvmTFtwnZNpyptWSPtICj8VSa4Z6Rxc3d1Jdzt9jtjhqSVtVHezhbCBlQy0lI6BCQPgBWiWIqyd5SbfazNU4LJJHezbqI7qTHkNK55Tit7EpwjvZ9Pkbn1TWO1hzMdtT5nzcaUncEeorNSi9zM4yjLcz4utJUIUAobwRP51nGTjmnYlpPeclxhFu4AFsNKA1AU2k/mK2wxNaGcZtdjZi6UHvSOVfC9kd7Rj3NpH5AVtWkMUt1SXizVLC0Zb4r7ETccuLBWzakb+y4rX4k/hXXDTmMjvkn2peljW8BRfAh7nlKwf1b7qdPpBKtem2XSuyHSOqvmgn2XXuaZaNhwkyBveVV0k/NuNODzJSfhBH41YU+kWHkvji15/ngc8tHVFuaZCX3A1+0nMq3UR9ghZ+CSTXdS0tg6jsprvuvuaJYStFXcSBuLZbZhxCkGJhSSDHjr00Nd0JxmrxafYc7i470fKsyDsw7FX7clTDzjRMSW1qSTExOUjxPxoC3YVzbxRiB8o7VIAEPISqQBGqoCz5mZMUBc8I5/qGl1aJI+sysg9Poqnz+kOlAXzB+beF3AH9I7FR+i8kpjbdUFHX63Q0BdLS7Q6kLaWlaDqFIUFJPoRoaA+1AKAUAoBQCgFAKAUAoBQHnz9IbigOvt2KPZY77hnQrUnujf6KSfvH3gXjlXh6UYTbpGvaJUtR81KP5CB7q+ZadrOekJvk0l3I7qD1UmjtDCpICSYMGBWjXjvuXWvG12zrYwtR9ruj4mtUsRFbszRPFRXy5nQsNM9Myvif3CtadSr1I1J1a3UiPxPidtkS4ttoeK1geO0xJ0Omu1dFHR86rtBOXYiXQpwznL0Kvec0LNMj5SVEGIQhX4HKAR76tKfR/FP/8AO3a17mG3wsfxleuucDeuRl5WmmZYEnzidKsYdGZ/VKK7Ff2NTx9JfLD7EDec17kn5pppA8FZlHp1kefSu+n0doJfHJvssvc1y0lUe5IjVcyb8k/OIHkG06eWomulaCwdvlfizV+vrczne4/xBRn5QR5BCAP8tbI6GwSVtTzfuYvG1n9R+P5d4h/aVfdR/DWX7Rgv/WvP3I/WVv5fY/bPMDEEme3nyUhBH+WsZaGwUlbU837krG1l9RLWnNW7TAW2wuBBJSoEnx0XHwFclTo7hpfLKS8PVepmsfWRN2XNps/rrdafNCgrp4HL1864qnRua/xzT7Vb7XOqOko/VEtmGcS2V73EOIWTPzTghR01hKhrpO09aqK+BxWE+KUWute63d51wr0auSfcc99wHYOkksBJIj5slAHmEpOWfdWylpjGU1ZTv22fm8/MiWDoy+nwK3ifKdsybd9STrCXAFDrpIggbDY++rKh0jmsqsE+zL88jlno2P0PxKnifLy+ZmGw6kfSbUDO/wBEwqdNo6irehpvCVN8tV9fvu8zjngq0eF+wrN1araVlcQpCvqrSQfgdas4VIVFrQaa6szllFxdmj41mQdmG4o/bqzMPONKMSW1qSTG05SJ60BfeHedGIWyUodyXKRpLs9pH7YOvqoE+dAaZw1zssbgpTcBdssjUr7zc+AWNfepIoDRMNxJm4QHGHUOoP0m1BQ9JB38qA6qAUAoBQCgFAKAUB4242uC5iF4tUybh7czA7RUCfACB7qA9E8tHArC7Qgg/NgaRuCQRp1ka+dfLNNRccdVvzO6n8qJnFcXYtkZ7h1DSehWoCesAbk+Q1rioYatXlq0ouT6vXkZNpbzPsU5rFxZbwu1dulJ1K+zXljxCEjPHmcteowXRWpNa2Ilq9Szfe93hc554mMf7KrjBxu6PzyxbzrkSQgwZ0OSV7HZRnavXYDozQhG8IJ9cs/68iqxOn6dB7NyfcduD8mVPNpdeuSFKMkBO46mTrJ11I8DFdWJw1enLUo6rSXG6s+xLcu4nDaRo1Ya84yV+zdz38e8lneUljbt53lurg6DN7X2dAPP8a0UcFj607OpGPYm+/NmWJ0rhKENbUk+1pZ8srkXdYNh1umVMtISTu4tSjPgMyvwFW9LRVOjaVeq5PrtFeC397ZRVNO4rEtwwtJR7Lyfi8l4I7LDBLZeTsmGVTGRQQkz4EGNfWrRUqCjrKKt3FK8TjJT2cpyu8rXa8jVbCwbZSAhKUwkAkJAmPE1USetJvmeiitWKi3uIjGOJQg5WYUeq90j08T57V2UcHrZzyKzFaRUHq0s3z4FOvb1LjmR1aVOLGYJURKgPAHoPKu9akbQy7Cpe2netn1vl7E7wtgLDocLrDS0aJAU2kpJ3OhG4hPxrix2rZRSXMtdFOo3Kbb5b/H0PnivLGydzQw2mTIKJQR6ZdI8ojyrx1XR+kIVHKhVuuCl/o9rS0jhZQSqwafNf7KbjPJkJSVMvFET+tylPlqII1jcGsqdXSUZatShrf8AVrxtf2MpVcC46yq2/wC2Xp7mbcQ8Nv2SgHgkgzlWhYUlXvB09DBq1UamqpTi435qxzQr0aknGnNStydy2cEcwltKDV4sraMBLh1U34Sd1J9dRXnNJ6FhUi6lBWly4P2ZbYXGuL1ajy+xsjdqtQBSJBEggggg7EGdRXjHUinZstNvT5n0GHufV/EfvrHbw5kfqKfM/NzgXapyuIbWk/RWAR8CIqYYzZvWg2n1ZGEsRSkrNXKxi3Ka0dkgBlR+k2ogfdIKenQCrSh0jxNPJvWXWvXecc6eHnui0+ooOOcprhqSw60+J0SDlX08e7pr9Lp7q9BhukdCplVi4+a9/I5ngqn0rxyKXiWCXFv+uZcQPrKScp9FbH3Grqji6Fb/ABzT+/hvOedKcPmTRH10Gs6sNxF23cDjDi23BspCiD+HTyoDUOHOet22Upu20PtgQVJGRz1+oT5QKA1nhvmZh16oIbfyOGIbdGRRJ6Anuk9IBJ0oC4UAoBQCgFAKA8e8wMIctcQuWnAAe0UtMbFKyVJI9xj1BHSgNT5CY2ldu5aEnO0ouJHQoVExr0VM6D2hvrXhOlWEca0a63SVn2r+vsdVCWVi247wxYYhdoL5C3rdPeaC4lKtUdoB3oBBIEj2tZmr/orQprBa6vdt3vuyyy6vXsK3HVqkJ2W7gTTpas2D2baEIT7KEJCUydtBp616ulS15KKKXE19nB1JZmWcY3jqLV55tULTlUVQD7TiUnfTdQqzxU3So3i7brFJo2lHE4tKorp3b8Pc0HhDiVF1h7d0opByw4E7JWnQpAO06EDwIqpp3qNJb2ehxCjQvfcivYpiCn1lStvop6Afv8TV3SpKnGyPKYnESrz1nu4FF5j4WXWEupklkmR9lUSfUED3T4VyaRpOUFNcPsWugcUqdZ0pfX91u8c++xJ8iL1rK+HVQWYWkHwXoSPMFO32q4cPUlKnso8y30hQhCssTPclbv8A9ZIu2N4+p2UIlLfXxV6+A8qs6GFUPilvPOYvHur8MMo/chK6yuKnzEtfmUPpOVxlYhQMEBRj/Nl/GuDSEPgU1vTLzQVX/wAzoyzjNbuz+rmpcssbTd4e0tMZ0yh0fbG5/vSFe/yqu2jqfFLeXEsPGh8Ed3AheanGblk2ybVwZg8ntBlBCkgElObpMQY113FKsJwgpvcThJ0q1WVO92kfB3F1XSUuFUpUApI2ABEiB6H1q6owhGKcOJ5TF1asqjjUeadrcMjtwLC0XKlNvIC2ihQWkjQzoPQ9QRqIrVjWtlZ8Tp0UpbfXXBGGcaYKLK9ft0lRS2rulQ1ykBQnx0I16715+Ss7HuKU9eCkW7hDmyuytUW6rftsk5Vl3KcpMgRkOgmN9o8K8zpDo5DF13WU9W/C18+e9bzqhW1VaxYLXnkgz2lmoeGR0H1mUCq+fRKX0VfFW9WZqv1HUOc9ssgFDzY6nKkgaeIVO+m1av8A4tXgr3i/H29TppYigvmT9CSsuMrJ/VNyiT0cOUz/AH4rlqaLxVLfTfdn9iwhiaLVotfYm0LBEggjxG1cTTTszoTufxxAUCFAEHQgiQfUUTad0Gk95Wr/AJe4e7JLSm1eLSso+6QU/hVnS01jae6Sa/5K/nkzhq4GE38ORRcf5XPtkm1UHkRsYSseOhOU/GfKr7C9IKM1astV+K9/LvOKpo+pH5cyj31k4ysodQpCx9FQg+vmPOrylVhVjrQaa6jilCUXaSsc9bDEtnDnMfEbIpDdwpaEwOyd76IEwACZSNfokdPAUBtPB3OizuoRdf0V3aVGWlei/o/3oHmaA0i0ukOoC2lpcQrULQoKSR5EaGgPtQCgFAZ1zi4B/wBosB1gJ+Vsg5dNXUaktz4zqmdJkaZiQBkvDHB2NWNwi4Zs3JSe8nMiFpkZknvHQj4aEaiuTG4Oni6LpVOO7qfB9xlGTi7ouXFY+Q49Y3a5aTco7N0TpMZDJB1AzNa7d2darujsa1CnLD1k04PK/FPlzzvxZhjIqcG0WLivEM7nZj2UH4q6/Db417zCUtWOs97+x4PSWI157Nbl9zjxHCgrCb1SgJUytQzDSGxmB9cyZHmBXLj6ms9XkWOhaWpao+L8jL+WeMqBXaqV3FfOISds4EKjzKdf7ta9GzSm4vj+fnYdfSGjKVKNRbk8+/c/TvNAq6PIn8LYUClXskEH0O9RJXVjKEtWSfLMyjg66DF8kTCVFTWvn7O32gmqDBz2ddJ8cvzvPb6WpbfBtrerS9/K5rFegPDCgIfmO12WFlSx3nnUIRIOiRKyoepSBr0nxqp0jWutmu89LoHC2ltZLs9+/wDN5W+VGMqaVcMBUB1KVb/UkED1CtY6CtOjlF1Gpb+B2aedSNFShuvZ951cz/8Ad2/+J/7VV1aT/wAa7fQrejv+eX/X1RJcCPldk1P0cyfcFGPwge6t+Bk5UFc5NM01DGStxs/I1jArZNvb5lnKVDOonppoP+3iTXHiJurUtHsRYYOnHD0NaWV82YFzgcSvEVOoSoBxCCcx3KRkkeGiU6eM1x4qi6U7MutGYqNei3Hg2i48quVFreWqLu6cU4lwnK0glITlUQQo+0SSkjSNOuunMWJpNxytwpacps0AaapUtJ08wqaAg8b5IYe6n+j9pbq01CitJ8ZCyTt4EdKAouPciLtsFVq82+Ne4r5tfWAJJSdI3IoCi3eFYjhisy27i2OnfghB8sw7qt9pO9aqtCnWWrUimuszhOUHeLsS+G80LxsgOBt1I3lOVREeKdB4zBqoraAw076l4vxXg/c64aQqrfmXXCOZlm8YczMK0AziUmTHtJmPVQA86pMRoHE01eFpLq3+D9LndDSFKXzZF5tWC4kLbKVoOoUhaSD6EGKopzVOWrO6fWmjoWJpPifm8wLtk5XWUuJ+qsJI/Gpp4zZvWhJp9V0Yyq0ZK0s+4pOM8nW3JUwVMqPSQpHwJka+dXeH6TzhlUtJeD9vI4amHw8s4ysZxxBwDf2aSt5glsbuNkKSNNzGqR0lQH5V6TCaYweKajTnnyeT9n3XK+dKUSsVaGsmOHeKLuxVmtX1tzukaoV6pMpPrE0BsvCPPVpcIxBvslf1zYKkH1Rqoe7N7qA13DsQauGw4w4h1tWy0KCknx1HUeFAdNAKAUBlf6ROHdphzbo3ZeST+ysFJ6b5snh1oCu4FiJubdt1RlSh3j9rZX4ya9Lhp69KLPnmkKLpYmcOvyeZP4riPatBhAKWgnLB3UfFXl1iohQs3KWbZNXGNqMIZRjbtdjz/h12bd5Did0Kn1HUe8SPfXn6c3TmpLge7r0VXounLivzwNrtbhLiErQZSoBQPka9NGSklJcT51UpypzcJb1kfUVkYGH4k2Wn3E7KQ4rWPBWh/wBa8vUThUa5M+j4eUatCL4NL7Gx4Le9uw279dIJ9dlfiDXo6NTaU1LmeAxdDYV5U+T8uHkSti2kqlZAQnUjqrX2QOpP4b1lUbStHezGjGLlebyW/r6kUbnVixfXbiMqUhzKkdAcg+PdqlxtJU1Fcc7nrNC4iVd1JbkrJLxKjwO7lvWdYBKh6ykwPjFasE7V4nVpiOtg55cn5oufMpnNahWvdcSdPMEa/EVZ6Rjelfkzz+gJ6uKa5p+h08imkvF5tcZWyl2D9KdPh3RNcOGxDhTlBb2W+k8EqteFWW5Kz7ndfdmgcTYwHT2bZ7idz0Uf3CrHC0NRa0t/2PP6QxiqPUg8l5mRc0mNWFx0UknrpBH5n41yaTjnGXaWvRyplUh2M0n9HDE89m+wTq06FAdQlafCNsyFGfPyqqPTmvUAoBQH5WgKBBAIIgg7EdQaAoPEnKDDrpKuzb+TOnZbWiRr/VzkjXoB01oDJOKuTN/a95gC6bCSoqbgLTG47MmT5Zc23SgKVY4ldWTnzTjrCwQSkEp1jTMk6HQ7EbGtFfC0a61asU+305EqTW40Th/nU8gpTeNJcTrK2+6vy7vsnrp3enhr5rF9FaUk3h5NPk8147/ubo13xNOwHjuwvFZGbhPaRORYKFegzABREGcpNeXxWiMZhlrVIO3NZry3d9jfGpF7mWSq0zKrxLy+sb0StoNub9o0AlR0jXSFdNx0q1wWmsXhflldcpZru5GuVOMjJuKeUV3bkqtf6S0BOkBwePdnX+7JM7V63A9JcNWSVb4JeXjw7/E0SotbjO3WyklKgQoEggiCCNwR0NejjJSV1uNJYOCOL38MuA8yZSYDrRPdcT4HwUNYV0PkSDIPXzLgUkKGxAI94oD90AoCu8w8M+U4bdtAZlFpSkjxUjvo675kigPPPLPFQCu3V9Lvo8yB3h8BPuNWuja1m6b7UeZ6Q4VtRrrhk/R+ngavY4dkQX3h3U+yg6Fap0n7M13VKutLZw3vyKWjhtSDrVVkty5v2ML43s1N3jpVs4oug+OYkn8ZFUuKo7Ko1w4HsNGYr9Rh4y4rJ9qLRy1xYrQq3UdUd5Gv0SdR7jB/vVYaNrXi6b4bii6QYRQmq8eOT7eHivsaJheFrfVCdEjdR2H7z5V21a0aazKbDYWdd2ju5mS818IFtiLiUmUrShYPmUgK9+YE++qDEXc9drfme40fqxoqnF31cvX1Jnlnf5mVsndtUj9lU/kQfiKs9G1LwcOXqee6QYfVrRqr6lbvX9fYudWR58qXMTCVPMJdbQpSmpKsomGyO8T5Aga9JNV2kqetBSXD1L/o/iNStKm90l5oo3Cn++Mf8RP51WYX/NHtPRaS/wDqVOxmm8YW3aWbyRuE5vukK/0q7xcNajJfmR47RVXZ4uDfO3jkUnlpelu7UkKIDrakEAwDqFQfumqnR9ttmen06pfpG481fs/LGn1fniCo8zGJtkK07rg9YII098fCq/SUb0k+TL3o/O2Jcea+zRYP0Z/avvRj83aoz2RutAKAUAoBQCgITiPhO0v0kXLCFqKcocgBxI1jKvcQSTG1AY5xfyLdbzOYe52wkQw4QlYBOsLJCVRvrl0nc7gZVjWCXFm52dyytpcSAsRI8QdiOkjrIoC4cD80biyytPy/bgxr+sQPsqJ1A+qfQEV57SfR+jir1Kfwz8n2r1XmbYVXHJm+4TijVy0l1hxLjatlJ/IjcHyOteAr4epQm6dVWaOtNNXR2VpSbdkSceK8G2t6P6UwhekBRELA8lCFD417TQeicbTtUnNwjv1eL7U8l9+w5qs4vJEJh/JvC2nA52bi8pkIccJRIIIkCJGmxkHrNeyOc0GgFAKA/hE70B5DuSrCsWVCf93fVCVfSRmMDUfSbO8dZFZRk4u6NdWnGpFxl+cj0BxZdhbLRSdHIWPGMun+arfAq8mzyWlpWgo9f2M34t4e+WNjLo6icnnO6T66e+ujF4ZVo9aOXRWPeFq2avGW/wB0Uzl5arGKW7S0rQSspWkghUFJkEHXbX8apKNSVOpdbz1+NpQr0HGW7J+Z6QxS5TbMEoAEd1AHif3b+6u2lB1amfeUmIqRw9FuOXBGP8cYIbprMkS8g5kmdVA+0POd/UedduMw+1p/Cs1u9it0Tj/09b438Mt/bwZW+W1m6i4cUpC0o7MiSkgZsyYGvWJri0dCaqNtO1vYttP1qU6EVGSbvw5WZovwA6kmAPMk6AeZq4lJRV2eVhCU5KMVdkbjXH9lbN9iwtTzip7VbY7umyAoxKfNMj8qqnjqbqazztu9z0kNDV9jqRaTfzN/ZWXsU3B8VsFXKFJt1NrK9FFXdSo7d2YAk+6saNbDOqmo2ZtxWE0hHDSi6ikks1bNpde/3LpfYrbozIdebSdUqSVjMJHUTI0qynWpL4ZSR56jhcRO06cG+KdsinYDwyk3TZtLtpxYcGVsmFFM6jQ6nL5AelVdOhCE1OFRZPyPSV8bWq0XSq0JLWVrrdfv3K/Wabiz9tZIh99r5Qf/AEy4JbBnvZZkn3flXZ+qjOdr2S8yo/bqlOndRcpPley/v8RSuIsRZu7N9LLoUUpCiADMJUCdDBjTfaoxFWnVoyUXu9zZgMNXwuMpupBq+Xin+WLh+jdh2W0uXyILjoQDB1CEzp0IlZGnUGqI9obBQCgFAKAUAoBQCgOe/sGn0FDzaHEHdK0hQ2jY+RNAZZxRyMtXsy7JxVusyQhXfbnw+ske8+lAVPhzBMVwK6HaMrctFqAdUyC4jL1cASMySkdVJEwR4VVaV0XTx1Kzyktz9H1GcJuLPQFuwkajXzrHR2hcPglrJa0ub9OX5mTOo5H3q3NYoBQCgFAKA85/pEYMWr5u4CQEPtgEjqtvRU+HcLfrBoC08pbpF/hyWniSu1V2YIMHIRKPdAKdvo124avKC+EpNI4OnUl8S/OJfrHCWmvYQJ+sdT8enurZUrznvZy0cLSpfKiExvjXDbV4B95vttUkoTnUiNwooBUnXSD8K53KKZ3Qo1JLJZERjWNN3S8zDiXGkiAUkESYKvft8Kt8Els7riea0q57bUkmrL8f5yKFxTxkm3V2bIStwe0T7KfAabn8vy14rHKm9WGbOnR2hpYiO0q3UeHN+yOOz5ioj51lQV0yEEE++I/GtcNJq3xR8Doq9HJ3/wDHNW6/63+RWOIeJ3rvQ9xvo2k6HzUfpH/yK4cRi51snkuRc4HRlLCZrOXN+nIg65SyFAf0mgAMbUAUZ1O9ASXDIm6ZRJAcWlpcblDhyLHvSpQqU7GMo3R664X4fZsLdNsxPZpKjKiColSiSSQBO8egFQZIlqAUAoBQCgFAKAUAoBQCgFAKAUAoBQCgFAVLmfwn/tKxW0mA8ghxonbOJ0PkpJUn1IPSgMZ5D4kWb522Vp2rZ7pkHO2ZiP2e0kROlbKTzOTGRvC/IvHNjj02CBbsf7y6mc3RpJkZo6qOsDbr5HZOdskc+Hoa7u9x54UZMnU1zlmdVjiTrIWGlqQFjKqOo/f5771shVnC+q7XNFbDUqzTqRTtmjkrWbxQFp4E4GucUdytAoaE531JORERp9peo7oM6zoNaAluIuUmIMXC22GV3DQgodTlAUCPDNIIMiD4eBBoCR4c5I37y/6VltWxuSpK1n9lKFEfEj30BNcY8j3O1R/s3J2PZgKDrhzlwEyr2YgjLt1nQUB+OGOQ7pXN+8lDY2QwZWr1UpMJHpPuoDT8M5b4awytlNshSXE5VqX3lqEfWOqT17sQdRFAR+A8o8OtH0PoS4tbZlIdWFJCuioCRJG48Dr0FAX2gFAKAUAoBQCgFAKAUAoBQCgFAKAUAoBQCgFAZRxhwxZ4Q85jILpdzKKWAU9mpx1KknpmA7ylHXTWPCsouzuaqsHOOqircBcv38XeVf4oV9koylJ7qnY2j6rQGmm/TxqG7mcYqKsi383eBFP2LSMPYQCytJLSAElaYKRHQlMz3umbXoYMjHWuV+KqIAsnJPipAHxKgBQF54c5DLWypV6/2Tp9hDQCwjTdZOhMyMqfD2tdAJ7AeRFq06F3D67hA17PJkST9ohRJHkI291AapYWTbDaWmUJQ2gQlKRAAoDooBQCgFAKAUAoBQCgFAKAUAoBQCgFAKAUAoBQCgFAKAUAoBQHzft0rELSlQkGFAESNjB60B87y+aZSVOuIbSN1LUEgawNSQNyBQH4scTZfEsvNujaW1pUJG/sk+IoDroBQFc424ztsLZDj5JUow20mM6z1gHZI3KjoNOpAIGAcVc3sQuypLbnyZkyAhrRRE6Zl+1mjSU5R5UBT2seukqUtNy+Fq9pQdWFK9TMn30BZeGuaeI2ah8+X2xu28c4OuvePfB36+40B6E4E46tsUazNHI8kAuMKPeR00MAKTOyh4iQDpQFpoD+KMamizBjvOHmgq2Js7JWV6PnXgR82D9BPgvqTpl06nSWrAyk3+MLCne0xApnVYU9lk+Y0G408xSzB24JzTxO1ckvqeA0U2/3hp/zA+YPrNQDX+E+dNldHJcA2jmsZ1Zmzuf1kCDA+kB4AmgJ6/5n4UzGa8bMzHZhTm3jkSY98UBVr/nxYoXlaZfdSPpwlIPoCZ+IFAd+B86sNfIS4XLdRgS6mUEk/WQVQBpJUEjWgNFt7hLiUrbUlaFAFKkkFKgdiCNCPOgPpQCgFAKAUAoBQCgFAKAUAoCs8WceWWHA/KHQXBHzLcKdM6juzoI1lRA89RQGX4pzXxO97uGWS20HQOdmXV6mEmcvZo85CgNddKmzBTr/AJe41cr7Z5lbi1alTj7Wb07zkj00ip1GCDxLhTELI53bd5vLr2iQSkR9tEpHxqHFoFu4E5xXNooIvCu5YgjUguoPQhR9oeSj130gwDSeMObLDbDQw8i5ubgDskJE5J076RrnnQI3ny3ArmAcqnLlxV1jLqnHnDm7JK9v21jTxAQjQCIPQbY0+ZFzRbLhq0ZQEN2zISNh2aSfeSCSfM1s1UDsOHMlst9k32ZkFGROUzvKYipsgZVzP5Xshg3Fg0ULb1WygEhxMjUAq0KRJgAz7q1ThyBibbikHukpO2hINaiT6fLnf6xf3j++gJLB+K721MsXLqOpTmlJOmpSqUk6DUjpUp2BZOVbVpdYhmxBZU8tRW2lYHZuukycxn2pMhMQT12ByhZvMHoy/uUstrddJS22lS1Kg6JSCVGAJMAHQVuuiDNscxTAMUlLj7QdKYD2Rba07R31oCT6KnrWDcZAq17ySdVC7O7YdaVqlS8ydOkFAWFeun46Y7N8Bc5v5j7/APrrT77v/RqNmybj+Y+//rrT77v/AEabNi5G43ykxG3QVhLb6UiSGVEqA1nuqSlRjwAJ19YODQLFyA4vW3c/IHVksuhRaBOiHACogeAUArT6wHUmcAehKAUAoBQCgFAKAUAoBQCgM55i8xDZXVtZ22VTzjjfayCciCtIA/aUM3mBr1BoDvTwNYfKXbk26VuuLzkud4JP2UnujXXaZNb1BIg/XE3GFnhyQH3AlUSllAlZA2hI0SPAqKR51LkkDk4d5i2F6tLbTxS6oSG3UlJPlPsE+QUdjE0U0wWusiDGeenCAATfMNwZyv5R91ZjbbKT5prVUjxJRk2C4w9aOh63XkcGgVAOnXcEVrTsSa3wvzuEhOIM+A7Vj8yhR+JB9BWe0ZFjaLK+aetw/bQ8hSCpGUjv6aCTsZ01iDvEVi5NkmW4pzUv7In5bhBQnbMFkIn9vIpB9AajWYJnhnmth964lqXLd1RASHQMiiSYAUkmDt7UamBNZqo+JFibxXgSxeUVPWbKlElSlhMFRO5JTBPvrP4ZAq9xybw1RkB9A+ql3T17yVH8abNC5VOJ+SSkIK7F4uEAktOwFK39lQETsIIHr0rB0+QuZC42pCilQKVJJBBEFJB1BG4INayT1Nyi4gOI4Ykv/OONlTDpWJzwARM+1KFJknczQEDzV5XMO2y7iyZS2+0CvI2mA6BqoZR9KMxECSdOoibgxjhDjW6w5UsLls+00uSg+cTorzFSpNA0PDubt9dKLdrYIccgxlK1ZfAmI09SPWs1NsgvnAZxNQdXifZpzFJabTGZG+acsiD3SASTvMVnG/EFsSPCsmQeaWcqOI0BnuoGIISAmRA7cBQ8Y3EeFcz3mR6qqAKAUAoBQCgFAKAUAoDjxnEE21u8+oEpZbW4QNyEJKiBPUxQHlrgq7VeY3bvXBzLcuO1Op9oSpIEmYBCQBOwArKO8Ho3Hm7lVu4LLJ8ojuFw90GRJOh1iYB0mK3SdkQZ7ZcjlPFTuI3q3LhZklrUe9SxKtI6JiI1rnJKNzJ5WO4WgPtudvbkwVZcqmyT3QoSZBEd4Rr0GkgXvlNzIbuEItLxwNvpAS26tWjw0ABJP6zbr3vWtiqNEWNYNn5iPSstoLENivAWH3Or9q2pRnvgZVaz1RB6k69a1N3JPOvNLgg4VdBKSVW7oKmlHcQe8g+KkynXqFJ8wIBbf0d+JS3cOWS1dx4FxsE7OJHeA/aRJP7A8aA3q/sm321NOoC21jKpKhIIoDzDzY4CVhtyVMoUbNzvNq3CD1bUfEHadwRqSDQHRg/ObErdtLcsupQkJBdQoq02JUFgk+ZoC34TxfxDfJm3sWEpkfOlooETBguuQoeOUE6VOswanwizeBgf7Q7E3GY6sgxl0iZHtb7aRHnS7B5t5zW6UYzdhAABLaiB4qabUo+9RJ99QDX/ANHm1KMLUon9Y+tQ8oShH5pNAafQFUuuW2FuLUtdm3mUZMZkifRKgB7hQE5huC29ujIwyhpH1UJCR6mNz5mpUmtwOr5OnwqdeQI3inFU2Vm/cGB2TalAEgSqIQmSDqpRSNjv1qG7g8scvGFPYrZgHvfKG3CT1yKC1bDeEmoB6+oBQCgFAKAUAoBQCgFAR/ENj29rcM6/OsuN6b95BTp560B5A4bvBb3ts64DlZfaWsRrCHElQjxgGgPZragQCmCDqCNiPKgP1QELxjw8jELN21WcvaAQuJyKBBSqJEwRtInUUB50XydxYOFAt0lObL2gebykTGbVQVl6+zPlOlAaXwHy8xS2dacucRUG0RLCHFuBSRByHPCUiRBgHTY60BrVAYd+k1/8h/8Ac/8A6KAzblcf/i1l/wAZP+tAeuqA/DzSVpKVpCkkQUqEgjwIO9AcbOC2yFBSLdlKhspLaQR6ECgOx10JEqIAHU1KV9wI5WOtAx3j5gafjrWeykRc8s8XXSsTxZ4s98vP9m1EnMkEIbPoUpB8q1knqfhrBUWVqzbNey0kJmIzHdSj5qUSr30BJ0AoBQH5ccCRKiAB1NErgwzn1xylxAsGDIkLfV6aoR8YUZjZPjUtWB3ckOXbjCk4hdDKspIZaI7yQoQVqnYlMgDeCZ3ioBs9AKAUAoBQCgFAKAUAoBQHljnNwyqyxFxYHzVwS82fMn5xOw1CidPApoDYuW/FS3MPtSoSEoDaifaOQlEzPgn31tjTTjci5oTLoWkKSZB2rW1bIk/dQBQCgI9/GGk6ZpP2RP47VmqcmRcwr9IjGEPPWjaSe424sgiIzqSN+v6v8KiUXF2ZJXeSeFl/FmDEpZCnVb6QkhO321I/GsQep6AUByYhfpaEnUnZI3P/AG86yjFyBVry8W6ZUfQdB6V0xio7jErPHGM/JLN1zXMRkRH11AgH3an3Um7IIrXI3ACw4L55IAUCloHcJOil+XgPEZuhE6I07q5Nzf61kigFAcF/iqG5HtK8B/qelZxptkXKjj11cOtL7JaQ7lPZ5h3Eq6aD89fftXQo2WRBV+WHLVLTwuLuHn0nPrJShW4OvtLnWTtGmutaXHVWe8k2WtRIoBQCgFAKAUAoBQCgFAKAqXMvg5GJ2im9nm8y2VdM8bH7KtAeo36QQKByrtXGrHI6haFBxfdWkpMd3oRMb10018JizQ8HxItnKr2Cfu+fpScL5hMtNcxkKAreN4mVEoQe6NyPpH91dFOFs2Q2Q9bSDC+bdznxFadfm0No19M2nl3/AIzXNVfxEo1v9H7hs29o5cOABy4UIHUNpHdnwzEk+mX3YNNEmq1AI3EsXS3onvL8Og9f3VshTbIuVh10qJUoyTua6ErEEbiuN29sJfeQ31gnvH0SO8euwo5JbwZ5iCzjd+Gm1/0K3hSla9+YnTTvHVInYBR8q1P45W4E7jT2GUoSlCAEpSAlKRsABAA8gK3EFjwrGU5QhwwRoFdCOk+daJ03e6JTO93Fmkic4PkNawVOTFyIvsdUrRsZR4/S/wC1bY0kt4uV/Eb9thtTrywlCRKlH/yST4DUmtjaSIIzgzihnE3FN24cStACiHAkd2YJGVStAYn1FYbWIsahZWqWkhKfefE+NaJSbdzI+9YgUAoBQCgFAKAUAoBQCgFAKArmPYfCu0TsdSOoPU+lb6c+DIaIatxBI2GLrbEe0nwJ1HofCtcqaYufu+xpbgygZAd4Mk++BSNNIXIutgIbiTia3sUZnld4g5WxqpUfkNtTpWMpKO8GPYOtnEcUz3JDSHVlWQmcx0yt5o67Tp4DUiudWlLMk9C4ffqZBCAmDGhGgjwgit8oKW8i59LrFnViCYHgnT/vRU4oXIDFMct7YS+8hvyJ73uSO8evSsnJLeDNOK+aSly3YgoHV5QGY7+ykyANtTr5CtMqvImxn7peuCtxXaOlIzLWcyso2BUdYGw1rS3ckuXKPH0sXCmHCEoejKSdAsTA/vAkeuWttKVnYhm010ECgFAV7ifjK2sdHFZnYkNI1V5T0SPXpMA1hKaiLGL8V8Vv36wXYShM5G0zlT567qjr+Vc8puRkbN+j/wAIOW7bl4+koU8AhtKgQoNgyVEHoohMeSZ61iDX6AUAoBQCgFAKAUAoBQCgFAKAUBn/ADuw153De0tyoOWzqX+5OeAFIVlKdRAXmJ8EmgMf4a5pPNd27BeREBaYDg/0V0GsHrPjtjVa3kWL6xzBw9SQflATP0VIXI9YSRW3aRIsR+Ic0rJvRHaun7KYG/iog+egNQ6sRYrrXGGK4ivs7BgpBITLaM2WZ9pxQyp0B1gbVqdVvcTYufB/JcZu3xZzt3Dr2QUopnxWuQpR8hA8zWskhudHLRSFm9sWpbIHastp1QRpnSlI9giJAGhk7E5QM0Y4xvkJCU3TsDaVT+J1rLXlzB+bji6+WIVdPRM6LI/EQaa8uYOCwsHrlzIy2484eiElSvUx08zWINT4M5HPvZXMQX2DZE9kggve8wUo6H6R6EA0BtVjwpaMWq7RllLbDgWFpGpVmEEkqkkx1MxAGwoDypxjwncYa+WrhOhktuD2XEgxmH4Sk6iRNAffC+PL5gBKXypInuuAL38yM3ums1UkhYmv52rz+qtvuL/6lZbZkWIfE+Pr58FJeKEkQQ2AmfeO9+NYupJixA2lo6+vK2hbiyfogkyfH8dTWttLeZxhKTtFXNM4Q5bhEO3oClaEMgykbHvnZR+yNPWa0Tq8IlvhtHpfFV8Pc0wYg4dnVn++f31p1pcyw2NL+K8EWzh+2dSnM6tRzbIUZjzM6z5f+DppKSV2UmNqUpS1aaWXFEtW04RQCgFAKAUAoBQCgFAKAUAoD43j6W0FS/ZG+k7mNvfUNpK7NlKnKpJRjvMp4g5c4PcrK0F23USSQ0O4SYnuKSQBvATA19K17aJ1ft9fl5oiE8o8NkTd3MdYSkGPXJTbRH7fX5eaJ7BeX2C25kocfUDIL5Kh0+ilKUkadQdzTbRH7fX5eaLxYYnaMIDbKQ2gbJQ3lSPcBTbRH7fX5eaOj+ULH1j90/uptoj9vr8vND+ULH1j90/uptoj9vr8vNFOx7hnBrlanHLUlxeqlt5ka+gUBJ6mNabaJK0bWe+yI1jgTBEqB+SuqjopxRB9fnKjbRMv2yrzXn7Fuw7FbW3Tkt7YNI8EJSkHpMDrAFRt1yMv2uf8kdSuKUxo2qfMgfvpt1yJWi5Xzkjmd4oX9FtI9ST+6sXXfBG6Oi4fVJ/b3ILiJQvmy1cpSts65csQfEH2gfQ1i6sjojgKCVrXM7u+VLJ/VPuJP20pX+WWslXfFHPLRcPpk/v7HJ/NL/8AV/8A4P8A+lTt+ow/a/8An5f2flfDuE2SpuLgurT/AOnIOo8UoE7zoTFTrzluRDw+Fou85X6v9HwvOZCGk9nYWyW0+KwB/wAidJ6ySfSipX+ZmMtIKK1aUbfnIg0YtiWJLDLanXSSO42Akb6TlAEeaj0rYoxicsq9etx9PzvNo5UcrTh6hc3Ss1wUlIbTBQ2CQdTHeXpuNBJ33rLfvNF3FvVZqVSYCgFAKAUAoBQCgFAKAUAoBQCgKPzE5g2+GlDT7DrvapKhlSMmh2zKOpmNBMSPEVDSeTMoTlB60XZmXX3ORtfsYclHiRcE+Gw7MAdelYOlFnVDH148b9v5cjkc2VzrbJI8A4QfjlP5VhsOs6VpSX8fM+6ObQkTaECdSHpIHWB2Yn0kVGw6zJaU5x8/6Oz+dW3/AKl7/l/iqNizZ+50+TOj+dCz+q/9xP8AHUbGRl+5UuT/ADvOpvmNYEAlxYJ6FtUj1gEfA1GykZrSFDmfr+cSw/rVf4a/3U2Uif3Chz8mdQ43sP7Sn7qv4ajZy5Gf62h/Ify3sP7Sn7qv4abOXIfraH8h/Lew/tKfuq/hps5ch+tofyPw9x5YJE/KAfJKFk/5abKXIh46gvqIy65n2aZCEvL13CQAfPVU/hWSoyNMtJUluTZCX/NdZkM26RropxZVInqlITGnSTWaoc2c89KP6Y+JVsR4nvbw5C4tWY6NNiAfKE6n3zWyMIrccVXFVanzMmMD5T4ncwew7FJg5nzkGo8IK/8AlrK5pUcr3L5gPIMApVeXObYltlOh8RnVrHnlFHcmLgt6v+fnI1fhvhi1sEZLVoIB3O6j5knUmiXEmVRtavAmKk1igFAKAUAoBQCgFAKAUAoBQCgFAcmJ4YzcoLb7SHUHdK0gj8dj50BR7/kxhTgIS04yYAzNuqJEGZ+cKhJ21B+OtAVDEP0ftyxe6fRS41+a0r/9tAVW75KYojNlSy5G2R0d70zBP4xQFbxTgTEbee1s3gBuUpzpGkkyiREdaAgHmFI9tKkz4gj86A+dAKAUB/UpJIAEk6ADc0BM4dwlfP6s2j6wQSFBtWUwYMEiDrpQFkw7k9irupYS0NNXHEjfySSRHUETQFwwr9H9RANzeAH6SGmyenRaiOv2KAueF8msLZCczS3lJ+k64rUzOoRlT5RERvNAXTDsGt7f9Qw01oB822lJIG0kCT1oDuoBQCgFAKAUAoBQCgFAKAUAoBQCgFAKAUAoBQCgFAKA+T9uhYIWhKgQQQoAgg7jXpQETccH2CxCrK2Imf1KB+QoDm/kDhv9htv8JP7qA6Lfg+wQITZWwBM/qUH8xQEui1QIhCRG0JGlAfWgFAKAUAoBQCgFAKAUAoBQCgFAKAUAoBQCgFAf/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xQTEhQTExIWFBUWGRgaFBUXFRgXFRUWFx0WHRwcExgaHCghGRolHRUWIjEhJykrLi4vFx8zODMsNygtLisBCgoKDg0OGhAQGy8mICYsLC4sLDgrLCwsNDQsNDEsNCwsLDcsLDQsLCwsLywuLCwsLSssLDQsLCwsLCwsLCwsNP/AABEIAOYA2wMBIgACEQEDEQH/xAAcAAEAAgIDAQAAAAAAAAAAAAAABQYEBwECAwj/xABLEAACAQMABgYGBwUECQQDAAABAgMABBEFBhIhMVEHEyJBYXEUMlKBkaEjQmKCkrHBM3LC0fAkY6LhFRZDU3Ojs8PxRJPS4hdUsv/EABsBAQACAwEBAAAAAAAAAAAAAAADBAECBQYH/8QAMBEAAgECBAMGBQUBAAAAAAAAAAECAxEEEiExIlFxBUFhgbHBEzKh0fAUM1KR4SP/2gAMAwEAAhEDEQA/AN40pSgFK4JroZ19ofEUsLnpSvL0hfaX4ivK6vVVSQQTg47/AI1lRbMOSRlUrpFIGUMOBAI99d6wZFKUoBSlKAUpSgFKUoBSlKAUpSgFKUoBSlKAUpSgFKUoBXBNc10lHZPkaAwNtW7Uhzngo7h7q6mSL2D8f86xKwZ7htrZHPAGN5NW1TuVHUt3Ex10fdGfeajdIXu0NlcAeHD/ADNcLo2duKn7xA+VZ1poLBzI2fsjh7zWeCOrZjjnokZ+igepTPL5d3yrLrgCuaqN3dy2lZWFKUrBkUpSgFKUoBSlKAUpSgFKVGaZ0/BalBM+yXzsgAnOMZJ5DePjWYxcnZGG0ldknSoiDWa1fhMB+8CvzIxUjb3cb+pIr/usD+VZlCUd0YjOMtme1KresuulvZOI5BI8hAbYjUEhTkAksyjuO7Oaj9F9J1jK2y5kgJ3AzKAvvZWYKPE4qPPG9rlpYWs451F2LpSuFYEAg5B3gjgR4VzWxXFKUoBSlYWkNKxQ/tHAPcvFj5Ab/fWUm3ZGJSUVdmutJaXn6x16wqFZhhQF4EjiN9Q1zM20sm0dpSCGJyQRvB3+IqRv8PLI4yFZ2YA8cMSd/wAa8eqHLPnXdjFJbHDlV4tza2i70TQxyrwdQccj3j3HI91ZVaotw5AVC2B3AkKP0FTmjJ5oTtdazAcY8kqR3gZ4HxGK51TB22fkXqeNzbx8y90rrFIGAYHIIBB5g8K7VSL4pSlAKUpQClKUApSlAKUpQCtcdLtmcwTd3aRvA7mX44f4VseozWTRK3Vu8LHZzvVsZ2WXeDjv4cORNS0J5KikzWaurGotE32RsFRkd+BvHjzNZkjfuj3H+dQTssUuYpOtVeD7GyG54UknHnU0uklbcG38gm/5Cu0cmrCzujC0jEJDtOyscYzklsDgMnO7wqt39pg4+B5irjMfakI+A/TNQukogVOzndvGfnXPx2EjOm5xXEtTt9idpTp1VSqNuEtOnJrkTvRRrc0Ui2UzZikOIST+zkPBB9lu4dxxzrclfLc4IbIJB4gjcQeYPcQa+jdU9L+l2kM/e69vHdIuVceW0DXJozurHU7VwyhLOu/R9f8ASXpSlTnIOGOBmtfw6KMy9aznaftHO8b6v7jIIqpaDb6FRyA/IVaw8nFNrw9ypiYqUop+PsRv+rze1mveHQQHHf5n9BU3Sp3Wm+8rqhBdxFzW2xjHDwGMV5VI3q5XyqOrMXdCSsyd1TudqEoeMTFfu8V+Rx7qm6qGrM2zdOndIgPvX/ItVvqpiI2n11LmGlmprw0FKUqAnFK85J1U4ZlB5EgVRtN9JsQkNto+F9I3PArD+yThvklwRjfxGRuIJFAX2laxGg9P3nanv4tHoRuit023X95s5z5SEeVcpqPpeEZh07JIeUsIf/qO9AbNpWvLfTWmbfdcWtveLu7UMhglx3krINlj4DFSY1zmcbMWi7rrO7rTBHED9pxIxx5KT4UBbJ5lRSzsFVRlmYgKAO8k7gKpt/0saKiYobsORxMaSSL7mVdk+4msG41LnvmEmkpmmGcraxkxWsfDuztykHPaYjid1TlpqXbxrspbW6DkIl3+Z2d9AZ2r2tdnfAm1uElI3lRlZAOZRgGA8cVNVrfWHo1hYia3X0S4TtRz2/Y2W+2gwCOe4HxqV1C1sknZ7K9UR30A7ePUnj7pYvA7sgcM92cACk6/aG9GumKjEcuXTkCfWX3Hf5MKxNBXAwUIz3rvxu7+7+s1trWrQ0dzCesRnMe06KjBXZgD2QSO/d8q0lazbLhuAz8j/lXYw1X4kLPdFLEU9GWKaUDghPkCfnUfcSE8Vx7v1rK9PjzgNk8grH9K9JWJXcp9/wDKrBQjeL1RSL+PB8iRW0uhHSGYbiAn1HV18pBgge+Mn71a20ym8+4/pVl6HLrYvymd0kTjHNlKMPkH+NeWy/DquPJtH0DFS+PhFU5xUvv7m8KUpVk82Kp+i+yXTkzj8LMPyq4VT5uxcyj7efc6qfzJqzh9cyK2I0cWSNKUrcjOkq5UjwNRNTNQ7DBI5VJTI6hjxy7F1A/iAfInB+TVdNJ6Tht4zJPKkSDizsFGeQJ4nwqh6W4IeR/r8qitXej2bSEvp2mZWlySYLYEqix53FgD2VIAIQeBYkkio8UtIs3wj4pR6Mnv/wAsWcjmO0hu71hx9HtywH722VIHHfjurXPSN0vzzE29mJbRVyszNsicsCQVUqTsAY4g5J5DjuXWSRbHR1y9uiRdTBIYlRQqqwU7OFGO/Fap6A9SUkzpGddrZYrbKw3bS+tLjvIPZXkQx44Ipl4p2iei7Sl2OtMBQNv27h9hmz3lTl/eRVh0TqRp/RjbdpssCcvHHKjRtj245NnO7dkdrkRX0LSgKTqVr8Llxa3kLWd7jPUyKyrKBxaAtx57PHHAsATV2rF0ho+KddmWNXAIIyN6sODIeKsDvDDBFZCLgAZJx3neffQHYiuAK5rhjgUB1mlVVLMwVVBLMSAABxJJ4CtZaydNtlAxS3R7th9ZT1cWfByCT5hSPGpfT+p8+k2xe3DQWoOUtICNpsHIa5lIILfZUEL3EntHK0f0Y6LhGFso25mQtKT+MnHuxQGvrbp/O0OssOx3lJ8sB4AxgH4ipLTmkYNIQppPRbf2uyO31bDEgU524pVHFWXaxgkE5AO81ZtOdFGjLhSBbiB8dmSElCPu+ofeK0jeaPudX9JIWO0o3h1yEuICcMpGdzc1Odlgp37iQPpbV/S8d3bQ3MXqSoGA71Pepx3qQVPiDWsekbV/0ebrkH0UxJ8Ek4keR3sPvcqm+jGUQXF7o8H6NWW5tOGOouBkhB3Kr7vvVfrmBXUqyqw5MoYZ7jg1NQrOlK5rOOZGlNBzrsEbI2gd55g8PPvrNmlbgASe4cB/Ko7tx3jpP6+0yvgAZPcVGMBT2cbuBFSU054Kv9faPf5V2fE5FWNplW1gjIO/jg5+R/Wu/R7PsaStTzcr+NHX+IU054nJ31HauybN3atynhP/ADErzmM0xMvL0R7nAXn2dBP+Ml9WfTNKUqQ8+KqmsCYuc+3Gp96lgfkRVrqva1p2oH8XQ/eGR/8AxU+HfGQYlcFziF8qD4V3rFsG3Ecj+dZVTNWZAndCoq5Habz/ADqVqNvh2/hW0NzWexGaVH0fkR/L9auWrku1bQnkuPw9n9KqOkBmNv64EVYdSpM22PZdh8cN/FWcQr0vM1w7tWtzRla16ONxZXMC+tLDIi/vMpC/PFY2oWjvR9HWcOzslYULDk7Daf8AxM1T1K550hWvr/pRjaZrfR9pNpGRPXaLswLx4y4O7cd+Nk9xNZnSpPM1vDZ27bMl9MsBfvSIhmkbHeNlSCORNetxcQaItktrWAuwUtsKN+yMBpbhgOff38NwG7aMXJ2Rhu250tNdZ0AN9oy4tF75VK3MSDnKY+0g8dnAq3286yKroyujAMrKQysp3gqRuII761db9JdyGy8ULL3qodT7mLH8quOq91Cw6y27MMxYtFw6m4HaYBeC7YyxA3ZG1xckyVKE6avIxGalsWSlKxtIzukbGOPrJOCJnZDMeG031V7yd+ADgE4BhNjG07p+2s4+suZkhXu2jvYjuRR2mPgATVVg6YNFM2z6Sy78BmhlC/HZ3DxOK8oui+K4lNzpSVrydvqhmjt4hxCRIDtbI8Tv4kZJqdOoGjNnZ/0fb4/4S5/Fx+dATtleRzIskUiyI29XRgynyI3VQ+nPQQuNGSSAZktiJEPfs5AkGeWydr7grPsdRRYy9do2RoQT9LaOzPbzDvwTlopOTgkDAGMZq06UsVuIJYJAQksbI47wrqQcHnvoDWWiI2trvQUxGDPZi2mJ4/skdAefbRq2xVC6Uogi2Eo3dReWzbt3ZD7JHlh6vtAUzXzVUzlbiAfTJjaX/eKN4x9ofMbu4V10PqcWG1cErnhGp3/eI4eQ+NXWlTrEzUMiZDKhCUszPmmdCCyscsCQ3mNx/KsKxfZljbk6H4MD+lT2s8GxeXK/30hHkzFh8mFVsHG+uQt2e9qtShFrvR9U0pSugeIFQ+tSZty3sMjf4gD8mNTFVjSl7LedbbWewEG1HNdSAtGjjcUgjBHWyKeJ2lVTuyxBUbwllkmaVI5otGNYthsc6kaqemLW90couZZo7y2QjrtmHqZ4kJA21CsyyKM7xgH51awas51LVFXI46M5rA0gN48qz6w9Ij1ff+lbQ3NZ7EbcjKN5H8qkdQrgbMsee1kNjvwRjI+A+IrCYbjVchkeB1vo8kWo/tCD69pJgSkcymzHIP8AhmpaqvRl5EVJ2rR8zblK6Qyq6qykMrAFWByCDvBB5YrvXMOoVzWyHEthcH1YLkbfgs8ckIPueWPPIZPdUB0l6aVCIY9pZyMO4GMwsDldr6wJxu+yavt1brIjRuoZHBV1O8MrDBBHIg1Tta9WGmRQxZnjGI5wC7FPYuEHaY8nUMd5JA75qEoxmnLY1mm1oaeiMnWHPq7/ACx3Y8a2R0VSHrJV+rmM+RxLv943fCoFdT7stsiInkdllU+91GPfitmam6t+hxHaIaRt7EcB4LnyHwFXcTWh8NxTvcihFuV7WLDSlK5hOKUpQClKwtEaTS4Quh9V3jde9JI2KureIKnzGDwNAVDppbGjHbvV4SPMTRVfKonTOm1o10HFnhA8zNDV7oBSlKA0T0hxbOkbnxKEe+OP9c1S34Gr/wBKa40g55xxn5Efw1gaodHFxfwrcNOttE++IdX1kjp7TZYBAeI4nFUlBynKx6ueKhSw1Jz5L0RvleFc1V9H6flhkWC92O22xFdRgpFI/AJKhJMMh7u0ysdwIJCm0VdPKFe170k8NoRC2zNO8dvA3syTuEDDxUMW+7UtorR8dvDHBEuzHGoVR4DvJ7yeJPeSTVZ6RmwdGMRlRpG3z4bSzKpP3mWrjQFM1z0mLgTaOiI2mUC6fI+hikHqqOLSOuQN2F3knICtIw+quOQ/KobpOiVXsJ03XHpMcSkcXhk2utR+aBRtb+BUc6mLf1V8hVilbKVqt8x6Vi6QHZHn/Osqse+HZ94qWO5FLYjq6amAekOhGQY2BB3g9pePuzXevHVZsXmOfWD8z+lWHrTl0K60qQ6khqixtJpNGOTsoDLYscnatmO+PJ4tE52ePqtHVuqv65aJeWJJoAPSrZuttj7RAw8RPsyIWQ+YPdUjoLSqXVvHcR+rIucH1lPBlbkysCpHMGuUdYz6VC6wa0W9pGzPIrOAdiFCGmlYfVRBvJzxPAcTgAmvfVmKVLS3WcgyrFGJCDkbYUZwe/f399ASdKUoBSlKAUpWDpjS8FrGZbiVIkH1mOMnko4sfAZNAZ1Ue3s7e60jK8LSRgRK0skE0kQuCzsiMwRgrACKQBsZPHJGya8bjSk2kAey9rY79rb7E90o9ocYYD3/AFmHsgnPfo0uBMb68A2UeVYot2B1Nug2dkdwzK+7uORWLmyi7Nnl0iQosdnbLnD3lpH2mZ2JMgYlnYlmOI8kkk1sCqBpo9dpLRseM/SzTt4CGIhf8Uqir/WTUUpXWWQKCzEKoBJJOAAOJJPAUBprpZH9v84Y8/GSp3on1xR44tHy9maJNmE/VmijGB+66qACDuOMjiQtS180xFd3jSwsWjCKivggPslssmfWXJwG4HBxu31aegq0i9GuJhgztM6SE+sqJs7CD7ODteJY8t1enf4kjuY5R/RUbrW2hcNY9EpKjo4zHICrjvBPeD3HO8HuIqN1W1tQ2sa3Mo6+MvFKfaeF3jLfe2Nr71WLS/qjz/Q18za0aPupb26kg2urM8oXBwMq7K2PvA1YOGfQ2v8Aop7mxmSL9smzLBjGethYOgGe8ldn71SGrumEu7aG5j9WVA2O9W4Mp8VYFT4g1I1VJNXrm3mkl0fLEiTMXmt50ZohIeMkJQgox4ld4J5UBXRCZb65kuW62a2kMUJ4RRRSJHIOpT6rlZAGYkscYzjAq023qr5VCx2BhlnVn6x2cPJIRjbd1UkgfVUblAycKqjJxmpq29VfKr1rQRQzXmz1rxvB2D7vzFe1eVyOw3lWFuZexF1GWksiXQaFFkk2jso7mNWyDkFwrbO4nuO/FSdYVkcXsf76/MAfrVlaxkvBlWWkovxRP/6x3KftdFXPnDJbzL7vpVbH3ahdWNMiPSMsAhuIYbvM0QnheILdAHrkjJGywdVEm4neH51sCq10h2bPZPLH+2tiLmA/3kHaxu47Sh0xyc1yTsFhEK5LbI2jxOBk+ZqjT2ENjOIi72kMxItZ4XMaRud5hmjOYidxZHZDuyv1ctddHXizRRzIcpIiup+y4BHyNeWmdFRXULwTLtI4weYI3hlPcwIBB7iBQyrX1I02V+mOru4ZlHdPbkSHzkhdVHd/s66NpLSCevYRSf8AAuwSfuzRRgfirX6aevtDzeizYuId5h28qJIx3wyYOwwyA0ZDBd2MAgm36M6TbCTAkdrZuU67K/8AurmP/FnwrRTT07yephZxjnWsea28+T8GZra0Tr62ib37ptX/ACnrybW6c+poi+J+16Og+PXGpq109ayDMd1A45rKjD5Gl1p61jGZLqBBzaZFHzNblcrryaZudypb6NQ5yzN6XcDkVVcRD3k1k6M1Fgjfr5mkvLnBxPcNtlM/7lPUjGeGBkc689IdJFhGDsTGdu5YFLg+Um6Me9hVC1m6QLm6Bji/s0R4hWzM45NIPUHgm/d6xG6tJVIx3LeHwNeu+GOnPZfnQ79IWtilZLaJsoufSZBw3cYU5k8GPd6vEnZvurOjDaaOt4GGJCu1KP7yQl3HuZiPIVrHo31d9MulbZ/stqytIcdl5lwUiXuIU4Zh4KDxrceln7QHcB+f/isQu+Jm2MUKbVGDvbd839l9yo6P0hAulp5Zp44ltrZIh1kioNudjIxyxG8JHH+KrBLr3o8HC3ccp9mDauG9ywhjUb0f6Ihmge9lgjeS6lklVnjUuISdmEAkZC9WiNj7Rq6RxhRgAAcgMCpCkVltaJ5N1ro65k5POBaxeZ6z6QjyjNeH+qk12Q2k5llQEFbOEMlqCDkdaT25yCB62F+zVvpQGi+kVh/pCZVACoI1AAwABGhwB3AZqL6ObmaPSUCW8nVm4bZmBG1HJHGrudpfaAVgpBBG1yyD7a4z7d9dN/euv4Ox/DURq51npdr1T7EnXRhH2doKWYKSy5G0uGYEZGQTvHGqUJcbfierxNHNhIw71FeiN865aaW1t5JW4Iu1jvZuCKvizED3ivDUnVwQWMEc6hptkvMSBnrJWaRwccmcj3V4watTz3CT38sTrEwaG3hRhF1g4SSlyS7DiBuAO/fVtq6eUFKUoCoaYGLmXxEZ+RH6VmW/qr5CsbTwxdN4xofnIKyoPVXyFX38i6I56+eXV+p3rpKMqfI13pWhuQ1R5bZuoj9uMn3MP5VIsMbqidKxkuoVtkkABsZ2Tnccd+M5xVuHsVKmy6my0kB4EHyNYumJAtvMx4CNyfIKaoEh0xaftbaLSEY/2tu3VT45vE24t4JUTrL0kwmzuYX9Itp5IZUWGeF0cllK7jggceORXIOwbC6P0xoyxB//AFoPmin9an6xdF23VQxRD/ZoifhUD9KyqAjtO6Ehu4jDOm2p3g8GRhwaNhvVhniOZHAmtN6zajXdmSyI13B3SRr9Mg/vYhx/eTI3cFretK0nBS3LOGxdXDu9N+XcfLBlt2OD1e1wIcAMDyIYZzXorQJvBiXx7Ar6P0pq7a3H7a3ik8XjVvzBqKXo80cDkWcHvhjP5rUX6fxOmu2pbumrmhF0kjNsR7UrngkStIx8goq16uagXt6wMymzt/rE4Nw43bkXhH37zvHKt02WhoYhhI1UclAUfBQBWeBjhW0aEUVq/a2IqrKtF4fcw9D6KitYUggQRxoMKo+ZJ4kk5JJ3kmqzr7KxjaGM4kuWS3jPepl3Mw/cTrH+5Vzqh3Nx1ml4hgsttFJMRnd1kx6qPPkgm+NTHMLtZ2yxRpGgCoiqiKOAVQAAPIAV7VXNLa1wwDM00UI+24BPkCcn4VVm6QHuSV0fa3F8eG2q9Tbg/alcAD4UBsaW5VeJ93E/CqvpvXuCF+pTamnPCCFetmPmq7k82IqKt9T7+63394IIz/6azypI5STt2ju3EAYPcRU8+h7bRtjceiwJEFic7h2nIU423OWY57yTWG7K5tCLlJRXeaOvJ9tpJDxcsx82JP61laiR7WkbQf3oP4QW/So+QYU+VTnRjFtaTtvs9Yx90cn6kVQp7nssdaNOVv4v0PoClKV0DxYpSlAVbWMf2hTziHyY/wDyr3i4DyFdNaB9NEeaOPgUP616JwHlV1fJEov9yR2pSlYMkVcrhj5/nUXpTc0Z8f1FTN+vazzFQ2mB2VPj+n+VWqW6KtbZmyKqfSSoe3ggIz6Rd2seMd3WLI3+CJ/dmrZVV099LpPR0PdELi5cfuqsKfO4Y/drknXLVSlKAVDaa66MiSBl2jxjkz1bkcyN6N3bQB8VbdiZqD1j0lHEjPIwRIwWdjwH+fh35xQEPP0iwwZF7b3FqRxcxGWE/uSxZBHmFPgK8YulWylOzaJc3km7sQW75GeBYvshV8Se41g/6AvL+3e5M81k5G1ZW6ME2cb0a83HaZ92UzhQcbzmrHqLpb0m2jlxs7aBmX2JB2XX3MCPdQEhoj0iT6W5VYc+pbq23seM0g3O/gvZG/e24iVpSgPO5fCsfD51rDRGp0ekp7u7luLmNevMKJDL1cckduqpl8Lk/Sdbjf8AnV91ovxBbSytwRWc+SKW/hrE6P8AR5g0dao2dsxh5M8eslzI+fHadqAxNE9G2jLc7SWcbtnO1LmY55/SEgHyFWpEAAAAAHADcB5V2pQCqt0m3Oxo+bHFyiD3suf8IarTWvOmS5xBbx59aQv5hFI/OQVHVdoMudnwz4mC8b/1qamuD2TVq6HYtrSOfZhkb5xr/FVTuju99X3oQgzcXL+zGi/jYn/tiqtFcSPRdpytSl09TcNKUq8eRFKUoCva1r2oD4uPiAf4a5XhXprYv0cZ5SL8CGH5kV5rwFW4ftrzKc1/0l5HNKUrJgw9IDcD/X9bqhdLD6P3j9anb/1ff/OobSK5THiv5irFJ7FestGbBqraGHW6UvpsboUgtkPjhppP+tGPu1aGON5qsdHS7VobgjDXcs1weezK56vPlEIh7q5Z1S0UpXnNKFBJ/wDNAeV7c7A+0eH861/ouH/St3tnJsLR93s3l0p4/aijPuZj3jhzrTfS3lwNG2zFZJAGu5l/9NbHiAf94/ADjvzuzkX3ROjY7aGOCFQkcahUUdwHM95PEnvJJoDLql6ijq7nSNtn9lcOyjklyI5gPjI9XSqZH9Fp5xjAurRGzze3d1I/DKvwoC50pSgKX0n/AEkMNoM5u54oTjjsMwaQ+XVpJVzAqm3f9o01Am8rZwSSty6yb6JAfHZE5/oVc6AUpSgFak6YrnNzDH7ERb/3GI/7YrbdaO6Srjb0jMPYEaDy2Fb83NQYh8B1+xYZsTfkm/b3KhdnhW1Og63xDdSe1IifgXa/7taoujv91bv6IrXY0ajYwZHkc/iKD5IKioLUv9rztTfi0vz+i6UpSrh5kUpSgIvWWPNtJ9nDfgIb8gawYWyoPgKn5owysp4MCD5HdVOs7oxgxP60Z2Tvxw4HyI3++rVHWDS7ipX4ZpvvXoStcE1gvfnuAHvzWJNdg+s4+I/KpVTbInUSMm7n2tw4D51iMm00a+1JGP8AEM/IGsWbSca/Wz5Vlapzme6yV7MaMw8GOAPfgmpXFwi3yIk88kuZOa+XbR2FwU/aOnVRc+tnIiTH3pFqX0daLDFHCgwsaKijkqAAfIVBa2jrJ9H2/c9z1rj7FsjyD/m9TVlrlnVOGbAyeFUnXTWRogkcKdbczHYtYfafvd+SKN7HgAOI41na3ayJAg3F2Y7MMSb5J5DwVBy8eA48q6am6sPE73l2Q97MAGxvS3i4iGHwHee8/EgZeperIsoSGbrbiVusuZzxllPHHJBwUdw8SasNKUAql67/AEV9om5zgCd7dvEXKHZz96NfjV0qr9Jlg0ujpzH+1hCzxYGTtwMJBgd5IUj30BaK6u2ATyrH0VfLPDFMm9ZUV18nAI/OobX7STw2jCLfNMVhgHOWUhV+BO0fBTQGD0dr1pvL47/SZ2WM5zmG2+iXHmyyt96rjWFoTRq21vDbp6sSKg8dkAZPiePvrNoBSlKAV8/a4SbV9dH+9cfhOz/DX0DXz5ramze3QP8AvpD7mYsPkRVbE7I7vYVviz6e5W7ht7H+t1fSmrFj1FpbwnikSBv3sDa+ea0Bqloz0m9t4cZDOC/LYTtNnzCke8V9JVmgt2R9r1LuMer/AD6ilKVYOMKUpQA1R7nU2eR2dp02mJJwG4nl4VeKVJTqyp/KR1KUanzFFGo0nfcL+En9a7DUTnc/8v8A+9XfFNkVL+rq8/oiNYWlyKfFqPF9adz5BV/MGp7RGjIbZSI89rG0xOWOOGfn8akdgcq46scqjnWnNWbJI0oRd0ip6zaQSC/s7mXa6lYrqNpFRnEbyG3K7eyCQCI3GeG6vK/1yM46vR8Elwx4yujwWyfvySKC3PCBiauPVDlXBgXlURIVfVrV5IJDc3EvpF2wwZSuEiU/7O2T6iePrNxJ34qy+lpzrt6OvKuPRl9mgOPTE51x6YntV29FT2a49ET2aA49NT2qG7TnXPoieyK59FT2aApWgdKRaM27O5kEduHZrKdziMxOS3Uu53CSMlgASMrs44GvfRs4vrxbw7rW3BFnkEGaVwQ8+D9QKdlMjftMeVW42qeyK59HXlQD0hedc9evOuOoXlXPUryoDnrhzp1g506ocq52ByoBtjnWt+kPUeWeVri1AcuAJIywVtpQAGQtgb1ABGRw787tk7I5UxWs4KSsyfDYmeHnnh0KD0Y6mPabc9wAJnGyqAhurTcTkjdtMQOGcBRv3mr/AEpWYxUVZGtarKrNzluKUpWSIUpSgFKUoBSlKAUpSgFKUoBSlKAUpSgFKUoBSlKAUpSgFKUoBSlKAUpSgFKUoD//2Q=="/>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data:image/jpeg;base64,/9j/4AAQSkZJRgABAQAAAQABAAD/2wCEAAkGBxQTEhQTExIWFBUWGRgaFBUXFRgXFRUWFx0WHRwcExgaHCghGRolHRUWIjEhJykrLi4vFx8zODMsNygtLisBCgoKDg0OGhAQGy8mICYsLC4sLDgrLCwsNDQsNDEsNCwsLDcsLDQsLCwsLywuLCwsLSssLDQsLCwsLCwsLCwsNP/AABEIAOYA2wMBIgACEQEDEQH/xAAcAAEAAgIDAQAAAAAAAAAAAAAABQYEBwECAwj/xABLEAACAQMABgYGBwUECQQDAAABAgMABBEFBhIhMVEHEyJBYXEUMlKBkaEjQmKCkrHBM3LC0fAkY6LhFRZDU3Ojs8PxRJPS4hdUsv/EABsBAQACAwEBAAAAAAAAAAAAAAADBAECBQYH/8QAMBEAAgECBAMGBQUBAAAAAAAAAAECAxEEEiExIlFxBUFhgbHBEzKh0fAUM1KR4SP/2gAMAwEAAhEDEQA/AN40pSgFK4JroZ19ofEUsLnpSvL0hfaX4ivK6vVVSQQTg47/AI1lRbMOSRlUrpFIGUMOBAI99d6wZFKUoBSlKAUpSgFKUoBSlKAUpSgFKUoBSlKAUpSgFKUoBXBNc10lHZPkaAwNtW7Uhzngo7h7q6mSL2D8f86xKwZ7htrZHPAGN5NW1TuVHUt3Ex10fdGfeajdIXu0NlcAeHD/ADNcLo2duKn7xA+VZ1poLBzI2fsjh7zWeCOrZjjnokZ+igepTPL5d3yrLrgCuaqN3dy2lZWFKUrBkUpSgFKUoBSlKAUpSgFKVGaZ0/BalBM+yXzsgAnOMZJ5DePjWYxcnZGG0ldknSoiDWa1fhMB+8CvzIxUjb3cb+pIr/usD+VZlCUd0YjOMtme1KresuulvZOI5BI8hAbYjUEhTkAksyjuO7Oaj9F9J1jK2y5kgJ3AzKAvvZWYKPE4qPPG9rlpYWs451F2LpSuFYEAg5B3gjgR4VzWxXFKUoBSlYWkNKxQ/tHAPcvFj5Ab/fWUm3ZGJSUVdmutJaXn6x16wqFZhhQF4EjiN9Q1zM20sm0dpSCGJyQRvB3+IqRv8PLI4yFZ2YA8cMSd/wAa8eqHLPnXdjFJbHDlV4tza2i70TQxyrwdQccj3j3HI91ZVaotw5AVC2B3AkKP0FTmjJ5oTtdazAcY8kqR3gZ4HxGK51TB22fkXqeNzbx8y90rrFIGAYHIIBB5g8K7VSL4pSlAKUpQClKUApSlAKUpQCtcdLtmcwTd3aRvA7mX44f4VseozWTRK3Vu8LHZzvVsZ2WXeDjv4cORNS0J5KikzWaurGotE32RsFRkd+BvHjzNZkjfuj3H+dQTssUuYpOtVeD7GyG54UknHnU0uklbcG38gm/5Cu0cmrCzujC0jEJDtOyscYzklsDgMnO7wqt39pg4+B5irjMfakI+A/TNQukogVOzndvGfnXPx2EjOm5xXEtTt9idpTp1VSqNuEtOnJrkTvRRrc0Ui2UzZikOIST+zkPBB9lu4dxxzrclfLc4IbIJB4gjcQeYPcQa+jdU9L+l2kM/e69vHdIuVceW0DXJozurHU7VwyhLOu/R9f8ASXpSlTnIOGOBmtfw6KMy9aznaftHO8b6v7jIIqpaDb6FRyA/IVaw8nFNrw9ypiYqUop+PsRv+rze1mveHQQHHf5n9BU3Sp3Wm+8rqhBdxFzW2xjHDwGMV5VI3q5XyqOrMXdCSsyd1TudqEoeMTFfu8V+Rx7qm6qGrM2zdOndIgPvX/ItVvqpiI2n11LmGlmprw0FKUqAnFK85J1U4ZlB5EgVRtN9JsQkNto+F9I3PArD+yThvklwRjfxGRuIJFAX2laxGg9P3nanv4tHoRuit023X95s5z5SEeVcpqPpeEZh07JIeUsIf/qO9AbNpWvLfTWmbfdcWtveLu7UMhglx3krINlj4DFSY1zmcbMWi7rrO7rTBHED9pxIxx5KT4UBbJ5lRSzsFVRlmYgKAO8k7gKpt/0saKiYobsORxMaSSL7mVdk+4msG41LnvmEmkpmmGcraxkxWsfDuztykHPaYjid1TlpqXbxrspbW6DkIl3+Z2d9AZ2r2tdnfAm1uElI3lRlZAOZRgGA8cVNVrfWHo1hYia3X0S4TtRz2/Y2W+2gwCOe4HxqV1C1sknZ7K9UR30A7ePUnj7pYvA7sgcM92cACk6/aG9GumKjEcuXTkCfWX3Hf5MKxNBXAwUIz3rvxu7+7+s1trWrQ0dzCesRnMe06KjBXZgD2QSO/d8q0lazbLhuAz8j/lXYw1X4kLPdFLEU9GWKaUDghPkCfnUfcSE8Vx7v1rK9PjzgNk8grH9K9JWJXcp9/wDKrBQjeL1RSL+PB8iRW0uhHSGYbiAn1HV18pBgge+Mn71a20ym8+4/pVl6HLrYvymd0kTjHNlKMPkH+NeWy/DquPJtH0DFS+PhFU5xUvv7m8KUpVk82Kp+i+yXTkzj8LMPyq4VT5uxcyj7efc6qfzJqzh9cyK2I0cWSNKUrcjOkq5UjwNRNTNQ7DBI5VJTI6hjxy7F1A/iAfInB+TVdNJ6Tht4zJPKkSDizsFGeQJ4nwqh6W4IeR/r8qitXej2bSEvp2mZWlySYLYEqix53FgD2VIAIQeBYkkio8UtIs3wj4pR6Mnv/wAsWcjmO0hu71hx9HtywH722VIHHfjurXPSN0vzzE29mJbRVyszNsicsCQVUqTsAY4g5J5DjuXWSRbHR1y9uiRdTBIYlRQqqwU7OFGO/Fap6A9SUkzpGddrZYrbKw3bS+tLjvIPZXkQx44Ipl4p2iei7Sl2OtMBQNv27h9hmz3lTl/eRVh0TqRp/RjbdpssCcvHHKjRtj245NnO7dkdrkRX0LSgKTqVr8Llxa3kLWd7jPUyKyrKBxaAtx57PHHAsATV2rF0ho+KddmWNXAIIyN6sODIeKsDvDDBFZCLgAZJx3neffQHYiuAK5rhjgUB1mlVVLMwVVBLMSAABxJJ4CtZaydNtlAxS3R7th9ZT1cWfByCT5hSPGpfT+p8+k2xe3DQWoOUtICNpsHIa5lIILfZUEL3EntHK0f0Y6LhGFso25mQtKT+MnHuxQGvrbp/O0OssOx3lJ8sB4AxgH4ipLTmkYNIQppPRbf2uyO31bDEgU524pVHFWXaxgkE5AO81ZtOdFGjLhSBbiB8dmSElCPu+ofeK0jeaPudX9JIWO0o3h1yEuICcMpGdzc1Odlgp37iQPpbV/S8d3bQ3MXqSoGA71Pepx3qQVPiDWsekbV/0ebrkH0UxJ8Ek4keR3sPvcqm+jGUQXF7o8H6NWW5tOGOouBkhB3Kr7vvVfrmBXUqyqw5MoYZ7jg1NQrOlK5rOOZGlNBzrsEbI2gd55g8PPvrNmlbgASe4cB/Ko7tx3jpP6+0yvgAZPcVGMBT2cbuBFSU054Kv9faPf5V2fE5FWNplW1gjIO/jg5+R/Wu/R7PsaStTzcr+NHX+IU054nJ31HauybN3atynhP/ADErzmM0xMvL0R7nAXn2dBP+Ml9WfTNKUqQ8+KqmsCYuc+3Gp96lgfkRVrqva1p2oH8XQ/eGR/8AxU+HfGQYlcFziF8qD4V3rFsG3Ecj+dZVTNWZAndCoq5Habz/ADqVqNvh2/hW0NzWexGaVH0fkR/L9auWrku1bQnkuPw9n9KqOkBmNv64EVYdSpM22PZdh8cN/FWcQr0vM1w7tWtzRla16ONxZXMC+tLDIi/vMpC/PFY2oWjvR9HWcOzslYULDk7Daf8AxM1T1K550hWvr/pRjaZrfR9pNpGRPXaLswLx4y4O7cd+Nk9xNZnSpPM1vDZ27bMl9MsBfvSIhmkbHeNlSCORNetxcQaItktrWAuwUtsKN+yMBpbhgOff38NwG7aMXJ2Rhu250tNdZ0AN9oy4tF75VK3MSDnKY+0g8dnAq3286yKroyujAMrKQysp3gqRuII761db9JdyGy8ULL3qodT7mLH8quOq91Cw6y27MMxYtFw6m4HaYBeC7YyxA3ZG1xckyVKE6avIxGalsWSlKxtIzukbGOPrJOCJnZDMeG031V7yd+ADgE4BhNjG07p+2s4+suZkhXu2jvYjuRR2mPgATVVg6YNFM2z6Sy78BmhlC/HZ3DxOK8oui+K4lNzpSVrydvqhmjt4hxCRIDtbI8Tv4kZJqdOoGjNnZ/0fb4/4S5/Fx+dATtleRzIskUiyI29XRgynyI3VQ+nPQQuNGSSAZktiJEPfs5AkGeWydr7grPsdRRYy9do2RoQT9LaOzPbzDvwTlopOTgkDAGMZq06UsVuIJYJAQksbI47wrqQcHnvoDWWiI2trvQUxGDPZi2mJ4/skdAefbRq2xVC6Uogi2Eo3dReWzbt3ZD7JHlh6vtAUzXzVUzlbiAfTJjaX/eKN4x9ofMbu4V10PqcWG1cErnhGp3/eI4eQ+NXWlTrEzUMiZDKhCUszPmmdCCyscsCQ3mNx/KsKxfZljbk6H4MD+lT2s8GxeXK/30hHkzFh8mFVsHG+uQt2e9qtShFrvR9U0pSugeIFQ+tSZty3sMjf4gD8mNTFVjSl7LedbbWewEG1HNdSAtGjjcUgjBHWyKeJ2lVTuyxBUbwllkmaVI5otGNYthsc6kaqemLW90couZZo7y2QjrtmHqZ4kJA21CsyyKM7xgH51awas51LVFXI46M5rA0gN48qz6w9Ij1ff+lbQ3NZ7EbcjKN5H8qkdQrgbMsee1kNjvwRjI+A+IrCYbjVchkeB1vo8kWo/tCD69pJgSkcymzHIP8AhmpaqvRl5EVJ2rR8zblK6Qyq6qykMrAFWByCDvBB5YrvXMOoVzWyHEthcH1YLkbfgs8ckIPueWPPIZPdUB0l6aVCIY9pZyMO4GMwsDldr6wJxu+yavt1brIjRuoZHBV1O8MrDBBHIg1Tta9WGmRQxZnjGI5wC7FPYuEHaY8nUMd5JA75qEoxmnLY1mm1oaeiMnWHPq7/ACx3Y8a2R0VSHrJV+rmM+RxLv943fCoFdT7stsiInkdllU+91GPfitmam6t+hxHaIaRt7EcB4LnyHwFXcTWh8NxTvcihFuV7WLDSlK5hOKUpQClKwtEaTS4Quh9V3jde9JI2KureIKnzGDwNAVDppbGjHbvV4SPMTRVfKonTOm1o10HFnhA8zNDV7oBSlKA0T0hxbOkbnxKEe+OP9c1S34Gr/wBKa40g55xxn5Efw1gaodHFxfwrcNOttE++IdX1kjp7TZYBAeI4nFUlBynKx6ueKhSw1Jz5L0RvleFc1V9H6flhkWC92O22xFdRgpFI/AJKhJMMh7u0ysdwIJCm0VdPKFe170k8NoRC2zNO8dvA3syTuEDDxUMW+7UtorR8dvDHBEuzHGoVR4DvJ7yeJPeSTVZ6RmwdGMRlRpG3z4bSzKpP3mWrjQFM1z0mLgTaOiI2mUC6fI+hikHqqOLSOuQN2F3knICtIw+quOQ/KobpOiVXsJ03XHpMcSkcXhk2utR+aBRtb+BUc6mLf1V8hVilbKVqt8x6Vi6QHZHn/Osqse+HZ94qWO5FLYjq6amAekOhGQY2BB3g9pePuzXevHVZsXmOfWD8z+lWHrTl0K60qQ6khqixtJpNGOTsoDLYscnatmO+PJ4tE52ePqtHVuqv65aJeWJJoAPSrZuttj7RAw8RPsyIWQ+YPdUjoLSqXVvHcR+rIucH1lPBlbkysCpHMGuUdYz6VC6wa0W9pGzPIrOAdiFCGmlYfVRBvJzxPAcTgAmvfVmKVLS3WcgyrFGJCDkbYUZwe/f399ASdKUoBSlKAUpWDpjS8FrGZbiVIkH1mOMnko4sfAZNAZ1Ue3s7e60jK8LSRgRK0skE0kQuCzsiMwRgrACKQBsZPHJGya8bjSk2kAey9rY79rb7E90o9ocYYD3/AFmHsgnPfo0uBMb68A2UeVYot2B1Nug2dkdwzK+7uORWLmyi7Nnl0iQosdnbLnD3lpH2mZ2JMgYlnYlmOI8kkk1sCqBpo9dpLRseM/SzTt4CGIhf8Uqir/WTUUpXWWQKCzEKoBJJOAAOJJPAUBprpZH9v84Y8/GSp3on1xR44tHy9maJNmE/VmijGB+66qACDuOMjiQtS180xFd3jSwsWjCKivggPslssmfWXJwG4HBxu31aegq0i9GuJhgztM6SE+sqJs7CD7ODteJY8t1enf4kjuY5R/RUbrW2hcNY9EpKjo4zHICrjvBPeD3HO8HuIqN1W1tQ2sa3Mo6+MvFKfaeF3jLfe2Nr71WLS/qjz/Q18za0aPupb26kg2urM8oXBwMq7K2PvA1YOGfQ2v8Aop7mxmSL9smzLBjGethYOgGe8ldn71SGrumEu7aG5j9WVA2O9W4Mp8VYFT4g1I1VJNXrm3mkl0fLEiTMXmt50ZohIeMkJQgox4ld4J5UBXRCZb65kuW62a2kMUJ4RRRSJHIOpT6rlZAGYkscYzjAq023qr5VCx2BhlnVn6x2cPJIRjbd1UkgfVUblAycKqjJxmpq29VfKr1rQRQzXmz1rxvB2D7vzFe1eVyOw3lWFuZexF1GWksiXQaFFkk2jso7mNWyDkFwrbO4nuO/FSdYVkcXsf76/MAfrVlaxkvBlWWkovxRP/6x3KftdFXPnDJbzL7vpVbH3ahdWNMiPSMsAhuIYbvM0QnheILdAHrkjJGywdVEm4neH51sCq10h2bPZPLH+2tiLmA/3kHaxu47Sh0xyc1yTsFhEK5LbI2jxOBk+ZqjT2ENjOIi72kMxItZ4XMaRud5hmjOYidxZHZDuyv1ctddHXizRRzIcpIiup+y4BHyNeWmdFRXULwTLtI4weYI3hlPcwIBB7iBQyrX1I02V+mOru4ZlHdPbkSHzkhdVHd/s66NpLSCevYRSf8AAuwSfuzRRgfirX6aevtDzeizYuId5h28qJIx3wyYOwwyA0ZDBd2MAgm36M6TbCTAkdrZuU67K/8AurmP/FnwrRTT07yephZxjnWsea28+T8GZra0Tr62ib37ptX/ACnrybW6c+poi+J+16Og+PXGpq109ayDMd1A45rKjD5Gl1p61jGZLqBBzaZFHzNblcrryaZudypb6NQ5yzN6XcDkVVcRD3k1k6M1Fgjfr5mkvLnBxPcNtlM/7lPUjGeGBkc689IdJFhGDsTGdu5YFLg+Um6Me9hVC1m6QLm6Bji/s0R4hWzM45NIPUHgm/d6xG6tJVIx3LeHwNeu+GOnPZfnQ79IWtilZLaJsoufSZBw3cYU5k8GPd6vEnZvurOjDaaOt4GGJCu1KP7yQl3HuZiPIVrHo31d9MulbZ/stqytIcdl5lwUiXuIU4Zh4KDxrceln7QHcB+f/isQu+Jm2MUKbVGDvbd839l9yo6P0hAulp5Zp44ltrZIh1kioNudjIxyxG8JHH+KrBLr3o8HC3ccp9mDauG9ywhjUb0f6Ihmge9lgjeS6lklVnjUuISdmEAkZC9WiNj7Rq6RxhRgAAcgMCpCkVltaJ5N1ro65k5POBaxeZ6z6QjyjNeH+qk12Q2k5llQEFbOEMlqCDkdaT25yCB62F+zVvpQGi+kVh/pCZVACoI1AAwABGhwB3AZqL6ObmaPSUCW8nVm4bZmBG1HJHGrudpfaAVgpBBG1yyD7a4z7d9dN/euv4Ox/DURq51npdr1T7EnXRhH2doKWYKSy5G0uGYEZGQTvHGqUJcbfierxNHNhIw71FeiN865aaW1t5JW4Iu1jvZuCKvizED3ivDUnVwQWMEc6hptkvMSBnrJWaRwccmcj3V4watTz3CT38sTrEwaG3hRhF1g4SSlyS7DiBuAO/fVtq6eUFKUoCoaYGLmXxEZ+RH6VmW/qr5CsbTwxdN4xofnIKyoPVXyFX38i6I56+eXV+p3rpKMqfI13pWhuQ1R5bZuoj9uMn3MP5VIsMbqidKxkuoVtkkABsZ2Tnccd+M5xVuHsVKmy6my0kB4EHyNYumJAtvMx4CNyfIKaoEh0xaftbaLSEY/2tu3VT45vE24t4JUTrL0kwmzuYX9Itp5IZUWGeF0cllK7jggceORXIOwbC6P0xoyxB//AFoPmin9an6xdF23VQxRD/ZoifhUD9KyqAjtO6Ehu4jDOm2p3g8GRhwaNhvVhniOZHAmtN6zajXdmSyI13B3SRr9Mg/vYhx/eTI3cFretK0nBS3LOGxdXDu9N+XcfLBlt2OD1e1wIcAMDyIYZzXorQJvBiXx7Ar6P0pq7a3H7a3ik8XjVvzBqKXo80cDkWcHvhjP5rUX6fxOmu2pbumrmhF0kjNsR7UrngkStIx8goq16uagXt6wMymzt/rE4Nw43bkXhH37zvHKt02WhoYhhI1UclAUfBQBWeBjhW0aEUVq/a2IqrKtF4fcw9D6KitYUggQRxoMKo+ZJ4kk5JJ3kmqzr7KxjaGM4kuWS3jPepl3Mw/cTrH+5Vzqh3Nx1ml4hgsttFJMRnd1kx6qPPkgm+NTHMLtZ2yxRpGgCoiqiKOAVQAAPIAV7VXNLa1wwDM00UI+24BPkCcn4VVm6QHuSV0fa3F8eG2q9Tbg/alcAD4UBsaW5VeJ93E/CqvpvXuCF+pTamnPCCFetmPmq7k82IqKt9T7+63394IIz/6azypI5STt2ju3EAYPcRU8+h7bRtjceiwJEFic7h2nIU423OWY57yTWG7K5tCLlJRXeaOvJ9tpJDxcsx82JP61laiR7WkbQf3oP4QW/So+QYU+VTnRjFtaTtvs9Yx90cn6kVQp7nssdaNOVv4v0PoClKV0DxYpSlAVbWMf2hTziHyY/wDyr3i4DyFdNaB9NEeaOPgUP616JwHlV1fJEov9yR2pSlYMkVcrhj5/nUXpTc0Z8f1FTN+vazzFQ2mB2VPj+n+VWqW6KtbZmyKqfSSoe3ggIz6Rd2seMd3WLI3+CJ/dmrZVV099LpPR0PdELi5cfuqsKfO4Y/drknXLVSlKAVDaa66MiSBl2jxjkz1bkcyN6N3bQB8VbdiZqD1j0lHEjPIwRIwWdjwH+fh35xQEPP0iwwZF7b3FqRxcxGWE/uSxZBHmFPgK8YulWylOzaJc3km7sQW75GeBYvshV8Se41g/6AvL+3e5M81k5G1ZW6ME2cb0a83HaZ92UzhQcbzmrHqLpb0m2jlxs7aBmX2JB2XX3MCPdQEhoj0iT6W5VYc+pbq23seM0g3O/gvZG/e24iVpSgPO5fCsfD51rDRGp0ekp7u7luLmNevMKJDL1cckduqpl8Lk/Sdbjf8AnV91ovxBbSytwRWc+SKW/hrE6P8AR5g0dao2dsxh5M8eslzI+fHadqAxNE9G2jLc7SWcbtnO1LmY55/SEgHyFWpEAAAAAHADcB5V2pQCqt0m3Oxo+bHFyiD3suf8IarTWvOmS5xBbx59aQv5hFI/OQVHVdoMudnwz4mC8b/1qamuD2TVq6HYtrSOfZhkb5xr/FVTuju99X3oQgzcXL+zGi/jYn/tiqtFcSPRdpytSl09TcNKUq8eRFKUoCva1r2oD4uPiAf4a5XhXprYv0cZ5SL8CGH5kV5rwFW4ftrzKc1/0l5HNKUrJgw9IDcD/X9bqhdLD6P3j9anb/1ff/OobSK5THiv5irFJ7FestGbBqraGHW6UvpsboUgtkPjhppP+tGPu1aGON5qsdHS7VobgjDXcs1weezK56vPlEIh7q5Z1S0UpXnNKFBJ/wDNAeV7c7A+0eH861/ouH/St3tnJsLR93s3l0p4/aijPuZj3jhzrTfS3lwNG2zFZJAGu5l/9NbHiAf94/ADjvzuzkX3ROjY7aGOCFQkcahUUdwHM95PEnvJJoDLql6ijq7nSNtn9lcOyjklyI5gPjI9XSqZH9Fp5xjAurRGzze3d1I/DKvwoC50pSgKX0n/AEkMNoM5u54oTjjsMwaQ+XVpJVzAqm3f9o01Am8rZwSSty6yb6JAfHZE5/oVc6AUpSgFak6YrnNzDH7ERb/3GI/7YrbdaO6Srjb0jMPYEaDy2Fb83NQYh8B1+xYZsTfkm/b3KhdnhW1Og63xDdSe1IifgXa/7taoujv91bv6IrXY0ajYwZHkc/iKD5IKioLUv9rztTfi0vz+i6UpSrh5kUpSgIvWWPNtJ9nDfgIb8gawYWyoPgKn5owysp4MCD5HdVOs7oxgxP60Z2Tvxw4HyI3++rVHWDS7ipX4ZpvvXoStcE1gvfnuAHvzWJNdg+s4+I/KpVTbInUSMm7n2tw4D51iMm00a+1JGP8AEM/IGsWbSca/Wz5Vlapzme6yV7MaMw8GOAPfgmpXFwi3yIk88kuZOa+XbR2FwU/aOnVRc+tnIiTH3pFqX0daLDFHCgwsaKijkqAAfIVBa2jrJ9H2/c9z1rj7FsjyD/m9TVlrlnVOGbAyeFUnXTWRogkcKdbczHYtYfafvd+SKN7HgAOI41na3ayJAg3F2Y7MMSb5J5DwVBy8eA48q6am6sPE73l2Q97MAGxvS3i4iGHwHee8/EgZeperIsoSGbrbiVusuZzxllPHHJBwUdw8SasNKUAql67/AEV9om5zgCd7dvEXKHZz96NfjV0qr9Jlg0ujpzH+1hCzxYGTtwMJBgd5IUj30BaK6u2ATyrH0VfLPDFMm9ZUV18nAI/OobX7STw2jCLfNMVhgHOWUhV+BO0fBTQGD0dr1pvL47/SZ2WM5zmG2+iXHmyyt96rjWFoTRq21vDbp6sSKg8dkAZPiePvrNoBSlKAV8/a4SbV9dH+9cfhOz/DX0DXz5ramze3QP8AvpD7mYsPkRVbE7I7vYVviz6e5W7ht7H+t1fSmrFj1FpbwnikSBv3sDa+ea0Bqloz0m9t4cZDOC/LYTtNnzCke8V9JVmgt2R9r1LuMer/AD6ilKVYOMKUpQA1R7nU2eR2dp02mJJwG4nl4VeKVJTqyp/KR1KUanzFFGo0nfcL+En9a7DUTnc/8v8A+9XfFNkVL+rq8/oiNYWlyKfFqPF9adz5BV/MGp7RGjIbZSI89rG0xOWOOGfn8akdgcq46scqjnWnNWbJI0oRd0ip6zaQSC/s7mXa6lYrqNpFRnEbyG3K7eyCQCI3GeG6vK/1yM46vR8Elwx4yujwWyfvySKC3PCBiauPVDlXBgXlURIVfVrV5IJDc3EvpF2wwZSuEiU/7O2T6iePrNxJ34qy+lpzrt6OvKuPRl9mgOPTE51x6YntV29FT2a49ET2aA49NT2qG7TnXPoieyK59FT2aApWgdKRaM27O5kEduHZrKdziMxOS3Uu53CSMlgASMrs44GvfRs4vrxbw7rW3BFnkEGaVwQ8+D9QKdlMjftMeVW42qeyK59HXlQD0hedc9evOuOoXlXPUryoDnrhzp1g506ocq52ByoBtjnWt+kPUeWeVri1AcuAJIywVtpQAGQtgb1ABGRw787tk7I5UxWs4KSsyfDYmeHnnh0KD0Y6mPabc9wAJnGyqAhurTcTkjdtMQOGcBRv3mr/AEpWYxUVZGtarKrNzluKUpWSIUpSgFKUoBSlKAUpSgFKUoBSlKAUpSgFKUoBSlKAUpSgFKUoBSlKAUpSgFKUoD//2Q=="/>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0" name="Picture 10" descr="http://t1.gstatic.com/images?q=tbn:ANd9GcTPdAVltwlQovKOTicAA6EalIdqKrPKeZnrh3NXJpVpothIa0n7"/>
          <p:cNvPicPr>
            <a:picLocks noChangeAspect="1" noChangeArrowheads="1"/>
          </p:cNvPicPr>
          <p:nvPr/>
        </p:nvPicPr>
        <p:blipFill>
          <a:blip r:embed="rId2" cstate="print"/>
          <a:srcRect/>
          <a:stretch>
            <a:fillRect/>
          </a:stretch>
        </p:blipFill>
        <p:spPr bwMode="auto">
          <a:xfrm>
            <a:off x="7467600" y="5257800"/>
            <a:ext cx="1143000" cy="150222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3200" dirty="0" smtClean="0">
                <a:latin typeface="Andy MT" pitchFamily="66" charset="0"/>
              </a:rPr>
              <a:t>This is a Kindergarten class consisting of 2 forms.  The project was mainly focused on one form of 16,  5 and 6 year old children.  This form attends every second day in a full day setting.  The project took place at an elementary school for approximately 6 weeks and was headed by teachers Connie </a:t>
            </a:r>
            <a:r>
              <a:rPr lang="en-CA" sz="3200" dirty="0" err="1" smtClean="0">
                <a:latin typeface="Andy MT" pitchFamily="66" charset="0"/>
              </a:rPr>
              <a:t>Parenteau</a:t>
            </a:r>
            <a:r>
              <a:rPr lang="en-CA" sz="3200" dirty="0" smtClean="0">
                <a:latin typeface="Andy MT" pitchFamily="66" charset="0"/>
              </a:rPr>
              <a:t> and </a:t>
            </a:r>
            <a:r>
              <a:rPr lang="en-CA" sz="3200" dirty="0" err="1" smtClean="0">
                <a:latin typeface="Andy MT" pitchFamily="66" charset="0"/>
              </a:rPr>
              <a:t>Janessa</a:t>
            </a:r>
            <a:r>
              <a:rPr lang="en-CA" sz="3200" dirty="0" smtClean="0">
                <a:latin typeface="Andy MT" pitchFamily="66" charset="0"/>
              </a:rPr>
              <a:t> </a:t>
            </a:r>
            <a:r>
              <a:rPr lang="en-CA" sz="3200" dirty="0" err="1" smtClean="0">
                <a:latin typeface="Andy MT" pitchFamily="66" charset="0"/>
              </a:rPr>
              <a:t>Sholter</a:t>
            </a:r>
            <a:r>
              <a:rPr lang="en-CA" sz="3200" dirty="0" smtClean="0">
                <a:latin typeface="Andy MT" pitchFamily="66" charset="0"/>
              </a:rPr>
              <a:t>.</a:t>
            </a:r>
            <a:endParaRPr lang="en-US" sz="3200" dirty="0" smtClean="0">
              <a:latin typeface="Andy MT" pitchFamily="66" charset="0"/>
            </a:endParaRPr>
          </a:p>
          <a:p>
            <a:endParaRPr lang="en-US" dirty="0"/>
          </a:p>
        </p:txBody>
      </p:sp>
      <p:sp>
        <p:nvSpPr>
          <p:cNvPr id="3" name="Title 2"/>
          <p:cNvSpPr>
            <a:spLocks noGrp="1"/>
          </p:cNvSpPr>
          <p:nvPr>
            <p:ph type="title"/>
          </p:nvPr>
        </p:nvSpPr>
        <p:spPr/>
        <p:txBody>
          <a:bodyPr>
            <a:normAutofit fontScale="90000"/>
          </a:bodyPr>
          <a:lstStyle/>
          <a:p>
            <a:pPr algn="ctr"/>
            <a:r>
              <a:rPr lang="en-CA" dirty="0" smtClean="0">
                <a:latin typeface="Andy MT" pitchFamily="66" charset="0"/>
              </a:rPr>
              <a:t>General Information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Reflections</a:t>
            </a:r>
            <a:endParaRPr lang="en-US" dirty="0"/>
          </a:p>
        </p:txBody>
      </p:sp>
      <p:sp>
        <p:nvSpPr>
          <p:cNvPr id="3" name="Text Placeholder 2"/>
          <p:cNvSpPr>
            <a:spLocks noGrp="1"/>
          </p:cNvSpPr>
          <p:nvPr>
            <p:ph type="body" idx="1"/>
          </p:nvPr>
        </p:nvSpPr>
        <p:spPr/>
        <p:txBody>
          <a:bodyPr>
            <a:normAutofit/>
          </a:bodyPr>
          <a:lstStyle/>
          <a:p>
            <a:r>
              <a:rPr lang="en-CA" sz="3600" dirty="0" smtClean="0">
                <a:latin typeface="Andy MT" pitchFamily="66" charset="0"/>
              </a:rPr>
              <a:t>Successes and Challenges!</a:t>
            </a:r>
            <a:endParaRPr lang="en-US" sz="3600" dirty="0">
              <a:latin typeface="Andy MT"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latin typeface="Andy MT" pitchFamily="66" charset="0"/>
              </a:rPr>
              <a:t>Unfortunately due to unforeseeable circumstances we were unable to fully conclude our project before the presentation.  We are in contact with several field sites to explore and investigate at a later date.  We also have a guest speaker willing to talk to the class and would like to take the opportunity to welcome the parents into the class and have the students show what they know/teach their families.</a:t>
            </a: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r>
              <a:rPr lang="en-CA" dirty="0" smtClean="0">
                <a:latin typeface="Andy MT" pitchFamily="66" charset="0"/>
              </a:rPr>
              <a:t>Time</a:t>
            </a:r>
            <a:endParaRPr lang="en-US" dirty="0">
              <a:latin typeface="Andy MT"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sz="2800" dirty="0" smtClean="0">
                <a:latin typeface="Andy MT" pitchFamily="66" charset="0"/>
              </a:rPr>
              <a:t>The most positive things to see come out of this project for me was to see the students voluntary writing. I observed several of my students who dislike classroom writing work voluntary pick up a pencil and chart paper and write.  </a:t>
            </a:r>
            <a:endParaRPr lang="en-US" sz="2800" dirty="0" smtClean="0">
              <a:latin typeface="Andy MT" pitchFamily="66" charset="0"/>
            </a:endParaRPr>
          </a:p>
          <a:p>
            <a:r>
              <a:rPr lang="en-CA" sz="2800" dirty="0" smtClean="0">
                <a:latin typeface="Andy MT" pitchFamily="66" charset="0"/>
              </a:rPr>
              <a:t>I loved seeing how motivated and engaged some students acted. They asked questions and completely transformed themselves to the role of a doctor. It was interesting to see students in various roles. I enjoyed seeing some of my more passive students take a leadership role.</a:t>
            </a:r>
            <a:endParaRPr lang="en-US" sz="2800" dirty="0" smtClean="0">
              <a:latin typeface="Andy MT" pitchFamily="66" charset="0"/>
            </a:endParaRPr>
          </a:p>
          <a:p>
            <a:endParaRPr lang="en-US" dirty="0"/>
          </a:p>
        </p:txBody>
      </p:sp>
      <p:sp>
        <p:nvSpPr>
          <p:cNvPr id="3" name="Title 2"/>
          <p:cNvSpPr>
            <a:spLocks noGrp="1"/>
          </p:cNvSpPr>
          <p:nvPr>
            <p:ph type="title"/>
          </p:nvPr>
        </p:nvSpPr>
        <p:spPr/>
        <p:txBody>
          <a:bodyPr/>
          <a:lstStyle/>
          <a:p>
            <a:pPr algn="ctr"/>
            <a:r>
              <a:rPr lang="en-CA" dirty="0" smtClean="0">
                <a:latin typeface="Andy MT" pitchFamily="66" charset="0"/>
              </a:rPr>
              <a:t>Positives!</a:t>
            </a:r>
            <a:endParaRPr lang="en-US" dirty="0">
              <a:latin typeface="Andy MT"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latin typeface="Andy MT" pitchFamily="66" charset="0"/>
              </a:rPr>
              <a:t>A challenge for me was giving up control of an environment. This is also a positive thing because I got to see how a simple mat can be turned into an ambulance. It allowed me to use my inner 5 year old imagination.</a:t>
            </a:r>
            <a:endParaRPr lang="en-US" dirty="0" smtClean="0">
              <a:latin typeface="Andy MT" pitchFamily="66" charset="0"/>
            </a:endParaRPr>
          </a:p>
          <a:p>
            <a:pPr>
              <a:buNone/>
            </a:pPr>
            <a:r>
              <a:rPr lang="en-CA" dirty="0" smtClean="0">
                <a:latin typeface="Andy MT" pitchFamily="66" charset="0"/>
              </a:rPr>
              <a:t> </a:t>
            </a:r>
            <a:endParaRPr lang="en-US" dirty="0" smtClean="0">
              <a:latin typeface="Andy MT" pitchFamily="66" charset="0"/>
            </a:endParaRPr>
          </a:p>
          <a:p>
            <a:r>
              <a:rPr lang="en-CA" dirty="0" smtClean="0">
                <a:latin typeface="Andy MT" pitchFamily="66" charset="0"/>
              </a:rPr>
              <a:t>Another challenge was managing students who had no interest in the project. By week 2 we had to block of a different corner of the classroom for some students to create a zoo. </a:t>
            </a: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pPr algn="ctr"/>
            <a:r>
              <a:rPr lang="en-CA" dirty="0" smtClean="0">
                <a:effectLst/>
                <a:latin typeface="Andy MT" pitchFamily="66" charset="0"/>
              </a:rPr>
              <a:t>Challenges!</a:t>
            </a:r>
            <a:endParaRPr lang="en-US" dirty="0">
              <a:effectLst/>
              <a:latin typeface="Andy M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57.JPG"/>
          <p:cNvPicPr>
            <a:picLocks noGrp="1" noChangeAspect="1"/>
          </p:cNvPicPr>
          <p:nvPr>
            <p:ph idx="1"/>
          </p:nvPr>
        </p:nvPicPr>
        <p:blipFill>
          <a:blip r:embed="rId2" cstate="print"/>
          <a:stretch>
            <a:fillRect/>
          </a:stretch>
        </p:blipFill>
        <p:spPr>
          <a:xfrm rot="5400000">
            <a:off x="1905000" y="609600"/>
            <a:ext cx="5791200" cy="6400800"/>
          </a:xfrm>
        </p:spPr>
      </p:pic>
      <p:sp>
        <p:nvSpPr>
          <p:cNvPr id="3" name="Title 2"/>
          <p:cNvSpPr>
            <a:spLocks noGrp="1"/>
          </p:cNvSpPr>
          <p:nvPr>
            <p:ph type="title"/>
          </p:nvPr>
        </p:nvSpPr>
        <p:spPr/>
        <p:txBody>
          <a:bodyPr>
            <a:normAutofit fontScale="90000"/>
          </a:bodyPr>
          <a:lstStyle/>
          <a:p>
            <a:pPr algn="ctr"/>
            <a:r>
              <a:rPr lang="en-CA" dirty="0" smtClean="0"/>
              <a:t>Beginning the Project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229600" cy="4525963"/>
          </a:xfrm>
        </p:spPr>
        <p:txBody>
          <a:bodyPr>
            <a:normAutofit fontScale="85000" lnSpcReduction="20000"/>
          </a:bodyPr>
          <a:lstStyle/>
          <a:p>
            <a:r>
              <a:rPr lang="en-CA" sz="3200" dirty="0" smtClean="0">
                <a:latin typeface="Andy MT" pitchFamily="66" charset="0"/>
              </a:rPr>
              <a:t>This project was chosen based on the students interest in different kinds of doctors. There wasn’t a focusing event to start the process so we began with a concept/topical web.  Children were asked to voice what they knew about doctors  it didn’t matter what type.  We represented the things they already knew on the web as well as questions they wanted to explore and materials each kind of doctor would use.</a:t>
            </a:r>
          </a:p>
          <a:p>
            <a:pPr>
              <a:buNone/>
            </a:pPr>
            <a:endParaRPr lang="en-US" sz="3200" dirty="0" smtClean="0">
              <a:latin typeface="Andy MT" pitchFamily="66" charset="0"/>
            </a:endParaRPr>
          </a:p>
          <a:p>
            <a:r>
              <a:rPr lang="en-CA" sz="3200" dirty="0" smtClean="0">
                <a:latin typeface="Andy MT" pitchFamily="66" charset="0"/>
              </a:rPr>
              <a:t>Our expectations were that the students would guide their own learning while at the same time directing us to incorporate different outcomes based on their interests.  </a:t>
            </a:r>
            <a:endParaRPr lang="en-US" sz="3200" dirty="0" smtClean="0">
              <a:latin typeface="Andy MT" pitchFamily="66"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40000" lnSpcReduction="20000"/>
          </a:bodyPr>
          <a:lstStyle/>
          <a:p>
            <a:r>
              <a:rPr lang="en-CA" sz="3000" b="1" dirty="0" smtClean="0"/>
              <a:t>Language Arts</a:t>
            </a:r>
            <a:endParaRPr lang="en-US" sz="3000" b="1" dirty="0" smtClean="0"/>
          </a:p>
          <a:p>
            <a:r>
              <a:rPr lang="en-US" sz="3000" dirty="0" smtClean="0"/>
              <a:t>CRK.1 Comprehend and respond to a variety of visual, oral, print, and multimedia texts that address identity (e.g., exploring interests), community (e.g., belonging), and social responsibility (e.g., contributing). </a:t>
            </a:r>
          </a:p>
          <a:p>
            <a:r>
              <a:rPr lang="en-US" sz="3000" dirty="0" smtClean="0"/>
              <a:t>CRK.2 View and interpret the basic message of visuals and objects in a variety of texts </a:t>
            </a:r>
          </a:p>
          <a:p>
            <a:r>
              <a:rPr lang="en-US" sz="3000" dirty="0" smtClean="0"/>
              <a:t>CRK.3 Listen, comprehend, and respond to gain meaning in oral texts. </a:t>
            </a:r>
          </a:p>
          <a:p>
            <a:r>
              <a:rPr lang="en-US" sz="3000" dirty="0" smtClean="0"/>
              <a:t>including models, photographs, dramas, dance creations, and videos.</a:t>
            </a:r>
          </a:p>
          <a:p>
            <a:r>
              <a:rPr lang="en-US" sz="3000" dirty="0" smtClean="0"/>
              <a:t>CRK.4 Comprehend, retell, and respond to basic ideas in stories, poems, songs, and informational texts read to them.</a:t>
            </a:r>
          </a:p>
          <a:p>
            <a:r>
              <a:rPr lang="en-US" sz="3000" dirty="0" smtClean="0"/>
              <a:t>CCK.1 Compose and create various visual, multimedia, oral, and written texts that explore and present thoughts, ideas, and experiences. </a:t>
            </a:r>
          </a:p>
          <a:p>
            <a:r>
              <a:rPr lang="en-US" sz="3000" dirty="0" smtClean="0"/>
              <a:t>CCK.2 Use and construct symbols, pictures, and dramatizations to communicate feelings and ideas in a variety of ways.</a:t>
            </a:r>
          </a:p>
          <a:p>
            <a:r>
              <a:rPr lang="en-US" sz="3000" dirty="0" smtClean="0"/>
              <a:t>CCK.3 Use oral language to converse, engage in play, express ideas, and share personal experiences.</a:t>
            </a:r>
          </a:p>
          <a:p>
            <a:r>
              <a:rPr lang="en-US" sz="3000" dirty="0" smtClean="0"/>
              <a:t>CCK.4 Create messages using a combination of pictures, symbols, and letters.</a:t>
            </a:r>
          </a:p>
          <a:p>
            <a:pPr>
              <a:buNone/>
            </a:pPr>
            <a:endParaRPr lang="en-US" dirty="0"/>
          </a:p>
        </p:txBody>
      </p:sp>
      <p:sp>
        <p:nvSpPr>
          <p:cNvPr id="3" name="Content Placeholder 2"/>
          <p:cNvSpPr>
            <a:spLocks noGrp="1"/>
          </p:cNvSpPr>
          <p:nvPr>
            <p:ph sz="half" idx="2"/>
          </p:nvPr>
        </p:nvSpPr>
        <p:spPr/>
        <p:txBody>
          <a:bodyPr>
            <a:normAutofit fontScale="40000" lnSpcReduction="20000"/>
          </a:bodyPr>
          <a:lstStyle/>
          <a:p>
            <a:r>
              <a:rPr lang="en-CA" b="1" dirty="0" smtClean="0"/>
              <a:t>Math</a:t>
            </a:r>
          </a:p>
          <a:p>
            <a:r>
              <a:rPr lang="en-US" sz="3000" dirty="0" smtClean="0"/>
              <a:t>NK.3 Relate a numeral, 0 to 10, to its respective quantity. [C, R, V] </a:t>
            </a:r>
          </a:p>
          <a:p>
            <a:r>
              <a:rPr lang="en-US" sz="3000" dirty="0" smtClean="0"/>
              <a:t>NK.4 Represent the partitioning of whole numbers (1 to 10) concretely and pictorially. [C, CN, ME, R, V] </a:t>
            </a:r>
          </a:p>
          <a:p>
            <a:r>
              <a:rPr lang="en-US" sz="3000" dirty="0" smtClean="0"/>
              <a:t>NK.5 Compare quantities, 0 to 10, using one-to-one correspondence. </a:t>
            </a:r>
          </a:p>
          <a:p>
            <a:endParaRPr lang="en-CA" dirty="0" smtClean="0"/>
          </a:p>
          <a:p>
            <a:endParaRPr lang="en-CA" dirty="0" smtClean="0"/>
          </a:p>
          <a:p>
            <a:r>
              <a:rPr lang="en-CA" b="1" dirty="0" smtClean="0"/>
              <a:t>Health</a:t>
            </a:r>
          </a:p>
          <a:p>
            <a:r>
              <a:rPr lang="en-US" dirty="0" smtClean="0"/>
              <a:t>USCK.1 Develop basic habits to establish healthy relationships with self, others, and the environment.</a:t>
            </a:r>
          </a:p>
          <a:p>
            <a:r>
              <a:rPr lang="en-US" dirty="0" smtClean="0"/>
              <a:t>USCK.2 Establish </a:t>
            </a:r>
            <a:r>
              <a:rPr lang="en-US" dirty="0" err="1" smtClean="0"/>
              <a:t>behaviours</a:t>
            </a:r>
            <a:r>
              <a:rPr lang="en-US" dirty="0" smtClean="0"/>
              <a:t> that support safety of self and others (including safety at school and at home). </a:t>
            </a:r>
          </a:p>
          <a:p>
            <a:endParaRPr lang="en-CA" dirty="0" smtClean="0"/>
          </a:p>
          <a:p>
            <a:endParaRPr lang="en-US" dirty="0"/>
          </a:p>
        </p:txBody>
      </p:sp>
      <p:sp>
        <p:nvSpPr>
          <p:cNvPr id="4" name="Title 3"/>
          <p:cNvSpPr>
            <a:spLocks noGrp="1"/>
          </p:cNvSpPr>
          <p:nvPr>
            <p:ph type="title"/>
          </p:nvPr>
        </p:nvSpPr>
        <p:spPr/>
        <p:txBody>
          <a:bodyPr/>
          <a:lstStyle/>
          <a:p>
            <a:r>
              <a:rPr lang="en-CA" dirty="0" smtClean="0"/>
              <a:t>Possible Outcomes to Explore</a:t>
            </a:r>
            <a:endParaRPr lang="en-US" dirty="0"/>
          </a:p>
        </p:txBody>
      </p:sp>
      <p:pic>
        <p:nvPicPr>
          <p:cNvPr id="2051" name="Picture 3" descr="C:\Users\cp258\AppData\Local\Microsoft\Windows\Temporary Internet Files\Content.IE5\EBRJ4982\MC900347445[1].wmf"/>
          <p:cNvPicPr>
            <a:picLocks noChangeAspect="1" noChangeArrowheads="1"/>
          </p:cNvPicPr>
          <p:nvPr/>
        </p:nvPicPr>
        <p:blipFill>
          <a:blip r:embed="rId2" cstate="print"/>
          <a:srcRect/>
          <a:stretch>
            <a:fillRect/>
          </a:stretch>
        </p:blipFill>
        <p:spPr bwMode="auto">
          <a:xfrm>
            <a:off x="6019800" y="4419600"/>
            <a:ext cx="1118311" cy="18315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9600" dirty="0" smtClean="0"/>
              <a:t>Phase 2</a:t>
            </a:r>
            <a:endParaRPr lang="en-US" sz="9600" dirty="0"/>
          </a:p>
        </p:txBody>
      </p:sp>
      <p:sp>
        <p:nvSpPr>
          <p:cNvPr id="3" name="Text Placeholder 2"/>
          <p:cNvSpPr>
            <a:spLocks noGrp="1"/>
          </p:cNvSpPr>
          <p:nvPr>
            <p:ph type="body" idx="1"/>
          </p:nvPr>
        </p:nvSpPr>
        <p:spPr>
          <a:xfrm>
            <a:off x="2895600" y="3581400"/>
            <a:ext cx="5675313" cy="1454888"/>
          </a:xfrm>
        </p:spPr>
        <p:txBody>
          <a:bodyPr>
            <a:normAutofit lnSpcReduction="10000"/>
          </a:bodyPr>
          <a:lstStyle/>
          <a:p>
            <a:r>
              <a:rPr lang="en-CA" sz="4800" dirty="0" smtClean="0">
                <a:latin typeface="Andy MT" pitchFamily="66" charset="0"/>
              </a:rPr>
              <a:t>Let’s Play and Discover!</a:t>
            </a:r>
            <a:endParaRPr lang="en-US" sz="4800" dirty="0">
              <a:latin typeface="Andy MT"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latin typeface="Andy MT" pitchFamily="66" charset="0"/>
              </a:rPr>
              <a:t>We set up the room to accommodate appropriate space and to represent different types of doctors. </a:t>
            </a:r>
            <a:r>
              <a:rPr lang="en-CA" dirty="0" smtClean="0">
                <a:latin typeface="Andy MT" pitchFamily="66" charset="0"/>
              </a:rPr>
              <a:t>The </a:t>
            </a:r>
            <a:r>
              <a:rPr lang="en-CA" dirty="0" smtClean="0">
                <a:latin typeface="Andy MT" pitchFamily="66" charset="0"/>
              </a:rPr>
              <a:t>room was staged with a waiting room, doctors office/hospital room and open areas for their own exploration and creativity.  There was a selection of doctor items, real and pretend for them to choose from.  We gathered resources from different centers (the hospital, doctors office, dentist and veterinarian) to make the learning experience more realistic. </a:t>
            </a: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pPr algn="ctr"/>
            <a:r>
              <a:rPr lang="en-CA" dirty="0" smtClean="0"/>
              <a:t>The Classroom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latin typeface="Andy MT" pitchFamily="66" charset="0"/>
              </a:rPr>
              <a:t>Some of the students’ favourite items were the selection of dress up materials and real hospital gloves.  Putting on a white coat puts the student into a new role. </a:t>
            </a:r>
            <a:endParaRPr lang="en-US" dirty="0" smtClean="0">
              <a:latin typeface="Andy MT" pitchFamily="66" charset="0"/>
            </a:endParaRPr>
          </a:p>
          <a:p>
            <a:r>
              <a:rPr lang="en-CA" dirty="0" smtClean="0">
                <a:latin typeface="Andy MT" pitchFamily="66" charset="0"/>
              </a:rPr>
              <a:t>Items like doctor’s charts and appointment cards help to bring out voluntary writing. Math was focused on when students would ask how much their patient weighed and their height. Or when they took their patients’ blood pressure and temperature.</a:t>
            </a:r>
            <a:endParaRPr lang="en-US" dirty="0" smtClean="0">
              <a:latin typeface="Andy MT" pitchFamily="66" charset="0"/>
            </a:endParaRPr>
          </a:p>
          <a:p>
            <a:r>
              <a:rPr lang="en-CA" dirty="0" smtClean="0">
                <a:latin typeface="Andy MT" pitchFamily="66" charset="0"/>
              </a:rPr>
              <a:t>A selection of books were pulled from the library as well as pictures, charts, movies and posters.</a:t>
            </a:r>
          </a:p>
          <a:p>
            <a:pPr>
              <a:buNone/>
            </a:pPr>
            <a:endParaRPr lang="en-US" dirty="0" smtClean="0">
              <a:latin typeface="Andy MT" pitchFamily="66" charset="0"/>
            </a:endParaRPr>
          </a:p>
          <a:p>
            <a:endParaRPr lang="en-US" dirty="0"/>
          </a:p>
        </p:txBody>
      </p:sp>
      <p:sp>
        <p:nvSpPr>
          <p:cNvPr id="3" name="Title 2"/>
          <p:cNvSpPr>
            <a:spLocks noGrp="1"/>
          </p:cNvSpPr>
          <p:nvPr>
            <p:ph type="title"/>
          </p:nvPr>
        </p:nvSpPr>
        <p:spPr/>
        <p:txBody>
          <a:bodyPr/>
          <a:lstStyle/>
          <a:p>
            <a:pPr algn="ctr"/>
            <a:r>
              <a:rPr lang="en-CA" dirty="0" smtClean="0">
                <a:latin typeface="Andy MT" pitchFamily="66" charset="0"/>
              </a:rPr>
              <a:t>Materials</a:t>
            </a:r>
            <a:r>
              <a:rPr lang="en-CA" dirty="0" smtClean="0"/>
              <a:t> </a:t>
            </a:r>
            <a:endParaRPr lang="en-US" dirty="0"/>
          </a:p>
        </p:txBody>
      </p:sp>
      <p:sp>
        <p:nvSpPr>
          <p:cNvPr id="16386" name="AutoShape 2" descr="data:image/jpeg;base64,/9j/4AAQSkZJRgABAQAAAQABAAD/2wCEAAkGBhMSERUUEhQVFRUWFhUaFxgYGBYaHhoaGBgXFBgcGhgYHCYfFxwjGRcVHy8gIygpLCwtFx4xNTAqNSYrLCkBCQoKDgwOGg8PGiwlHiQqLCwsLCosLCwsLCwpKSwsMiosLCksLCwsLCwsLCwsLCksLCksKSwsLCwsKSwsLCwpLP/AABEIAOEA4QMBIgACEQEDEQH/xAAcAAABBQEBAQAAAAAAAAAAAAAAAwQFBgcCAQj/xABEEAACAAMFBQUFAwsEAQUAAAABAgADEQQFEiExBkFRYXETIoGRoQcyUrHBQpLRFCMzYnKCorLC4fAVFkPxgyRTY5PS/8QAGgEAAQUBAAAAAAAAAAAAAAAAAAECAwQFBv/EADMRAAIBAgQCCQQBBAMAAAAAAAABAgMRBBIhMRNBBSJRYXGBkaHwMrHB0eEUI0LxFSRi/9oADAMBAAIRAxEAPwDcYIIIACCCPGYAZmkAHscTJwUVJoBqTkB1O6KttHt5Ls4IQhm56A9BmeNPpnGZXztxOnn3jyJzp+yvur1zPOIZ1ox0NTC9F1a6zPRdrNdtu2Nnlj3i/NQMP32IU+Bis232ryx7ir5s3ooC/wAUZNPtTOasxY8SSfnCSEsaKCx4DM+Qiu683sbdPonDQ+u7NLme19xogP7tP6zCY9sc3/2UPiYplm2Vtsz3LLOI44GA82oIdf7AvClfyV/NP/1CZqr7R7w+Ajo1H1/kt8r2zN9qzg9HI+amJy7/AGq2ZxWYk2WONMa+a5jxEZFeNzWiz/p5MyXzZSB4NofOOLDbCjVU0MJxai3YPo7CVVeMfRv+V7H0Tdl+SLQKyZqTONDmOq6jxEPQYwuzWSUwEx562V691xiz6BMx1EW25dsrTJH55pdskLrNkMGdBxdMmpzIHWJ4V7/UjGxHReXWlK/c9H5PZ+z7jSIIa3deUufLEyU4dG0I+XI8odRZ3MdpxdnuEEEEAgQQQQAEEEEABBBBAAQQQQAEEEEABBBBAAQQR4zUgA5nTgoqdIzfbLb3DilyznUjLduOfHnu3Z5hT2ibYdmOxlnvsBn8Cn+o+g5mMrd6mp1ipWrW6sTo+i+jVJKtVWnJfkVnzy5qxqY5kyQXUE0BYAngCcz4CEsMOJFimN7qM3RSYqHTvbU07Y72d2WYotE1TMVyTKltoEqQhYD3mIFeGekX+zWCXLFJaIg4KoUekZbsztlabHJEudJxSk90k4GFdwr7wryyiYf2wShpIc/vr+EXKdWnFdjOUxmAxtWo2utG+mqtb1NBAj2MxtntkwgEWeimuHE9SaUrkBzGphnP9r801HZFOlK/xAxJx4FSPROJbtZLzX4NMvUyuyYT8PZkUYNmDypvPCmcfOlpsy4mwHIMadK5Z6RLX9tS1pNS0wCmhav0/tEIZ4GkVatTO9EdD0fgVhYvPK7fsLSbJiBLE5bgCT1J0UdT4Q9sjSUdWH5RLYHJkdMXh3RTziNFsYjCK0O4VPoIdyLRO+yiDmZUs+eMGItUX2ovTVlnsG2KWZxMkGcXLfnUdZQSYvEiWaLMG5gM99Y1u5L7l2qUJso1U5Eb1I1VhuIjAnM1ge1mYR8ICjx7oA8Iu/sotySZsyUZgPahcIzHeWvEDUGld9KRPRq2la+hi9JYKMqTqJNSXuvbY1aCPAY9i8cqEEEEABBBBAAQQQQAEEEEABBBBAAQQQQAEQO09+CSAozZgTTxAXzb5GJm0zMKM3wgnyBMfNlpv60Egzp7lMSqxY1rUGlWNWoCaxHUnlL2DwyrNuT0Vr+HP0Jy13FPmzWecwUsxqSJh/ppTxEODs1ZZWc+1qf1UAJ+p9Ii3sksjFMM+c2VSCKCudfdZiOcJJdQIqJb05mnzAMZ90tTs8s28qdvT+SVe+bFI/QSTMb45n4f9RHWraue/wBrCOCUX11hRbuw6pLX9th8mMLyV+GYvSWlf5VhrkyRUorVtPx1/ZEgzZmYXEeJDMfWsLJdU7U0X9oAD1iZElzq0ynMMPnhjgmWpqXWvMofqxhNewdddpC2q7QwHfXENMAf65eUO51iVqvOabMdjVmqoqTrUUJhxOtco6tXwY/RY8FsTJVSYx3CgGXiW+UF5Blp3zWd/ngMvyBNyV6sPpSHMu71Gqhf3MXqSYeWexT3ZVWThxEAF2wjPiRhji+rvaRaDJmsiCgYOUahBFdDiOtR4QZZbicenmyq19+39npmSwKUNeJIHpWG/a0BofT8Y9CWMfpLVNblKkn+aYVHpHJvKxL7lmnTTxnTgo+7KX6wcPtGf1FtIpvy/bQ3a1KP1j0H4wox7FqTleTUBgFQYiNxKkrQcK040hR9qJ1KSUk2Yf8AwpRv/sYl/IiIWZqWYlicySSSTzJ1hckUN405d3o/xp7m77AX8bVZcRLHA5Sr0xEAKQWw5V727hvMWaM19itorJtC8JiN95af0xpUaVN3ijicbBQryiu0IITmT1XUgQ3mXog0qfD8YksVB5BEY17H4fMwl/q78F9fxhbMWxMQREi9n4L6/jHa3vxXyMFmFiTghrKvJDvp1hyGhBD2CCCAAggggAjdpJ2CyWhuEmZ/KQI+aLzl1ZhuxKw6jL5Vj6M23elgn81C/eZV+sfPd4Su+R+tTzMVq26NvoyKcZXOpVpaUVCZFVAqc9QDoco7e9JrZFzThoPIQ0mNWYx5n50joCKrOhpt5UP0vSaPdKrzCrXzpWOXt05vemMf3j+MNgY7ENHXZ4zNxr1jgzG4n1hWkdBYBczEgzHjD2zXPPmjEAcPxMQo8GYgRMXBcmKjsASc1BGQWtMbD7VSCFXfQk5CJPaC2GzGXgCszBqtMGM5Uph3KMzkABE8aXVzS2KFTGPPw6erKy+zs+lQMYGuB1engpJ9IaTAze+zNQUFSTTlnp0i+3MRaJAeaFLYmoQApFDQUK0I8Ih9pbupV/tLhqfjRjhDGmWIMMJ41B3wsqXVzIjpY1upw577FaWUBHVIKx4TFc0NTwmG8190dzGiTufZ1pyliDhAJGo0Fa+Og8+roxcnZCTnGlHNN6Fy9kBeWZ7lT2bKoDbiyk5DwYxoE68WbfhHL8Yo92X2yIqgywAoCqKggDLRhD8bRmoxLkd6kH5mNSnTyxsclip8aq56E+WrpHoXjEdLvlftAr1Uj10hzKtyNowPjEhUsStjsQfNj4CHX+mS/h9TEMk4g1U0PI7o5vHaSZIQEI01iaBVWrHeaU1yhruJZky10y91R0JhJ7n4N5j6iOUvc71Hgf8AP8EKf6uPhPmITUNRjOs5Q0Mcy57J7pp8vKOrRai5qcgNBCLiHCkxZbwDZNkfQw8ishqjmImbttmNaHUesNaGtD2CPKx7DRCke163dnd+R9+dKXyJmH0SMgtkusxW3MyH0MaT7bphMmzyxvd3+6oX+sxm9lJZUPwn+kmKlV9ax0OAjloKXj89iLBzr1+cK1MIruhWsV2bkT2DDwgrHkIPsdBjC1lBZ1X4mVfvECEMRhSRaCrK3wsreRB+kCGtaaF4tG0C2YD82zGYWIoQAFVjKQZ8FURA33fhtJUlAmEEChJrWnIcInxc8u05MzDs8WHDTNJjGajZjShI6qYiNq7oSzrL7PF3iwYsa6BSOQ3xaqKeXuMjCugqiVnn1+eg0st/zpaBEYKoJ+ypOeepETJtLTLHidizFLRUngGlkeTYYc7F2dGs4YohYOwqVBO4jOnOGm1d5rgIX7XcWm9UbFMboXCqOOBoEnGGZvkEpRqV+HGFmpav56+RVyY8rCZmQ+ui7GtD4VyA95uA/HgIqpNuyNecowi5SeiHVxXGZ71PuA58zwEXyaiyZWAUFRVuQ3CPbvsiSkAUUA0H4xDXxZHtLhAe7Wrc41aNFU13nJYzFyxEv/K2K694SWnFnqMLHCRp5jLSFbftBLAGE4s60U6efyiV2r2Rw2ZDJU41bvDiMNPQ08zFTstjVUmzZykrLAQCtMU1h3V6ABmPIAb41cPSptZpb9hkVak07RWhLWTbBkICM6jgaEePCJywbXLMNGVGP6tAfKM/s85GbvkjPcMom9mLkefNLoCFQgA/5rlr1iSvQpRi5IjpVajllZe0vRNwYdDSFVvRXFKk8mCmFbNs2rSiWZlO4rTXoRn6RWjJmS5pRlxCuTqDQ86bvpGW9zRVmr3LfJvgUAqvTT+0OFvMf4YrBQ4a0NOND84RS0ncYRjdy5C2A747FpI1FRFSk2hiQAdTC1rtk+VmveG+lMQ6Df4RTrYylRkozerLFPDSqK8S0doD3lNaa/gYUs9qwNXx8N4ilDafLGSuWVdDzB/vCtl21QzVlsK4qd5DUAHrv6ROqsWhvAlrbkaZ/qMv4hBHv5AnCCF0KvVMw9rk6tpkp8Mon7zn6LFHs0vCOrP6KBFp9pc/Fb3/AFVlr/CGP80QEtaqnVv4qxSnrJnR4fq0Yru/kri6CFBHA0EdCIDaR0BHkehY6MumsIPOI7DR4BBABN3LfvZ4VclcNcEwDFhBNSjr9uWTnQZg6RP26dLtSKJgVgpJBlT5QBqKZibhZelKxRY9wV3RIqrSsynUwkZSzx0fzwLe96ybPLMtCApqSkuYZjsTQd6cO7KUgCuGp4ERV7bbGmuXalcgABQKoyCqNwA3QmJBhQWaGym5aEtKhClru+0SlSSzBVFSxAA5mNKui7Vkywi7vePFt5ip7L2MduD8Kkjrkv1MXGbOCKWPlF3CQVnMxel67clSW27C32undX3jpyESNx3dTvHWGFzXaXPaPqc4scyYJaFiQAoJJO4AVJ8oumEyM2ltpRMMsB5kwhJa7ix4/qihJPARmt9yROtC2SUapLJDN8cw07aYepFByURxatopj2h7RXCWxqhOZRKU7vBqECvEtDrYSyEzGfhl46xpKlwYXe5S4nFlZEsns4knCqkg6sdYsDWcWOziVIHfY4JYpmXc6npmSeAMWK7bBRcbUzzit3jeqp2trbNZQaXZx8Uw9128xhH7L8YzZ1Wld693a+S82W1FFOv21vYrZKlWR3aios1QMncnvVA1Yg1rqKimkXkSexkjtHYzGzNPiY1oPlFX9nFztaJ72qZnhJw10ZiSS2fM+kXJsLT2mPnLsoruo006DqDTyELrZKTu1v4/NgXahpfFlCsJVasEUzDmCW1K5ZEUpCVjuBaE4cJrx1yBqPOGctWnTwurOcbHxyHiflFum2UItVFAAATxMMkx60KzbbB2NGFT4Vp4iI6dewOUWxraJch5hOhFDzoakefpGbWy1TJ84iStRXM8K8ecc1jKMa9e610NnDycKdmc7QTRhxKKsSqlfjxZUPQb4TtNkWVajLU0VZsqWCN2EAt1z+sWKw7OFVM+eaiUpcA6DCCa03nKKvc0hp1psyH3pk4M37zAk+QJi7SpSpQUZE+HlGbnJbWt+fwfRNYI8qII0jmzD9u0b8qtMxD/AMhxA/q0XwyGv4RDyJgAQiuE0pXX4s+efoYm7/Y/lE+oIrMm/wA5JqDyr5xAGzYZAw07oBYE7tajmCTyinLc6Wj9CT7iLnS6EjgxHrBKSsdTZoYk8deR0juzIc/rQaZ74rs2YvRM6UAQi71MOqDj5A/Wkc9B8oQcICWeEdiz8YUwHeY9Ev8AzT5QBc9WzACvqfxOUdgLx8gT8svWCXILHuqSctATrkIfC6JgV2cFcArQ6k1QUArWnfGemYhUm9iOU0t2MsQ3A+JA+VY7kqzHurU8lJi27J3fJMnGyqz4jXFQ4aaCh93jE0Lxkg4Q61+Fcz5LE8aF0m2Z1XH5ZOEYt2Krs9ds5Jhd0cLhapbLgdD0iw2Wxmc4ZskGg484WvG9ElIWbTnl4c68I7u+2PgDdm9CK5qw/vGhShkjYwsVXdaed+BNyEAEU/2jX1SWtnQ0abm/KWOPIkeSmLLJtYIz8cx8jSMl2wtE4W2d2o94nBUZGXouHlhp41i9hYp1Ly5GbXzZLRGFsPuDlkOAOY6kjM9RGg7BXJ2cvG2rZxRrpsRnTRqRXUxsF3ycEtRyixi6n+KIsPCyuIbWX88mzUTObNYS5QGpZuHQZ+UZ5tHa2abIsMty5lASy2v5w/pD0Ud0RxtztEXtc1RUdiOzTkTQzH6nJRyESvsv2fya1TBUtUS68N7eJis4RhBN77+f+ie7ci/WGUlhsACUxAAAV1YigH1iGt03BISVmNZk0mlSxzFacBDu2WiW81Vd6LLzK5d5uGfh6xA3qWmzFlVqXarfsg1+dB4GKUMRSm3GMust0TypTSTa0LDsRYCwaawoWzHLcB5CJW/J+JkkrSp16b/T5x1YmMuXgWmXziCtEwvMZjnurGf0jiODS03bt+y1haXEnfsGm3MlllS5Stl71OOdPLPKPNmbsEuWBTPUxD37bwHBGfeAFf8ANNYtN0Zywd5iLo9qd5W8CfFXjFIQ2unYbFMHxlU8Can+EGK77N7D2l5g0ykSmbxICD+YnwiV25n92VL4FmPgKD5mHvsdsNUtE86u6oOiDEfVvSLlTrVUiSk+FgpPt/On2NFpHkdUgiYxSo7dbG/lSGZJFJwFKadoOB4MNx8DupliAqpVhQgUoRmKZEGvMHKPoEiKL7QtkO0VrTIX84o/OKPtrxA+IDzHMCIakOaNHCYm1qc9uRkLSgCaR7AzVJMEUXudXHZBHsL2WwzJhpLlu5/VVm+QidsXs9t0z/hKDi7KvpWvpAot7IbOtTh9UkvMa3TOkpKrM7MnG1VK4mK4KKFy7tXOtRpDO3vKavZqVphC8CMPeLVJOIt4Ui6WH2Pzj+lnonJFZ/U4RE9Y/ZPZEp2jTZh5sFHkor6xPw5tWsZssdhqcnLM2+4zyZtRMrVAFFcqkmgqCBTIbgPPSEZVqtU7KWJjZ1AlqTQggihUVFCoOuojQ5t32WU9JEiUoGjFQ5O6tZlcotlzXgJiaAMuoGQ5EDgYl4M39UinLpClD6Kfr8f3Mfs2wducEmTgXUmYyrzJIJr6Q+lykscoD3prUyUVLHcANaD6xddrdqJSoyqwajEPhzqw+wKamuo3aRQBf0myz8VpV5s8gGi4SJQbMKKn3qandXrEtOnCn1mQVMViMUuGl5ITvm3tZcDTFDTyMSqTVZWtMh7z7+Ait2raK1O1WtEw9GZR4BaAReLykWW8pYcFkcCivTMcmWveFfEbjFDvG4bRIajS2YVoHQF1boQMuhoY3sHUo5e853GUK19NB7ZNtLUms1nHB6N6nMRJ2W+Py5hKdFrmQCAV5nPSGN0bDWmeKnBKHBycX3VBI8aRJSthrXZpizJbyWI4sVxDeKMPkYfWdCX0tJjKCrQ0ndr1LJc+zIlUbCgO7CDTwzieUREXJte0qsmbZ5qzDUiq4hT9VlriFd4ESc+9S32VXqP+ozJxknqaEZJrQz19mHtc8POXN3bHTcBuJGWZ05ARotjkLLVVUYVUAAbhCEu2ZZr9009IeS2VhVWHjkYhSaVixVqcSWZq3gV7aNwuN1UFqCnM8eZjzZSwFvz00UYgADgBpr/mcTdsuomhNfIEef8AePElFRkR/nWKlPCwhUdRbsklWcoKArap2FWO+mXU5D1iKQYUr/meUe31MmGXVdxBPOISTfjaOMoxelo1JVFZaJe7NHAxSg3zuRkyT2tpC7l+Z/sPWL/ZECqo4ARVtmbCWmPMI1YkeeXpSLUjRsYOnw6aRRxM80mVnbkgFDxR/Qp+Ji7+z27+xu+QCKFl7Ruswl/kQPCKjtLdptE2zyh9t2U9DhJPgAT4Rp0qWFAAFAAAByGQiW3XbFrVP+vCHi/S6O4IIIeZ4R4RHsEAFPn+y+xPOeayv32xYA2FQTrQAVoTnSu+Jew7G2KV7lmlV4lcR83qYmYIaoRXInliKslZydvE5WWBkBQco9pHsEOIAhle1pwSyd5yHjqfAVMPYrW01rzwjdl4nM+lB5wqVxUQsvNolrqkl2YKSqgUYjImuoB3dRETLyoB7zEAeJicsE4SZIGrNn58Yex42t+zdnV1cLhZAcIFABXUkbzWuetYiLw2es8/9NJVjucZNTd3low9Ylpkwkkk5mPILaWYqlJO6epTbV7PJJB7GY6tuDEkfIH5xGf7AtQNVmKOYmMP6RGhMR1jgyuBI6GG8OPYWo42sud/Ezm0Wu2XfMUTSGD1KmtQaagNqp5RzatuJjZqgGmtW9cov943cs6XgmqHXnkQeIZdDzipWr2doScE1lG4Moen7ykH0iOUJr6XoXKOJw89a0Vm9n6EF/u60NSjAUNRQHXpFguPaa1OwecoaQKhnAotAKnX3ju8oay/Z/MrXtpa0+0vaYvumlPOHt9yXnWVJMpzNeW1Hc5BqVxd4nPMjjpELm6SzVJWJ5uhVtGnFO/t36fsip+1UxCcDB6iua0wVJyyPeplDi6tsHZwjpiJ0KDPyrn1ir22zTJJwzFoTxAPkfwMXD2cXC2dpfJSCssfFnUt0yoOOfCH08ROpJNbEmIoYejRbau/e5Z5s51UYyQDxO/WnWG17X1hALZlshTKG2114r2ZVs1+vEdN0VC6bZOQucRwqpIBNQTpvi6rS05mZRo2i6011Y6ssDXyvGnjHaW0NwaKzeNvfDjAaYWIyVlTSueZ3aceMJ4isxaMWDnMVzGWuIZjpp6wSpSW5F/V4Ws/7d4+Pz7l9slvlgCqlean6Q4tNvWWnadoMNad7I+A3npFEk211fDWoFczwGdelM4bWq3tM77Z0yRev1OpP4RVq1Mi7zT/AOKkmnN6GlbH2qXabXjxAtKlsQP2iEr4CuX60X+Mj9j0jBaZlTm0tieHvSxkI1yEhLMrmTjKapVMi2QQQQQ8qBBBBAAQQQQAEEEEACc+cFUsdAKxSLVPxOWJ0r56n1ib2jvL/jXdTEeeoH1PhxioXlaqAKN+nOHxHpD675tWaZ8PdT9ptT4L84kJLZRFWdMNE+H5/aPnl4COb2vuXJRizgYQC2YyByGvGhp0hbi7ksz1McT7UqCrsqj9YgfOM5nbY2i01WyKxXe47qj9qa30z5Q6n7HzJqrMnOZ70H/KVU8kCjQc2htSpGEsr1fNLVrx7PNofCnKauvV7Fpm7WWRTTtpZPAGvyhtP22sq+85A4lSB5mIG79jC+UuS8tzliSdNlZfvVBi5XfsUJEgS2dnNSSzqGrXOhP2qaVI3Q6FWm+TXj/FxJ0px0uvnjYhv9/WM/8ALX7v4wHbmyb5hHh/eJD/AGNZiTjs9nb/AMNPlTzhxZNhbIulnlD/AMYP85MP4lLv+eQzJMaWO+ZM/wDRTFfiAVPprHbXaoA7MmXTQLSnkcok5ezdllmos0scwiCnioEKWQS2r2SIgU50yJy4j/Mogqwp1VaUbrvSJacpwekrFXtd1pNZRP76A1pTDU9a79DpFim4TLKqezNKLUZDcBllSKteLzWmM0pzJbFx7SURoA66r+2K031GnVk2kZWEu0qEYnCGBqhbhX7J5H0iHCwpU45Kendz9/wTV51JNSlql6CN87K2iaQQUfD8BGZ6GkRl7WR5UhQFZWHvYgc9MjyrX0i8KNOZw7td9aZwvMDjuti35EYgR4j6xci8ruTVMfKpRdFpWfZoY618LTvye8CCaE54TlmD6Q3kW7HMBlSihB16692NE2wvGQqBeyltNYd3ur3QN5yzG4Df0imSXIauWulAB5DKCrjYrS2pFguinLrt2X3Ji9JHZWdAQA83LpLWjN95sPh1iGBq67lCk1PEmlfL5xI31bDapwY5KqKCOerDpXM+Ajq5bme12lJKZVBLtTJFBFSemnUxmVHmlodBGTVP+49bNvuLR7KLHMNoeaFPZKhQsfiJUgDjkM+GUarDS7btlyJSy5S4UQUA+p4k6kw7i1COVWOZxNbjVHMIIIIeVgggggAIIIIACPDHsJz2IUkagGnlABmu215NY7T+doZE2rS23q320NB3jvFdza5RF2e8UnTUaU9StCBoQddDFwnSEmrSYquCKkMAwPUGK7bNgLM5JlYpDDfLOX3WqB4UgtKO2pejOjNJTTT7V+V+iVs4CAljVjqYrF825GmGSwlma9XQOoKkKWWWCzVAY94iopmYsP8ApUwKoLY6DM6V50rlXrFL2qsLM9SuF1HdYilafZJ4H0OcNrUFXSi3ZX/15X3I6U+G21qe3jNMmSO1IJbESgqBRaASwBoC1S1NymErjmz1LTA5ORLg0CkLqADkgFQBhFcoaX3aWnWWVOoaymMuaDqKjIkbtSM9+UR8m+QF3eQOtK68aDIgxFgYRhGcbxjO/Pbfl5W+MtYnNPhyyylDW6jvfS19Vpvz7L7I1e5L1lzKUIrTSoqMgcwOuvSJ97SSAOEfPc+2lmxVIoaggkGuuvGLPsttZNYlZlp900XtFrw/5Kg1zGpifOp1LQ17/wA2GywzpUFKpo+y+3Yr89DXpM/gtOlf+oXFpPDzis2G9Z9B7jjiGBHyB+cSV5X+0qXiEkzWIyVCM+rMaKOsTZShckp6thOevyiv3cmJnCmM42r2otdpJR3VTUYJFnYtQ7sbjLnqTloNRPezy2WkKUmt2lK4mbMigzAYe9TTOsSOGSOrGp3Z3etzukqeUcqQs0inIMR8okVuiQ1mkpaEDDsZYdtCKgZ4tagmoO4gQ+FmM1gnxHPpv9Kw02rvaSXlykK95qHLTsirnvA5UpoeMZ9eappya2NCjeSyEZs7a83lgtWTMMvvFSaAkKarkR3TQ8hFjt98GXKZnbuotTnmeA5kkgRCWW4ZVloEctMmAM2Q/az51Zj4mIfbG2lnlyR7oqzcyMvIUPjXhEjxEZQzr4woYRzrKD238iAtlraZNLv7zenADkBlCNrtYloW8hxO6OpMpnmBVBZiQABqScgB4wjtZspb5TVm2aaJa6MoxrzJKVp40ilGLkzoMRWjRglz5IXuaaTJB1ZiepJPzJjbth9lxZJNWH56ZQzDw4J4VPiTFF9jmyxmKtqmjuJUSgRq4ObdF0HPpGv0ixShbVmL0his39qL8f0EEEETmQEEEEABBBBAAQQQQAEeGPYIAKtapOB2Xnl0OYhBDmekTV+2SoDjVden9vrEGDnEidx52hyIjlqMKMARwOccg96Hdku9ppNKADeePCFAgLZsrImOXUGW5FCyHXLDRkNVcUoCCM4rdv8AZ0FJaXLR+Su0s+CsGX1A5Rpp2efcy+sN5t0zV+zX9k19IhlThPf9fYmp4ipT+lmMT7ukSW/Py7TKP2e0VGQHj3cIaJe47ksk1T7k7ic0YV5ZH1MXdJc7tmWYFMogaga1oQQc8gMst5qTpDG8tiLJNFOzEpq1DSqKfEUoRyIMRxoKLzU5NPv1X4fuS1MTKppU1+ensQa7C2ep7KfaJJ4B608GFfWPJuw6H9La7TMXgWAHyMP/APbFqlDCs0WiXuDEpMH7L5jwOXSFJEsLQTiycpgwnz909QYneJnDSpp38vXl527rkHBjLWPpzI+zbPy17lnUIDkzDNiObnPw0iw2WyLIk4VFK/IZ+p+ULWdUA7pHmIZ2/aKzSRWZNXLcDU+QhrxEH/km/UVUpdg+kHs5LzSaGhCnhvY+A+cYTKlYpsxwSEaYeP2sRP8ACYtW0u3M22f+nsysEJod5NemgiRsuwwSx9nMXE7MGNNQeAPHjA6babatfZfl/L9pJSnGE4t8mNbrvQ9taLQTiG7XkqZbsojZc8uxdjU6fX8fOHl7XYLLLSUtazCWNTWgGS+uIxzdN1tPmy5Ev3nanTiTyABPhFGd82X5c6OhkVN1e37L4y7eyfZvG7WtxkpKyq72+03gDTqTwjVKQ1uu7kkSklSxRUUAeGpPMmpPWHcW4RyqxzOKruvUc35eB4q00j2CCHlYIIIIACCCCAAggggAIIIIACCCCADxlrrFZvKwGW2XunT8OsWeE58gOpVhUGFTsKmU9okrrvPBkRVSc+R0rzhG8bsaXnqvHh14ddIYg0MP3HFzlTgwqpBHKO4qMi2FTVSQf81G+JWz398a+K/gYa0Jl7CUnWZXFGAMRVsuHfLP7p+hiRk3lLbRhXgcj6w4DQl7Caop5JGRGY47o8UgghgCDuOY8jrD+/5qmYMNKgd70oD6xHK4iRDiJt+x1mm1orSidTJYy69VHdPlFTtPslKmqzjNXg/dP8OR9I0HtTugxHjCpuOwrd9yiWWZIsDFZkiahGjYBhbmGrnEgNvLMVrR6Vp9iv3cVac4tRoRQ5g6g5g+BiDt/s9slorhlMr6/mSV/h930iGSnumW6c8O9JxfkymX5ewtMwTApVVXCAdciTn1JjQvZRs7gRrU470zuy+SA5n94jyXnGfbN7Lzp1rWytLnShiLN2ilWWWNTWgBOgqN7CPoCzyFRFRQAqgAAaAAUAHhFanFuTky9j68YUo0afNewpBBBFkwgggggAIIIIACCCCAAggggAIIIIACCCCAAggggA8KxE224FbNO6eG7+3+ZRLwQC3sVG0XdMT3lNOIzHmPrSGwaLvDedYJb+8oPOmfmM4dmFuVIvHgen9osb7PyjpiHQ/jCTbNrudvSFuhbkCWEeUieGzS/GfIQouzsveWPl+ELmQlyvR3Js7OaKCTyiyyrmlL9mvWph4ksDIAAchCZguQdl2eJzmGnIfjExZrIqCiqB/m874WghtxLnmGPYIIQQIIIIACCCCAAggggAIIIIACCCCAAggggAIIIIACCCCAAggggAIIIIACCCCAAggggAIIIIACCCCAAggggAIIIIACCCCAAggggAIIIIA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hMSERUUEhQVFRUWFhUaFxgYGBYaHhoaGBgXFBgcGhgYHCYfFxwjGRcVHy8gIygpLCwtFx4xNTAqNSYrLCkBCQoKDgwOGg8PGiwlHiQqLCwsLCosLCwsLCwpKSwsMiosLCksLCwsLCwsLCwsLCksLCksKSwsLCwsKSwsLCwpLP/AABEIAOEA4QMBIgACEQEDEQH/xAAcAAABBQEBAQAAAAAAAAAAAAAAAwQFBgcCAQj/xABEEAACAAMFBQUFAwsEAQUAAAABAgADEQQFEiExBkFRYXETIoGRoQcyUrHBQpLRFCMzYnKCorLC4fAVFkPxgyRTY5PS/8QAGgEAAQUBAAAAAAAAAAAAAAAAAAECAwQFBv/EADMRAAIBAgQCCQQBBAMAAAAAAAABAgMRBBIhMRNBBSJRYXGBkaHwMrHB0eEUI0LxFSRi/9oADAMBAAIRAxEAPwDcYIIIACCCPGYAZmkAHscTJwUVJoBqTkB1O6KttHt5Ls4IQhm56A9BmeNPpnGZXztxOnn3jyJzp+yvur1zPOIZ1ox0NTC9F1a6zPRdrNdtu2Nnlj3i/NQMP32IU+Bis232ryx7ir5s3ooC/wAUZNPtTOasxY8SSfnCSEsaKCx4DM+Qiu683sbdPonDQ+u7NLme19xogP7tP6zCY9sc3/2UPiYplm2Vtsz3LLOI44GA82oIdf7AvClfyV/NP/1CZqr7R7w+Ajo1H1/kt8r2zN9qzg9HI+amJy7/AGq2ZxWYk2WONMa+a5jxEZFeNzWiz/p5MyXzZSB4NofOOLDbCjVU0MJxai3YPo7CVVeMfRv+V7H0Tdl+SLQKyZqTONDmOq6jxEPQYwuzWSUwEx562V691xiz6BMx1EW25dsrTJH55pdskLrNkMGdBxdMmpzIHWJ4V7/UjGxHReXWlK/c9H5PZ+z7jSIIa3deUufLEyU4dG0I+XI8odRZ3MdpxdnuEEEEAgQQQQAEEEEABBBBAAQQQQAEEEEABBBBAAQQR4zUgA5nTgoqdIzfbLb3DilyznUjLduOfHnu3Z5hT2ibYdmOxlnvsBn8Cn+o+g5mMrd6mp1ipWrW6sTo+i+jVJKtVWnJfkVnzy5qxqY5kyQXUE0BYAngCcz4CEsMOJFimN7qM3RSYqHTvbU07Y72d2WYotE1TMVyTKltoEqQhYD3mIFeGekX+zWCXLFJaIg4KoUekZbsztlabHJEudJxSk90k4GFdwr7wryyiYf2wShpIc/vr+EXKdWnFdjOUxmAxtWo2utG+mqtb1NBAj2MxtntkwgEWeimuHE9SaUrkBzGphnP9r801HZFOlK/xAxJx4FSPROJbtZLzX4NMvUyuyYT8PZkUYNmDypvPCmcfOlpsy4mwHIMadK5Z6RLX9tS1pNS0wCmhav0/tEIZ4GkVatTO9EdD0fgVhYvPK7fsLSbJiBLE5bgCT1J0UdT4Q9sjSUdWH5RLYHJkdMXh3RTziNFsYjCK0O4VPoIdyLRO+yiDmZUs+eMGItUX2ovTVlnsG2KWZxMkGcXLfnUdZQSYvEiWaLMG5gM99Y1u5L7l2qUJso1U5Eb1I1VhuIjAnM1ge1mYR8ICjx7oA8Iu/sotySZsyUZgPahcIzHeWvEDUGld9KRPRq2la+hi9JYKMqTqJNSXuvbY1aCPAY9i8cqEEEEABBBBAAQQQQAEEEEABBBBAAQQQQAEQO09+CSAozZgTTxAXzb5GJm0zMKM3wgnyBMfNlpv60Egzp7lMSqxY1rUGlWNWoCaxHUnlL2DwyrNuT0Vr+HP0Jy13FPmzWecwUsxqSJh/ppTxEODs1ZZWc+1qf1UAJ+p9Ii3sksjFMM+c2VSCKCudfdZiOcJJdQIqJb05mnzAMZ90tTs8s28qdvT+SVe+bFI/QSTMb45n4f9RHWraue/wBrCOCUX11hRbuw6pLX9th8mMLyV+GYvSWlf5VhrkyRUorVtPx1/ZEgzZmYXEeJDMfWsLJdU7U0X9oAD1iZElzq0ynMMPnhjgmWpqXWvMofqxhNewdddpC2q7QwHfXENMAf65eUO51iVqvOabMdjVmqoqTrUUJhxOtco6tXwY/RY8FsTJVSYx3CgGXiW+UF5Blp3zWd/ngMvyBNyV6sPpSHMu71Gqhf3MXqSYeWexT3ZVWThxEAF2wjPiRhji+rvaRaDJmsiCgYOUahBFdDiOtR4QZZbicenmyq19+39npmSwKUNeJIHpWG/a0BofT8Y9CWMfpLVNblKkn+aYVHpHJvKxL7lmnTTxnTgo+7KX6wcPtGf1FtIpvy/bQ3a1KP1j0H4wox7FqTleTUBgFQYiNxKkrQcK040hR9qJ1KSUk2Yf8AwpRv/sYl/IiIWZqWYlicySSSTzJ1hckUN405d3o/xp7m77AX8bVZcRLHA5Sr0xEAKQWw5V727hvMWaM19itorJtC8JiN95af0xpUaVN3ijicbBQryiu0IITmT1XUgQ3mXog0qfD8YksVB5BEY17H4fMwl/q78F9fxhbMWxMQREi9n4L6/jHa3vxXyMFmFiTghrKvJDvp1hyGhBD2CCCAAggggAjdpJ2CyWhuEmZ/KQI+aLzl1ZhuxKw6jL5Vj6M23elgn81C/eZV+sfPd4Su+R+tTzMVq26NvoyKcZXOpVpaUVCZFVAqc9QDoco7e9JrZFzThoPIQ0mNWYx5n50joCKrOhpt5UP0vSaPdKrzCrXzpWOXt05vemMf3j+MNgY7ENHXZ4zNxr1jgzG4n1hWkdBYBczEgzHjD2zXPPmjEAcPxMQo8GYgRMXBcmKjsASc1BGQWtMbD7VSCFXfQk5CJPaC2GzGXgCszBqtMGM5Uph3KMzkABE8aXVzS2KFTGPPw6erKy+zs+lQMYGuB1engpJ9IaTAze+zNQUFSTTlnp0i+3MRaJAeaFLYmoQApFDQUK0I8Ih9pbupV/tLhqfjRjhDGmWIMMJ41B3wsqXVzIjpY1upw577FaWUBHVIKx4TFc0NTwmG8190dzGiTufZ1pyliDhAJGo0Fa+Og8+roxcnZCTnGlHNN6Fy9kBeWZ7lT2bKoDbiyk5DwYxoE68WbfhHL8Yo92X2yIqgywAoCqKggDLRhD8bRmoxLkd6kH5mNSnTyxsclip8aq56E+WrpHoXjEdLvlftAr1Uj10hzKtyNowPjEhUsStjsQfNj4CHX+mS/h9TEMk4g1U0PI7o5vHaSZIQEI01iaBVWrHeaU1yhruJZky10y91R0JhJ7n4N5j6iOUvc71Hgf8AP8EKf6uPhPmITUNRjOs5Q0Mcy57J7pp8vKOrRai5qcgNBCLiHCkxZbwDZNkfQw8ishqjmImbttmNaHUesNaGtD2CPKx7DRCke163dnd+R9+dKXyJmH0SMgtkusxW3MyH0MaT7bphMmzyxvd3+6oX+sxm9lJZUPwn+kmKlV9ax0OAjloKXj89iLBzr1+cK1MIruhWsV2bkT2DDwgrHkIPsdBjC1lBZ1X4mVfvECEMRhSRaCrK3wsreRB+kCGtaaF4tG0C2YD82zGYWIoQAFVjKQZ8FURA33fhtJUlAmEEChJrWnIcInxc8u05MzDs8WHDTNJjGajZjShI6qYiNq7oSzrL7PF3iwYsa6BSOQ3xaqKeXuMjCugqiVnn1+eg0st/zpaBEYKoJ+ypOeepETJtLTLHidizFLRUngGlkeTYYc7F2dGs4YohYOwqVBO4jOnOGm1d5rgIX7XcWm9UbFMboXCqOOBoEnGGZvkEpRqV+HGFmpav56+RVyY8rCZmQ+ui7GtD4VyA95uA/HgIqpNuyNecowi5SeiHVxXGZ71PuA58zwEXyaiyZWAUFRVuQ3CPbvsiSkAUUA0H4xDXxZHtLhAe7Wrc41aNFU13nJYzFyxEv/K2K694SWnFnqMLHCRp5jLSFbftBLAGE4s60U6efyiV2r2Rw2ZDJU41bvDiMNPQ08zFTstjVUmzZykrLAQCtMU1h3V6ABmPIAb41cPSptZpb9hkVak07RWhLWTbBkICM6jgaEePCJywbXLMNGVGP6tAfKM/s85GbvkjPcMom9mLkefNLoCFQgA/5rlr1iSvQpRi5IjpVajllZe0vRNwYdDSFVvRXFKk8mCmFbNs2rSiWZlO4rTXoRn6RWjJmS5pRlxCuTqDQ86bvpGW9zRVmr3LfJvgUAqvTT+0OFvMf4YrBQ4a0NOND84RS0ncYRjdy5C2A747FpI1FRFSk2hiQAdTC1rtk+VmveG+lMQ6Df4RTrYylRkozerLFPDSqK8S0doD3lNaa/gYUs9qwNXx8N4ilDafLGSuWVdDzB/vCtl21QzVlsK4qd5DUAHrv6ROqsWhvAlrbkaZ/qMv4hBHv5AnCCF0KvVMw9rk6tpkp8Mon7zn6LFHs0vCOrP6KBFp9pc/Fb3/AFVlr/CGP80QEtaqnVv4qxSnrJnR4fq0Yru/kri6CFBHA0EdCIDaR0BHkehY6MumsIPOI7DR4BBABN3LfvZ4VclcNcEwDFhBNSjr9uWTnQZg6RP26dLtSKJgVgpJBlT5QBqKZibhZelKxRY9wV3RIqrSsynUwkZSzx0fzwLe96ybPLMtCApqSkuYZjsTQd6cO7KUgCuGp4ERV7bbGmuXalcgABQKoyCqNwA3QmJBhQWaGym5aEtKhClru+0SlSSzBVFSxAA5mNKui7Vkywi7vePFt5ip7L2MduD8Kkjrkv1MXGbOCKWPlF3CQVnMxel67clSW27C32undX3jpyESNx3dTvHWGFzXaXPaPqc4scyYJaFiQAoJJO4AVJ8oumEyM2ltpRMMsB5kwhJa7ix4/qihJPARmt9yROtC2SUapLJDN8cw07aYepFByURxatopj2h7RXCWxqhOZRKU7vBqECvEtDrYSyEzGfhl46xpKlwYXe5S4nFlZEsns4knCqkg6sdYsDWcWOziVIHfY4JYpmXc6npmSeAMWK7bBRcbUzzit3jeqp2trbNZQaXZx8Uw9128xhH7L8YzZ1Wld693a+S82W1FFOv21vYrZKlWR3aios1QMncnvVA1Yg1rqKimkXkSexkjtHYzGzNPiY1oPlFX9nFztaJ72qZnhJw10ZiSS2fM+kXJsLT2mPnLsoruo006DqDTyELrZKTu1v4/NgXahpfFlCsJVasEUzDmCW1K5ZEUpCVjuBaE4cJrx1yBqPOGctWnTwurOcbHxyHiflFum2UItVFAAATxMMkx60KzbbB2NGFT4Vp4iI6dewOUWxraJch5hOhFDzoakefpGbWy1TJ84iStRXM8K8ecc1jKMa9e610NnDycKdmc7QTRhxKKsSqlfjxZUPQb4TtNkWVajLU0VZsqWCN2EAt1z+sWKw7OFVM+eaiUpcA6DCCa03nKKvc0hp1psyH3pk4M37zAk+QJi7SpSpQUZE+HlGbnJbWt+fwfRNYI8qII0jmzD9u0b8qtMxD/AMhxA/q0XwyGv4RDyJgAQiuE0pXX4s+efoYm7/Y/lE+oIrMm/wA5JqDyr5xAGzYZAw07oBYE7tajmCTyinLc6Wj9CT7iLnS6EjgxHrBKSsdTZoYk8deR0juzIc/rQaZ74rs2YvRM6UAQi71MOqDj5A/Wkc9B8oQcICWeEdiz8YUwHeY9Ev8AzT5QBc9WzACvqfxOUdgLx8gT8svWCXILHuqSctATrkIfC6JgV2cFcArQ6k1QUArWnfGemYhUm9iOU0t2MsQ3A+JA+VY7kqzHurU8lJi27J3fJMnGyqz4jXFQ4aaCh93jE0Lxkg4Q61+Fcz5LE8aF0m2Z1XH5ZOEYt2Krs9ds5Jhd0cLhapbLgdD0iw2Wxmc4ZskGg484WvG9ElIWbTnl4c68I7u+2PgDdm9CK5qw/vGhShkjYwsVXdaed+BNyEAEU/2jX1SWtnQ0abm/KWOPIkeSmLLJtYIz8cx8jSMl2wtE4W2d2o94nBUZGXouHlhp41i9hYp1Ly5GbXzZLRGFsPuDlkOAOY6kjM9RGg7BXJ2cvG2rZxRrpsRnTRqRXUxsF3ycEtRyixi6n+KIsPCyuIbWX88mzUTObNYS5QGpZuHQZ+UZ5tHa2abIsMty5lASy2v5w/pD0Ud0RxtztEXtc1RUdiOzTkTQzH6nJRyESvsv2fya1TBUtUS68N7eJis4RhBN77+f+ie7ci/WGUlhsACUxAAAV1YigH1iGt03BISVmNZk0mlSxzFacBDu2WiW81Vd6LLzK5d5uGfh6xA3qWmzFlVqXarfsg1+dB4GKUMRSm3GMust0TypTSTa0LDsRYCwaawoWzHLcB5CJW/J+JkkrSp16b/T5x1YmMuXgWmXziCtEwvMZjnurGf0jiODS03bt+y1haXEnfsGm3MlllS5Stl71OOdPLPKPNmbsEuWBTPUxD37bwHBGfeAFf8ANNYtN0Zywd5iLo9qd5W8CfFXjFIQ2unYbFMHxlU8Can+EGK77N7D2l5g0ykSmbxICD+YnwiV25n92VL4FmPgKD5mHvsdsNUtE86u6oOiDEfVvSLlTrVUiSk+FgpPt/On2NFpHkdUgiYxSo7dbG/lSGZJFJwFKadoOB4MNx8DupliAqpVhQgUoRmKZEGvMHKPoEiKL7QtkO0VrTIX84o/OKPtrxA+IDzHMCIakOaNHCYm1qc9uRkLSgCaR7AzVJMEUXudXHZBHsL2WwzJhpLlu5/VVm+QidsXs9t0z/hKDi7KvpWvpAot7IbOtTh9UkvMa3TOkpKrM7MnG1VK4mK4KKFy7tXOtRpDO3vKavZqVphC8CMPeLVJOIt4Ui6WH2Pzj+lnonJFZ/U4RE9Y/ZPZEp2jTZh5sFHkor6xPw5tWsZssdhqcnLM2+4zyZtRMrVAFFcqkmgqCBTIbgPPSEZVqtU7KWJjZ1AlqTQggihUVFCoOuojQ5t32WU9JEiUoGjFQ5O6tZlcotlzXgJiaAMuoGQ5EDgYl4M39UinLpClD6Kfr8f3Mfs2wducEmTgXUmYyrzJIJr6Q+lykscoD3prUyUVLHcANaD6xddrdqJSoyqwajEPhzqw+wKamuo3aRQBf0myz8VpV5s8gGi4SJQbMKKn3qandXrEtOnCn1mQVMViMUuGl5ITvm3tZcDTFDTyMSqTVZWtMh7z7+Ait2raK1O1WtEw9GZR4BaAReLykWW8pYcFkcCivTMcmWveFfEbjFDvG4bRIajS2YVoHQF1boQMuhoY3sHUo5e853GUK19NB7ZNtLUms1nHB6N6nMRJ2W+Py5hKdFrmQCAV5nPSGN0bDWmeKnBKHBycX3VBI8aRJSthrXZpizJbyWI4sVxDeKMPkYfWdCX0tJjKCrQ0ndr1LJc+zIlUbCgO7CDTwzieUREXJte0qsmbZ5qzDUiq4hT9VlriFd4ESc+9S32VXqP+ozJxknqaEZJrQz19mHtc8POXN3bHTcBuJGWZ05ARotjkLLVVUYVUAAbhCEu2ZZr9009IeS2VhVWHjkYhSaVixVqcSWZq3gV7aNwuN1UFqCnM8eZjzZSwFvz00UYgADgBpr/mcTdsuomhNfIEef8AePElFRkR/nWKlPCwhUdRbsklWcoKArap2FWO+mXU5D1iKQYUr/meUe31MmGXVdxBPOISTfjaOMoxelo1JVFZaJe7NHAxSg3zuRkyT2tpC7l+Z/sPWL/ZECqo4ARVtmbCWmPMI1YkeeXpSLUjRsYOnw6aRRxM80mVnbkgFDxR/Qp+Ji7+z27+xu+QCKFl7Ruswl/kQPCKjtLdptE2zyh9t2U9DhJPgAT4Rp0qWFAAFAAAByGQiW3XbFrVP+vCHi/S6O4IIIeZ4R4RHsEAFPn+y+xPOeayv32xYA2FQTrQAVoTnSu+Jew7G2KV7lmlV4lcR83qYmYIaoRXInliKslZydvE5WWBkBQco9pHsEOIAhle1pwSyd5yHjqfAVMPYrW01rzwjdl4nM+lB5wqVxUQsvNolrqkl2YKSqgUYjImuoB3dRETLyoB7zEAeJicsE4SZIGrNn58Yex42t+zdnV1cLhZAcIFABXUkbzWuetYiLw2es8/9NJVjucZNTd3low9Ylpkwkkk5mPILaWYqlJO6epTbV7PJJB7GY6tuDEkfIH5xGf7AtQNVmKOYmMP6RGhMR1jgyuBI6GG8OPYWo42sud/Ezm0Wu2XfMUTSGD1KmtQaagNqp5RzatuJjZqgGmtW9cov943cs6XgmqHXnkQeIZdDzipWr2doScE1lG4Moen7ykH0iOUJr6XoXKOJw89a0Vm9n6EF/u60NSjAUNRQHXpFguPaa1OwecoaQKhnAotAKnX3ju8oay/Z/MrXtpa0+0vaYvumlPOHt9yXnWVJMpzNeW1Hc5BqVxd4nPMjjpELm6SzVJWJ5uhVtGnFO/t36fsip+1UxCcDB6iua0wVJyyPeplDi6tsHZwjpiJ0KDPyrn1ir22zTJJwzFoTxAPkfwMXD2cXC2dpfJSCssfFnUt0yoOOfCH08ROpJNbEmIoYejRbau/e5Z5s51UYyQDxO/WnWG17X1hALZlshTKG2114r2ZVs1+vEdN0VC6bZOQucRwqpIBNQTpvi6rS05mZRo2i6011Y6ssDXyvGnjHaW0NwaKzeNvfDjAaYWIyVlTSueZ3aceMJ4isxaMWDnMVzGWuIZjpp6wSpSW5F/V4Ws/7d4+Pz7l9slvlgCqlean6Q4tNvWWnadoMNad7I+A3npFEk211fDWoFczwGdelM4bWq3tM77Z0yRev1OpP4RVq1Mi7zT/AOKkmnN6GlbH2qXabXjxAtKlsQP2iEr4CuX60X+Mj9j0jBaZlTm0tieHvSxkI1yEhLMrmTjKapVMi2QQQQQ8qBBBBAAQQQQAEEEEACc+cFUsdAKxSLVPxOWJ0r56n1ib2jvL/jXdTEeeoH1PhxioXlaqAKN+nOHxHpD675tWaZ8PdT9ptT4L84kJLZRFWdMNE+H5/aPnl4COb2vuXJRizgYQC2YyByGvGhp0hbi7ksz1McT7UqCrsqj9YgfOM5nbY2i01WyKxXe47qj9qa30z5Q6n7HzJqrMnOZ70H/KVU8kCjQc2htSpGEsr1fNLVrx7PNofCnKauvV7Fpm7WWRTTtpZPAGvyhtP22sq+85A4lSB5mIG79jC+UuS8tzliSdNlZfvVBi5XfsUJEgS2dnNSSzqGrXOhP2qaVI3Q6FWm+TXj/FxJ0px0uvnjYhv9/WM/8ALX7v4wHbmyb5hHh/eJD/AGNZiTjs9nb/AMNPlTzhxZNhbIulnlD/AMYP85MP4lLv+eQzJMaWO+ZM/wDRTFfiAVPprHbXaoA7MmXTQLSnkcok5ezdllmos0scwiCnioEKWQS2r2SIgU50yJy4j/Mogqwp1VaUbrvSJacpwekrFXtd1pNZRP76A1pTDU9a79DpFim4TLKqezNKLUZDcBllSKteLzWmM0pzJbFx7SURoA66r+2K031GnVk2kZWEu0qEYnCGBqhbhX7J5H0iHCwpU45Kendz9/wTV51JNSlql6CN87K2iaQQUfD8BGZ6GkRl7WR5UhQFZWHvYgc9MjyrX0i8KNOZw7td9aZwvMDjuti35EYgR4j6xci8ruTVMfKpRdFpWfZoY618LTvye8CCaE54TlmD6Q3kW7HMBlSihB16692NE2wvGQqBeyltNYd3ur3QN5yzG4Df0imSXIauWulAB5DKCrjYrS2pFguinLrt2X3Ji9JHZWdAQA83LpLWjN95sPh1iGBq67lCk1PEmlfL5xI31bDapwY5KqKCOerDpXM+Ajq5bme12lJKZVBLtTJFBFSemnUxmVHmlodBGTVP+49bNvuLR7KLHMNoeaFPZKhQsfiJUgDjkM+GUarDS7btlyJSy5S4UQUA+p4k6kw7i1COVWOZxNbjVHMIIIIeVgggggAIIIIACPDHsJz2IUkagGnlABmu215NY7T+doZE2rS23q320NB3jvFdza5RF2e8UnTUaU9StCBoQddDFwnSEmrSYquCKkMAwPUGK7bNgLM5JlYpDDfLOX3WqB4UgtKO2pejOjNJTTT7V+V+iVs4CAljVjqYrF825GmGSwlma9XQOoKkKWWWCzVAY94iopmYsP8ApUwKoLY6DM6V50rlXrFL2qsLM9SuF1HdYilafZJ4H0OcNrUFXSi3ZX/15X3I6U+G21qe3jNMmSO1IJbESgqBRaASwBoC1S1NymErjmz1LTA5ORLg0CkLqADkgFQBhFcoaX3aWnWWVOoaymMuaDqKjIkbtSM9+UR8m+QF3eQOtK68aDIgxFgYRhGcbxjO/Pbfl5W+MtYnNPhyyylDW6jvfS19Vpvz7L7I1e5L1lzKUIrTSoqMgcwOuvSJ97SSAOEfPc+2lmxVIoaggkGuuvGLPsttZNYlZlp900XtFrw/5Kg1zGpifOp1LQ17/wA2GywzpUFKpo+y+3Yr89DXpM/gtOlf+oXFpPDzis2G9Z9B7jjiGBHyB+cSV5X+0qXiEkzWIyVCM+rMaKOsTZShckp6thOevyiv3cmJnCmM42r2otdpJR3VTUYJFnYtQ7sbjLnqTloNRPezy2WkKUmt2lK4mbMigzAYe9TTOsSOGSOrGp3Z3etzukqeUcqQs0inIMR8okVuiQ1mkpaEDDsZYdtCKgZ4tagmoO4gQ+FmM1gnxHPpv9Kw02rvaSXlykK95qHLTsirnvA5UpoeMZ9eappya2NCjeSyEZs7a83lgtWTMMvvFSaAkKarkR3TQ8hFjt98GXKZnbuotTnmeA5kkgRCWW4ZVloEctMmAM2Q/az51Zj4mIfbG2lnlyR7oqzcyMvIUPjXhEjxEZQzr4woYRzrKD238iAtlraZNLv7zenADkBlCNrtYloW8hxO6OpMpnmBVBZiQABqScgB4wjtZspb5TVm2aaJa6MoxrzJKVp40ilGLkzoMRWjRglz5IXuaaTJB1ZiepJPzJjbth9lxZJNWH56ZQzDw4J4VPiTFF9jmyxmKtqmjuJUSgRq4ObdF0HPpGv0ixShbVmL0his39qL8f0EEEETmQEEEEABBBBAAQQQQAEeGPYIAKtapOB2Xnl0OYhBDmekTV+2SoDjVden9vrEGDnEidx52hyIjlqMKMARwOccg96Hdku9ppNKADeePCFAgLZsrImOXUGW5FCyHXLDRkNVcUoCCM4rdv8AZ0FJaXLR+Su0s+CsGX1A5Rpp2efcy+sN5t0zV+zX9k19IhlThPf9fYmp4ipT+lmMT7ukSW/Py7TKP2e0VGQHj3cIaJe47ksk1T7k7ic0YV5ZH1MXdJc7tmWYFMogaga1oQQc8gMst5qTpDG8tiLJNFOzEpq1DSqKfEUoRyIMRxoKLzU5NPv1X4fuS1MTKppU1+ensQa7C2ep7KfaJJ4B608GFfWPJuw6H9La7TMXgWAHyMP/APbFqlDCs0WiXuDEpMH7L5jwOXSFJEsLQTiycpgwnz909QYneJnDSpp38vXl527rkHBjLWPpzI+zbPy17lnUIDkzDNiObnPw0iw2WyLIk4VFK/IZ+p+ULWdUA7pHmIZ2/aKzSRWZNXLcDU+QhrxEH/km/UVUpdg+kHs5LzSaGhCnhvY+A+cYTKlYpsxwSEaYeP2sRP8ACYtW0u3M22f+nsysEJod5NemgiRsuwwSx9nMXE7MGNNQeAPHjA6babatfZfl/L9pJSnGE4t8mNbrvQ9taLQTiG7XkqZbsojZc8uxdjU6fX8fOHl7XYLLLSUtazCWNTWgGS+uIxzdN1tPmy5Ev3nanTiTyABPhFGd82X5c6OhkVN1e37L4y7eyfZvG7WtxkpKyq72+03gDTqTwjVKQ1uu7kkSklSxRUUAeGpPMmpPWHcW4RyqxzOKruvUc35eB4q00j2CCHlYIIIIACCCCAAggggAIIIIACCCCADxlrrFZvKwGW2XunT8OsWeE58gOpVhUGFTsKmU9okrrvPBkRVSc+R0rzhG8bsaXnqvHh14ddIYg0MP3HFzlTgwqpBHKO4qMi2FTVSQf81G+JWz398a+K/gYa0Jl7CUnWZXFGAMRVsuHfLP7p+hiRk3lLbRhXgcj6w4DQl7Caop5JGRGY47o8UgghgCDuOY8jrD+/5qmYMNKgd70oD6xHK4iRDiJt+x1mm1orSidTJYy69VHdPlFTtPslKmqzjNXg/dP8OR9I0HtTugxHjCpuOwrd9yiWWZIsDFZkiahGjYBhbmGrnEgNvLMVrR6Vp9iv3cVac4tRoRQ5g6g5g+BiDt/s9slorhlMr6/mSV/h930iGSnumW6c8O9JxfkymX5ewtMwTApVVXCAdciTn1JjQvZRs7gRrU470zuy+SA5n94jyXnGfbN7Lzp1rWytLnShiLN2ilWWWNTWgBOgqN7CPoCzyFRFRQAqgAAaAAUAHhFanFuTky9j68YUo0afNewpBBBFkwgggggAIIIIACCCCAAggggAIIIIACCCCAAggggA8KxE224FbNO6eG7+3+ZRLwQC3sVG0XdMT3lNOIzHmPrSGwaLvDedYJb+8oPOmfmM4dmFuVIvHgen9osb7PyjpiHQ/jCTbNrudvSFuhbkCWEeUieGzS/GfIQouzsveWPl+ELmQlyvR3Js7OaKCTyiyyrmlL9mvWph4ksDIAAchCZguQdl2eJzmGnIfjExZrIqCiqB/m874WghtxLnmGPYIIQQIIIIACCCCAAggggAIIIIACCCCAAggggAIIIIACCCCAAggggAIIIIACCCCAAggggAIIIIACCCCAAggggAIIIIACCCCAAggggAIIIIA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CEAAkGBhMSERUUEhQVFRUWFhUaFxgYGBYaHhoaGBgXFBgcGhgYHCYfFxwjGRcVHy8gIygpLCwtFx4xNTAqNSYrLCkBCQoKDgwOGg8PGiwlHiQqLCwsLCosLCwsLCwpKSwsMiosLCksLCwsLCwsLCwsLCksLCksKSwsLCwsKSwsLCwpLP/AABEIAOEA4QMBIgACEQEDEQH/xAAcAAABBQEBAQAAAAAAAAAAAAAAAwQFBgcCAQj/xABEEAACAAMFBQUFAwsEAQUAAAABAgADEQQFEiExBkFRYXETIoGRoQcyUrHBQpLRFCMzYnKCorLC4fAVFkPxgyRTY5PS/8QAGgEAAQUBAAAAAAAAAAAAAAAAAAECAwQFBv/EADMRAAIBAgQCCQQBBAMAAAAAAAABAgMRBBIhMRNBBSJRYXGBkaHwMrHB0eEUI0LxFSRi/9oADAMBAAIRAxEAPwDcYIIIACCCPGYAZmkAHscTJwUVJoBqTkB1O6KttHt5Ls4IQhm56A9BmeNPpnGZXztxOnn3jyJzp+yvur1zPOIZ1ox0NTC9F1a6zPRdrNdtu2Nnlj3i/NQMP32IU+Bis232ryx7ir5s3ooC/wAUZNPtTOasxY8SSfnCSEsaKCx4DM+Qiu683sbdPonDQ+u7NLme19xogP7tP6zCY9sc3/2UPiYplm2Vtsz3LLOI44GA82oIdf7AvClfyV/NP/1CZqr7R7w+Ajo1H1/kt8r2zN9qzg9HI+amJy7/AGq2ZxWYk2WONMa+a5jxEZFeNzWiz/p5MyXzZSB4NofOOLDbCjVU0MJxai3YPo7CVVeMfRv+V7H0Tdl+SLQKyZqTONDmOq6jxEPQYwuzWSUwEx562V691xiz6BMx1EW25dsrTJH55pdskLrNkMGdBxdMmpzIHWJ4V7/UjGxHReXWlK/c9H5PZ+z7jSIIa3deUufLEyU4dG0I+XI8odRZ3MdpxdnuEEEEAgQQQQAEEEEABBBBAAQQQQAEEEEABBBBAAQQR4zUgA5nTgoqdIzfbLb3DilyznUjLduOfHnu3Z5hT2ibYdmOxlnvsBn8Cn+o+g5mMrd6mp1ipWrW6sTo+i+jVJKtVWnJfkVnzy5qxqY5kyQXUE0BYAngCcz4CEsMOJFimN7qM3RSYqHTvbU07Y72d2WYotE1TMVyTKltoEqQhYD3mIFeGekX+zWCXLFJaIg4KoUekZbsztlabHJEudJxSk90k4GFdwr7wryyiYf2wShpIc/vr+EXKdWnFdjOUxmAxtWo2utG+mqtb1NBAj2MxtntkwgEWeimuHE9SaUrkBzGphnP9r801HZFOlK/xAxJx4FSPROJbtZLzX4NMvUyuyYT8PZkUYNmDypvPCmcfOlpsy4mwHIMadK5Z6RLX9tS1pNS0wCmhav0/tEIZ4GkVatTO9EdD0fgVhYvPK7fsLSbJiBLE5bgCT1J0UdT4Q9sjSUdWH5RLYHJkdMXh3RTziNFsYjCK0O4VPoIdyLRO+yiDmZUs+eMGItUX2ovTVlnsG2KWZxMkGcXLfnUdZQSYvEiWaLMG5gM99Y1u5L7l2qUJso1U5Eb1I1VhuIjAnM1ge1mYR8ICjx7oA8Iu/sotySZsyUZgPahcIzHeWvEDUGld9KRPRq2la+hi9JYKMqTqJNSXuvbY1aCPAY9i8cqEEEEABBBBAAQQQQAEEEEABBBBAAQQQQAEQO09+CSAozZgTTxAXzb5GJm0zMKM3wgnyBMfNlpv60Egzp7lMSqxY1rUGlWNWoCaxHUnlL2DwyrNuT0Vr+HP0Jy13FPmzWecwUsxqSJh/ppTxEODs1ZZWc+1qf1UAJ+p9Ii3sksjFMM+c2VSCKCudfdZiOcJJdQIqJb05mnzAMZ90tTs8s28qdvT+SVe+bFI/QSTMb45n4f9RHWraue/wBrCOCUX11hRbuw6pLX9th8mMLyV+GYvSWlf5VhrkyRUorVtPx1/ZEgzZmYXEeJDMfWsLJdU7U0X9oAD1iZElzq0ynMMPnhjgmWpqXWvMofqxhNewdddpC2q7QwHfXENMAf65eUO51iVqvOabMdjVmqoqTrUUJhxOtco6tXwY/RY8FsTJVSYx3CgGXiW+UF5Blp3zWd/ngMvyBNyV6sPpSHMu71Gqhf3MXqSYeWexT3ZVWThxEAF2wjPiRhji+rvaRaDJmsiCgYOUahBFdDiOtR4QZZbicenmyq19+39npmSwKUNeJIHpWG/a0BofT8Y9CWMfpLVNblKkn+aYVHpHJvKxL7lmnTTxnTgo+7KX6wcPtGf1FtIpvy/bQ3a1KP1j0H4wox7FqTleTUBgFQYiNxKkrQcK040hR9qJ1KSUk2Yf8AwpRv/sYl/IiIWZqWYlicySSSTzJ1hckUN405d3o/xp7m77AX8bVZcRLHA5Sr0xEAKQWw5V727hvMWaM19itorJtC8JiN95af0xpUaVN3ijicbBQryiu0IITmT1XUgQ3mXog0qfD8YksVB5BEY17H4fMwl/q78F9fxhbMWxMQREi9n4L6/jHa3vxXyMFmFiTghrKvJDvp1hyGhBD2CCCAAggggAjdpJ2CyWhuEmZ/KQI+aLzl1ZhuxKw6jL5Vj6M23elgn81C/eZV+sfPd4Su+R+tTzMVq26NvoyKcZXOpVpaUVCZFVAqc9QDoco7e9JrZFzThoPIQ0mNWYx5n50joCKrOhpt5UP0vSaPdKrzCrXzpWOXt05vemMf3j+MNgY7ENHXZ4zNxr1jgzG4n1hWkdBYBczEgzHjD2zXPPmjEAcPxMQo8GYgRMXBcmKjsASc1BGQWtMbD7VSCFXfQk5CJPaC2GzGXgCszBqtMGM5Uph3KMzkABE8aXVzS2KFTGPPw6erKy+zs+lQMYGuB1engpJ9IaTAze+zNQUFSTTlnp0i+3MRaJAeaFLYmoQApFDQUK0I8Ih9pbupV/tLhqfjRjhDGmWIMMJ41B3wsqXVzIjpY1upw577FaWUBHVIKx4TFc0NTwmG8190dzGiTufZ1pyliDhAJGo0Fa+Og8+roxcnZCTnGlHNN6Fy9kBeWZ7lT2bKoDbiyk5DwYxoE68WbfhHL8Yo92X2yIqgywAoCqKggDLRhD8bRmoxLkd6kH5mNSnTyxsclip8aq56E+WrpHoXjEdLvlftAr1Uj10hzKtyNowPjEhUsStjsQfNj4CHX+mS/h9TEMk4g1U0PI7o5vHaSZIQEI01iaBVWrHeaU1yhruJZky10y91R0JhJ7n4N5j6iOUvc71Hgf8AP8EKf6uPhPmITUNRjOs5Q0Mcy57J7pp8vKOrRai5qcgNBCLiHCkxZbwDZNkfQw8ishqjmImbttmNaHUesNaGtD2CPKx7DRCke163dnd+R9+dKXyJmH0SMgtkusxW3MyH0MaT7bphMmzyxvd3+6oX+sxm9lJZUPwn+kmKlV9ax0OAjloKXj89iLBzr1+cK1MIruhWsV2bkT2DDwgrHkIPsdBjC1lBZ1X4mVfvECEMRhSRaCrK3wsreRB+kCGtaaF4tG0C2YD82zGYWIoQAFVjKQZ8FURA33fhtJUlAmEEChJrWnIcInxc8u05MzDs8WHDTNJjGajZjShI6qYiNq7oSzrL7PF3iwYsa6BSOQ3xaqKeXuMjCugqiVnn1+eg0st/zpaBEYKoJ+ypOeepETJtLTLHidizFLRUngGlkeTYYc7F2dGs4YohYOwqVBO4jOnOGm1d5rgIX7XcWm9UbFMboXCqOOBoEnGGZvkEpRqV+HGFmpav56+RVyY8rCZmQ+ui7GtD4VyA95uA/HgIqpNuyNecowi5SeiHVxXGZ71PuA58zwEXyaiyZWAUFRVuQ3CPbvsiSkAUUA0H4xDXxZHtLhAe7Wrc41aNFU13nJYzFyxEv/K2K694SWnFnqMLHCRp5jLSFbftBLAGE4s60U6efyiV2r2Rw2ZDJU41bvDiMNPQ08zFTstjVUmzZykrLAQCtMU1h3V6ABmPIAb41cPSptZpb9hkVak07RWhLWTbBkICM6jgaEePCJywbXLMNGVGP6tAfKM/s85GbvkjPcMom9mLkefNLoCFQgA/5rlr1iSvQpRi5IjpVajllZe0vRNwYdDSFVvRXFKk8mCmFbNs2rSiWZlO4rTXoRn6RWjJmS5pRlxCuTqDQ86bvpGW9zRVmr3LfJvgUAqvTT+0OFvMf4YrBQ4a0NOND84RS0ncYRjdy5C2A747FpI1FRFSk2hiQAdTC1rtk+VmveG+lMQ6Df4RTrYylRkozerLFPDSqK8S0doD3lNaa/gYUs9qwNXx8N4ilDafLGSuWVdDzB/vCtl21QzVlsK4qd5DUAHrv6ROqsWhvAlrbkaZ/qMv4hBHv5AnCCF0KvVMw9rk6tpkp8Mon7zn6LFHs0vCOrP6KBFp9pc/Fb3/AFVlr/CGP80QEtaqnVv4qxSnrJnR4fq0Yru/kri6CFBHA0EdCIDaR0BHkehY6MumsIPOI7DR4BBABN3LfvZ4VclcNcEwDFhBNSjr9uWTnQZg6RP26dLtSKJgVgpJBlT5QBqKZibhZelKxRY9wV3RIqrSsynUwkZSzx0fzwLe96ybPLMtCApqSkuYZjsTQd6cO7KUgCuGp4ERV7bbGmuXalcgABQKoyCqNwA3QmJBhQWaGym5aEtKhClru+0SlSSzBVFSxAA5mNKui7Vkywi7vePFt5ip7L2MduD8Kkjrkv1MXGbOCKWPlF3CQVnMxel67clSW27C32undX3jpyESNx3dTvHWGFzXaXPaPqc4scyYJaFiQAoJJO4AVJ8oumEyM2ltpRMMsB5kwhJa7ix4/qihJPARmt9yROtC2SUapLJDN8cw07aYepFByURxatopj2h7RXCWxqhOZRKU7vBqECvEtDrYSyEzGfhl46xpKlwYXe5S4nFlZEsns4knCqkg6sdYsDWcWOziVIHfY4JYpmXc6npmSeAMWK7bBRcbUzzit3jeqp2trbNZQaXZx8Uw9128xhH7L8YzZ1Wld693a+S82W1FFOv21vYrZKlWR3aios1QMncnvVA1Yg1rqKimkXkSexkjtHYzGzNPiY1oPlFX9nFztaJ72qZnhJw10ZiSS2fM+kXJsLT2mPnLsoruo006DqDTyELrZKTu1v4/NgXahpfFlCsJVasEUzDmCW1K5ZEUpCVjuBaE4cJrx1yBqPOGctWnTwurOcbHxyHiflFum2UItVFAAATxMMkx60KzbbB2NGFT4Vp4iI6dewOUWxraJch5hOhFDzoakefpGbWy1TJ84iStRXM8K8ecc1jKMa9e610NnDycKdmc7QTRhxKKsSqlfjxZUPQb4TtNkWVajLU0VZsqWCN2EAt1z+sWKw7OFVM+eaiUpcA6DCCa03nKKvc0hp1psyH3pk4M37zAk+QJi7SpSpQUZE+HlGbnJbWt+fwfRNYI8qII0jmzD9u0b8qtMxD/AMhxA/q0XwyGv4RDyJgAQiuE0pXX4s+efoYm7/Y/lE+oIrMm/wA5JqDyr5xAGzYZAw07oBYE7tajmCTyinLc6Wj9CT7iLnS6EjgxHrBKSsdTZoYk8deR0juzIc/rQaZ74rs2YvRM6UAQi71MOqDj5A/Wkc9B8oQcICWeEdiz8YUwHeY9Ev8AzT5QBc9WzACvqfxOUdgLx8gT8svWCXILHuqSctATrkIfC6JgV2cFcArQ6k1QUArWnfGemYhUm9iOU0t2MsQ3A+JA+VY7kqzHurU8lJi27J3fJMnGyqz4jXFQ4aaCh93jE0Lxkg4Q61+Fcz5LE8aF0m2Z1XH5ZOEYt2Krs9ds5Jhd0cLhapbLgdD0iw2Wxmc4ZskGg484WvG9ElIWbTnl4c68I7u+2PgDdm9CK5qw/vGhShkjYwsVXdaed+BNyEAEU/2jX1SWtnQ0abm/KWOPIkeSmLLJtYIz8cx8jSMl2wtE4W2d2o94nBUZGXouHlhp41i9hYp1Ly5GbXzZLRGFsPuDlkOAOY6kjM9RGg7BXJ2cvG2rZxRrpsRnTRqRXUxsF3ycEtRyixi6n+KIsPCyuIbWX88mzUTObNYS5QGpZuHQZ+UZ5tHa2abIsMty5lASy2v5w/pD0Ud0RxtztEXtc1RUdiOzTkTQzH6nJRyESvsv2fya1TBUtUS68N7eJis4RhBN77+f+ie7ci/WGUlhsACUxAAAV1YigH1iGt03BISVmNZk0mlSxzFacBDu2WiW81Vd6LLzK5d5uGfh6xA3qWmzFlVqXarfsg1+dB4GKUMRSm3GMust0TypTSTa0LDsRYCwaawoWzHLcB5CJW/J+JkkrSp16b/T5x1YmMuXgWmXziCtEwvMZjnurGf0jiODS03bt+y1haXEnfsGm3MlllS5Stl71OOdPLPKPNmbsEuWBTPUxD37bwHBGfeAFf8ANNYtN0Zywd5iLo9qd5W8CfFXjFIQ2unYbFMHxlU8Can+EGK77N7D2l5g0ykSmbxICD+YnwiV25n92VL4FmPgKD5mHvsdsNUtE86u6oOiDEfVvSLlTrVUiSk+FgpPt/On2NFpHkdUgiYxSo7dbG/lSGZJFJwFKadoOB4MNx8DupliAqpVhQgUoRmKZEGvMHKPoEiKL7QtkO0VrTIX84o/OKPtrxA+IDzHMCIakOaNHCYm1qc9uRkLSgCaR7AzVJMEUXudXHZBHsL2WwzJhpLlu5/VVm+QidsXs9t0z/hKDi7KvpWvpAot7IbOtTh9UkvMa3TOkpKrM7MnG1VK4mK4KKFy7tXOtRpDO3vKavZqVphC8CMPeLVJOIt4Ui6WH2Pzj+lnonJFZ/U4RE9Y/ZPZEp2jTZh5sFHkor6xPw5tWsZssdhqcnLM2+4zyZtRMrVAFFcqkmgqCBTIbgPPSEZVqtU7KWJjZ1AlqTQggihUVFCoOuojQ5t32WU9JEiUoGjFQ5O6tZlcotlzXgJiaAMuoGQ5EDgYl4M39UinLpClD6Kfr8f3Mfs2wducEmTgXUmYyrzJIJr6Q+lykscoD3prUyUVLHcANaD6xddrdqJSoyqwajEPhzqw+wKamuo3aRQBf0myz8VpV5s8gGi4SJQbMKKn3qandXrEtOnCn1mQVMViMUuGl5ITvm3tZcDTFDTyMSqTVZWtMh7z7+Ait2raK1O1WtEw9GZR4BaAReLykWW8pYcFkcCivTMcmWveFfEbjFDvG4bRIajS2YVoHQF1boQMuhoY3sHUo5e853GUK19NB7ZNtLUms1nHB6N6nMRJ2W+Py5hKdFrmQCAV5nPSGN0bDWmeKnBKHBycX3VBI8aRJSthrXZpizJbyWI4sVxDeKMPkYfWdCX0tJjKCrQ0ndr1LJc+zIlUbCgO7CDTwzieUREXJte0qsmbZ5qzDUiq4hT9VlriFd4ESc+9S32VXqP+ozJxknqaEZJrQz19mHtc8POXN3bHTcBuJGWZ05ARotjkLLVVUYVUAAbhCEu2ZZr9009IeS2VhVWHjkYhSaVixVqcSWZq3gV7aNwuN1UFqCnM8eZjzZSwFvz00UYgADgBpr/mcTdsuomhNfIEef8AePElFRkR/nWKlPCwhUdRbsklWcoKArap2FWO+mXU5D1iKQYUr/meUe31MmGXVdxBPOISTfjaOMoxelo1JVFZaJe7NHAxSg3zuRkyT2tpC7l+Z/sPWL/ZECqo4ARVtmbCWmPMI1YkeeXpSLUjRsYOnw6aRRxM80mVnbkgFDxR/Qp+Ji7+z27+xu+QCKFl7Ruswl/kQPCKjtLdptE2zyh9t2U9DhJPgAT4Rp0qWFAAFAAAByGQiW3XbFrVP+vCHi/S6O4IIIeZ4R4RHsEAFPn+y+xPOeayv32xYA2FQTrQAVoTnSu+Jew7G2KV7lmlV4lcR83qYmYIaoRXInliKslZydvE5WWBkBQco9pHsEOIAhle1pwSyd5yHjqfAVMPYrW01rzwjdl4nM+lB5wqVxUQsvNolrqkl2YKSqgUYjImuoB3dRETLyoB7zEAeJicsE4SZIGrNn58Yex42t+zdnV1cLhZAcIFABXUkbzWuetYiLw2es8/9NJVjucZNTd3low9Ylpkwkkk5mPILaWYqlJO6epTbV7PJJB7GY6tuDEkfIH5xGf7AtQNVmKOYmMP6RGhMR1jgyuBI6GG8OPYWo42sud/Ezm0Wu2XfMUTSGD1KmtQaagNqp5RzatuJjZqgGmtW9cov943cs6XgmqHXnkQeIZdDzipWr2doScE1lG4Moen7ykH0iOUJr6XoXKOJw89a0Vm9n6EF/u60NSjAUNRQHXpFguPaa1OwecoaQKhnAotAKnX3ju8oay/Z/MrXtpa0+0vaYvumlPOHt9yXnWVJMpzNeW1Hc5BqVxd4nPMjjpELm6SzVJWJ5uhVtGnFO/t36fsip+1UxCcDB6iua0wVJyyPeplDi6tsHZwjpiJ0KDPyrn1ir22zTJJwzFoTxAPkfwMXD2cXC2dpfJSCssfFnUt0yoOOfCH08ROpJNbEmIoYejRbau/e5Z5s51UYyQDxO/WnWG17X1hALZlshTKG2114r2ZVs1+vEdN0VC6bZOQucRwqpIBNQTpvi6rS05mZRo2i6011Y6ssDXyvGnjHaW0NwaKzeNvfDjAaYWIyVlTSueZ3aceMJ4isxaMWDnMVzGWuIZjpp6wSpSW5F/V4Ws/7d4+Pz7l9slvlgCqlean6Q4tNvWWnadoMNad7I+A3npFEk211fDWoFczwGdelM4bWq3tM77Z0yRev1OpP4RVq1Mi7zT/AOKkmnN6GlbH2qXabXjxAtKlsQP2iEr4CuX60X+Mj9j0jBaZlTm0tieHvSxkI1yEhLMrmTjKapVMi2QQQQQ8qBBBBAAQQQQAEEEEACc+cFUsdAKxSLVPxOWJ0r56n1ib2jvL/jXdTEeeoH1PhxioXlaqAKN+nOHxHpD675tWaZ8PdT9ptT4L84kJLZRFWdMNE+H5/aPnl4COb2vuXJRizgYQC2YyByGvGhp0hbi7ksz1McT7UqCrsqj9YgfOM5nbY2i01WyKxXe47qj9qa30z5Q6n7HzJqrMnOZ70H/KVU8kCjQc2htSpGEsr1fNLVrx7PNofCnKauvV7Fpm7WWRTTtpZPAGvyhtP22sq+85A4lSB5mIG79jC+UuS8tzliSdNlZfvVBi5XfsUJEgS2dnNSSzqGrXOhP2qaVI3Q6FWm+TXj/FxJ0px0uvnjYhv9/WM/8ALX7v4wHbmyb5hHh/eJD/AGNZiTjs9nb/AMNPlTzhxZNhbIulnlD/AMYP85MP4lLv+eQzJMaWO+ZM/wDRTFfiAVPprHbXaoA7MmXTQLSnkcok5ezdllmos0scwiCnioEKWQS2r2SIgU50yJy4j/Mogqwp1VaUbrvSJacpwekrFXtd1pNZRP76A1pTDU9a79DpFim4TLKqezNKLUZDcBllSKteLzWmM0pzJbFx7SURoA66r+2K031GnVk2kZWEu0qEYnCGBqhbhX7J5H0iHCwpU45Kendz9/wTV51JNSlql6CN87K2iaQQUfD8BGZ6GkRl7WR5UhQFZWHvYgc9MjyrX0i8KNOZw7td9aZwvMDjuti35EYgR4j6xci8ruTVMfKpRdFpWfZoY618LTvye8CCaE54TlmD6Q3kW7HMBlSihB16692NE2wvGQqBeyltNYd3ur3QN5yzG4Df0imSXIauWulAB5DKCrjYrS2pFguinLrt2X3Ji9JHZWdAQA83LpLWjN95sPh1iGBq67lCk1PEmlfL5xI31bDapwY5KqKCOerDpXM+Ajq5bme12lJKZVBLtTJFBFSemnUxmVHmlodBGTVP+49bNvuLR7KLHMNoeaFPZKhQsfiJUgDjkM+GUarDS7btlyJSy5S4UQUA+p4k6kw7i1COVWOZxNbjVHMIIIIeVgggggAIIIIACPDHsJz2IUkagGnlABmu215NY7T+doZE2rS23q320NB3jvFdza5RF2e8UnTUaU9StCBoQddDFwnSEmrSYquCKkMAwPUGK7bNgLM5JlYpDDfLOX3WqB4UgtKO2pejOjNJTTT7V+V+iVs4CAljVjqYrF825GmGSwlma9XQOoKkKWWWCzVAY94iopmYsP8ApUwKoLY6DM6V50rlXrFL2qsLM9SuF1HdYilafZJ4H0OcNrUFXSi3ZX/15X3I6U+G21qe3jNMmSO1IJbESgqBRaASwBoC1S1NymErjmz1LTA5ORLg0CkLqADkgFQBhFcoaX3aWnWWVOoaymMuaDqKjIkbtSM9+UR8m+QF3eQOtK68aDIgxFgYRhGcbxjO/Pbfl5W+MtYnNPhyyylDW6jvfS19Vpvz7L7I1e5L1lzKUIrTSoqMgcwOuvSJ97SSAOEfPc+2lmxVIoaggkGuuvGLPsttZNYlZlp900XtFrw/5Kg1zGpifOp1LQ17/wA2GywzpUFKpo+y+3Yr89DXpM/gtOlf+oXFpPDzis2G9Z9B7jjiGBHyB+cSV5X+0qXiEkzWIyVCM+rMaKOsTZShckp6thOevyiv3cmJnCmM42r2otdpJR3VTUYJFnYtQ7sbjLnqTloNRPezy2WkKUmt2lK4mbMigzAYe9TTOsSOGSOrGp3Z3etzukqeUcqQs0inIMR8okVuiQ1mkpaEDDsZYdtCKgZ4tagmoO4gQ+FmM1gnxHPpv9Kw02rvaSXlykK95qHLTsirnvA5UpoeMZ9eappya2NCjeSyEZs7a83lgtWTMMvvFSaAkKarkR3TQ8hFjt98GXKZnbuotTnmeA5kkgRCWW4ZVloEctMmAM2Q/az51Zj4mIfbG2lnlyR7oqzcyMvIUPjXhEjxEZQzr4woYRzrKD238iAtlraZNLv7zenADkBlCNrtYloW8hxO6OpMpnmBVBZiQABqScgB4wjtZspb5TVm2aaJa6MoxrzJKVp40ilGLkzoMRWjRglz5IXuaaTJB1ZiepJPzJjbth9lxZJNWH56ZQzDw4J4VPiTFF9jmyxmKtqmjuJUSgRq4ObdF0HPpGv0ixShbVmL0his39qL8f0EEEETmQEEEEABBBBAAQQQQAEeGPYIAKtapOB2Xnl0OYhBDmekTV+2SoDjVden9vrEGDnEidx52hyIjlqMKMARwOccg96Hdku9ppNKADeePCFAgLZsrImOXUGW5FCyHXLDRkNVcUoCCM4rdv8AZ0FJaXLR+Su0s+CsGX1A5Rpp2efcy+sN5t0zV+zX9k19IhlThPf9fYmp4ipT+lmMT7ukSW/Py7TKP2e0VGQHj3cIaJe47ksk1T7k7ic0YV5ZH1MXdJc7tmWYFMogaga1oQQc8gMst5qTpDG8tiLJNFOzEpq1DSqKfEUoRyIMRxoKLzU5NPv1X4fuS1MTKppU1+ensQa7C2ep7KfaJJ4B608GFfWPJuw6H9La7TMXgWAHyMP/APbFqlDCs0WiXuDEpMH7L5jwOXSFJEsLQTiycpgwnz909QYneJnDSpp38vXl527rkHBjLWPpzI+zbPy17lnUIDkzDNiObnPw0iw2WyLIk4VFK/IZ+p+ULWdUA7pHmIZ2/aKzSRWZNXLcDU+QhrxEH/km/UVUpdg+kHs5LzSaGhCnhvY+A+cYTKlYpsxwSEaYeP2sRP8ACYtW0u3M22f+nsysEJod5NemgiRsuwwSx9nMXE7MGNNQeAPHjA6babatfZfl/L9pJSnGE4t8mNbrvQ9taLQTiG7XkqZbsojZc8uxdjU6fX8fOHl7XYLLLSUtazCWNTWgGS+uIxzdN1tPmy5Ev3nanTiTyABPhFGd82X5c6OhkVN1e37L4y7eyfZvG7WtxkpKyq72+03gDTqTwjVKQ1uu7kkSklSxRUUAeGpPMmpPWHcW4RyqxzOKruvUc35eB4q00j2CCHlYIIIIACCCCAAggggAIIIIACCCCADxlrrFZvKwGW2XunT8OsWeE58gOpVhUGFTsKmU9okrrvPBkRVSc+R0rzhG8bsaXnqvHh14ddIYg0MP3HFzlTgwqpBHKO4qMi2FTVSQf81G+JWz398a+K/gYa0Jl7CUnWZXFGAMRVsuHfLP7p+hiRk3lLbRhXgcj6w4DQl7Caop5JGRGY47o8UgghgCDuOY8jrD+/5qmYMNKgd70oD6xHK4iRDiJt+x1mm1orSidTJYy69VHdPlFTtPslKmqzjNXg/dP8OR9I0HtTugxHjCpuOwrd9yiWWZIsDFZkiahGjYBhbmGrnEgNvLMVrR6Vp9iv3cVac4tRoRQ5g6g5g+BiDt/s9slorhlMr6/mSV/h930iGSnumW6c8O9JxfkymX5ewtMwTApVVXCAdciTn1JjQvZRs7gRrU470zuy+SA5n94jyXnGfbN7Lzp1rWytLnShiLN2ilWWWNTWgBOgqN7CPoCzyFRFRQAqgAAaAAUAHhFanFuTky9j68YUo0afNewpBBBFkwgggggAIIIIACCCCAAggggAIIIIACCCCAAggggA8KxE224FbNO6eG7+3+ZRLwQC3sVG0XdMT3lNOIzHmPrSGwaLvDedYJb+8oPOmfmM4dmFuVIvHgen9osb7PyjpiHQ/jCTbNrudvSFuhbkCWEeUieGzS/GfIQouzsveWPl+ELmQlyvR3Js7OaKCTyiyyrmlL9mvWph4ksDIAAchCZguQdl2eJzmGnIfjExZrIqCiqB/m874WghtxLnmGPYIIQQIIIIACCCCAAggggAIIIIACCCCAAggggAIIIIACCCCAAggggAIIIIACCCCAAggggAIIIIACCCCAAggggAIIIIACCCCAAggggAIIIIA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2" name="Picture 8" descr="http://www.childtherapytoys.com/store/media/largeimages/DoctorKit.jpg">
            <a:hlinkClick r:id="rId2"/>
          </p:cNvPr>
          <p:cNvPicPr>
            <a:picLocks noChangeAspect="1" noChangeArrowheads="1"/>
          </p:cNvPicPr>
          <p:nvPr/>
        </p:nvPicPr>
        <p:blipFill>
          <a:blip r:embed="rId3" cstate="print"/>
          <a:srcRect/>
          <a:stretch>
            <a:fillRect/>
          </a:stretch>
        </p:blipFill>
        <p:spPr bwMode="auto">
          <a:xfrm>
            <a:off x="7315200" y="304800"/>
            <a:ext cx="1143000" cy="1143000"/>
          </a:xfrm>
          <a:prstGeom prst="rect">
            <a:avLst/>
          </a:prstGeom>
          <a:noFill/>
        </p:spPr>
      </p:pic>
      <p:pic>
        <p:nvPicPr>
          <p:cNvPr id="16394" name="Picture 10" descr="http://1.bp.blogspot.com/_wjl9FfByfaQ/S8PYAg3RHvI/AAAAAAAAAeU/q8HgegoLUwU/s1600/doctor_tools.jpg">
            <a:hlinkClick r:id="rId4"/>
          </p:cNvPr>
          <p:cNvPicPr>
            <a:picLocks noChangeAspect="1" noChangeArrowheads="1"/>
          </p:cNvPicPr>
          <p:nvPr/>
        </p:nvPicPr>
        <p:blipFill>
          <a:blip r:embed="rId5" cstate="print"/>
          <a:srcRect/>
          <a:stretch>
            <a:fillRect/>
          </a:stretch>
        </p:blipFill>
        <p:spPr bwMode="auto">
          <a:xfrm>
            <a:off x="914400" y="228600"/>
            <a:ext cx="990600" cy="12570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MG_3348.JPG"/>
          <p:cNvPicPr>
            <a:picLocks noChangeAspect="1"/>
          </p:cNvPicPr>
          <p:nvPr/>
        </p:nvPicPr>
        <p:blipFill>
          <a:blip r:embed="rId2" cstate="print"/>
          <a:stretch>
            <a:fillRect/>
          </a:stretch>
        </p:blipFill>
        <p:spPr>
          <a:xfrm>
            <a:off x="5105400" y="4191000"/>
            <a:ext cx="3556000" cy="2667000"/>
          </a:xfrm>
          <a:prstGeom prst="rect">
            <a:avLst/>
          </a:prstGeom>
        </p:spPr>
      </p:pic>
      <p:pic>
        <p:nvPicPr>
          <p:cNvPr id="4" name="Picture 3" descr="IMG_3346.JPG"/>
          <p:cNvPicPr>
            <a:picLocks noChangeAspect="1"/>
          </p:cNvPicPr>
          <p:nvPr/>
        </p:nvPicPr>
        <p:blipFill>
          <a:blip r:embed="rId3" cstate="print"/>
          <a:stretch>
            <a:fillRect/>
          </a:stretch>
        </p:blipFill>
        <p:spPr>
          <a:xfrm>
            <a:off x="457200" y="228600"/>
            <a:ext cx="5359400" cy="4019550"/>
          </a:xfrm>
          <a:prstGeom prst="rect">
            <a:avLst/>
          </a:prstGeom>
        </p:spPr>
      </p:pic>
      <p:pic>
        <p:nvPicPr>
          <p:cNvPr id="3074" name="Picture 2" descr="C:\Users\cp258\AppData\Local\Microsoft\Windows\Temporary Internet Files\Content.IE5\YN748U72\MC900389922[1].wmf"/>
          <p:cNvPicPr>
            <a:picLocks noChangeAspect="1" noChangeArrowheads="1"/>
          </p:cNvPicPr>
          <p:nvPr/>
        </p:nvPicPr>
        <p:blipFill>
          <a:blip r:embed="rId4" cstate="print"/>
          <a:srcRect/>
          <a:stretch>
            <a:fillRect/>
          </a:stretch>
        </p:blipFill>
        <p:spPr bwMode="auto">
          <a:xfrm>
            <a:off x="6324600" y="914400"/>
            <a:ext cx="1824228" cy="177667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1212</TotalTime>
  <Words>1171</Words>
  <Application>Microsoft Office PowerPoint</Application>
  <PresentationFormat>On-screen Show (4:3)</PresentationFormat>
  <Paragraphs>70</Paragraphs>
  <Slides>23</Slides>
  <Notes>1</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The Doctor Project</vt:lpstr>
      <vt:lpstr>General Information </vt:lpstr>
      <vt:lpstr>Beginning the Project </vt:lpstr>
      <vt:lpstr>PowerPoint Presentation</vt:lpstr>
      <vt:lpstr>Possible Outcomes to Explore</vt:lpstr>
      <vt:lpstr>Phase 2</vt:lpstr>
      <vt:lpstr>The Classroom</vt:lpstr>
      <vt:lpstr>Materials </vt:lpstr>
      <vt:lpstr>PowerPoint Presentation</vt:lpstr>
      <vt:lpstr>During Play </vt:lpstr>
      <vt:lpstr>PowerPoint Presentation</vt:lpstr>
      <vt:lpstr>PowerPoint Presentation</vt:lpstr>
      <vt:lpstr>PowerPoint Presentation</vt:lpstr>
      <vt:lpstr>016.AVI 017.AVI</vt:lpstr>
      <vt:lpstr>Some of our interesting conversations:</vt:lpstr>
      <vt:lpstr>PowerPoint Presentation</vt:lpstr>
      <vt:lpstr>Physical Education Class</vt:lpstr>
      <vt:lpstr>015.AVI</vt:lpstr>
      <vt:lpstr>Health Lessons</vt:lpstr>
      <vt:lpstr>Reflections</vt:lpstr>
      <vt:lpstr>Time</vt:lpstr>
      <vt:lpstr>Positives!</vt:lpstr>
      <vt:lpstr>Challenges!</vt:lpstr>
    </vt:vector>
  </TitlesOfParts>
  <Company>NESD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Doctor Project</dc:title>
  <dc:creator>cp258</dc:creator>
  <cp:lastModifiedBy> </cp:lastModifiedBy>
  <cp:revision>29</cp:revision>
  <dcterms:created xsi:type="dcterms:W3CDTF">2013-04-10T19:06:06Z</dcterms:created>
  <dcterms:modified xsi:type="dcterms:W3CDTF">2013-06-11T16:13:37Z</dcterms:modified>
</cp:coreProperties>
</file>