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sldIdLst>
    <p:sldId id="256" r:id="rId2"/>
    <p:sldId id="280" r:id="rId3"/>
    <p:sldId id="258" r:id="rId4"/>
    <p:sldId id="260" r:id="rId5"/>
    <p:sldId id="259" r:id="rId6"/>
    <p:sldId id="261" r:id="rId7"/>
    <p:sldId id="265" r:id="rId8"/>
    <p:sldId id="262" r:id="rId9"/>
    <p:sldId id="263" r:id="rId10"/>
    <p:sldId id="267" r:id="rId11"/>
    <p:sldId id="268" r:id="rId12"/>
    <p:sldId id="271" r:id="rId13"/>
    <p:sldId id="278" r:id="rId14"/>
    <p:sldId id="277" r:id="rId15"/>
    <p:sldId id="279" r:id="rId16"/>
    <p:sldId id="273" r:id="rId17"/>
    <p:sldId id="264" r:id="rId18"/>
    <p:sldId id="272" r:id="rId19"/>
    <p:sldId id="257" r:id="rId20"/>
    <p:sldId id="274" r:id="rId21"/>
    <p:sldId id="275" r:id="rId22"/>
    <p:sldId id="276"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p:scale>
          <a:sx n="55" d="100"/>
          <a:sy n="55" d="100"/>
        </p:scale>
        <p:origin x="-965" y="-19"/>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D4801-91E0-4A8C-A93E-482C90A9F46E}" type="datetimeFigureOut">
              <a:rPr lang="en-CA" smtClean="0"/>
              <a:pPr/>
              <a:t>11/06/2013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1E8846-8403-4A07-94B9-518BCAED6214}" type="slidenum">
              <a:rPr lang="en-CA" smtClean="0"/>
              <a:pPr/>
              <a:t>‹#›</a:t>
            </a:fld>
            <a:endParaRPr lang="en-CA"/>
          </a:p>
        </p:txBody>
      </p:sp>
    </p:spTree>
    <p:extLst>
      <p:ext uri="{BB962C8B-B14F-4D97-AF65-F5344CB8AC3E}">
        <p14:creationId xmlns:p14="http://schemas.microsoft.com/office/powerpoint/2010/main" val="42344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1E8846-8403-4A07-94B9-518BCAED6214}" type="slidenum">
              <a:rPr lang="en-CA" smtClean="0"/>
              <a:pPr/>
              <a:t>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1E8846-8403-4A07-94B9-518BCAED6214}" type="slidenum">
              <a:rPr lang="en-CA" smtClean="0"/>
              <a:pPr/>
              <a:t>13</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1E8846-8403-4A07-94B9-518BCAED6214}" type="slidenum">
              <a:rPr lang="en-CA" smtClean="0"/>
              <a:pPr/>
              <a:t>14</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1E8846-8403-4A07-94B9-518BCAED6214}" type="slidenum">
              <a:rPr lang="en-CA" smtClean="0"/>
              <a:pPr/>
              <a:t>15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1E8846-8403-4A07-94B9-518BCAED6214}" type="slidenum">
              <a:rPr lang="en-CA" smtClean="0"/>
              <a:pPr/>
              <a:t>16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1E8846-8403-4A07-94B9-518BCAED6214}" type="slidenum">
              <a:rPr lang="en-CA" smtClean="0"/>
              <a:pPr/>
              <a:t>17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1E8846-8403-4A07-94B9-518BCAED6214}" type="slidenum">
              <a:rPr lang="en-CA" smtClean="0"/>
              <a:pPr/>
              <a:t>18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1E8846-8403-4A07-94B9-518BCAED6214}" type="slidenum">
              <a:rPr lang="en-CA" smtClean="0"/>
              <a:pPr/>
              <a:t>19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1E8846-8403-4A07-94B9-518BCAED6214}" type="slidenum">
              <a:rPr lang="en-CA" smtClean="0"/>
              <a:pPr/>
              <a:t>20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D322941-12F0-4152-9EC2-BA42FA00D045}" type="datetimeFigureOut">
              <a:rPr lang="en-CA" smtClean="0"/>
              <a:pPr/>
              <a:t>11/06/2013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0D87BF-CE18-4198-B1C7-F96DA8B54BDF}" type="slidenum">
              <a:rPr lang="en-CA" smtClean="0"/>
              <a:pPr/>
              <a:t>‹#›</a:t>
            </a:fld>
            <a:endParaRPr lang="en-CA"/>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322941-12F0-4152-9EC2-BA42FA00D045}" type="datetimeFigureOut">
              <a:rPr lang="en-CA" smtClean="0"/>
              <a:pPr/>
              <a:t>11/06/2013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0D87BF-CE18-4198-B1C7-F96DA8B54BD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322941-12F0-4152-9EC2-BA42FA00D045}" type="datetimeFigureOut">
              <a:rPr lang="en-CA" smtClean="0"/>
              <a:pPr/>
              <a:t>11/06/2013</a:t>
            </a:fld>
            <a:endParaRPr lang="en-CA"/>
          </a:p>
        </p:txBody>
      </p:sp>
      <p:sp>
        <p:nvSpPr>
          <p:cNvPr id="5" name="Footer Placeholder 4"/>
          <p:cNvSpPr>
            <a:spLocks noGrp="1"/>
          </p:cNvSpPr>
          <p:nvPr>
            <p:ph type="ftr" sz="quarter" idx="11"/>
          </p:nvPr>
        </p:nvSpPr>
        <p:spPr>
          <a:xfrm>
            <a:off x="2640597" y="6377459"/>
            <a:ext cx="3836404" cy="365125"/>
          </a:xfrm>
        </p:spPr>
        <p:txBody>
          <a:bodyPr/>
          <a:lstStyle/>
          <a:p>
            <a:endParaRPr lang="en-CA"/>
          </a:p>
        </p:txBody>
      </p:sp>
      <p:sp>
        <p:nvSpPr>
          <p:cNvPr id="6" name="Slide Number Placeholder 5"/>
          <p:cNvSpPr>
            <a:spLocks noGrp="1"/>
          </p:cNvSpPr>
          <p:nvPr>
            <p:ph type="sldNum" sz="quarter" idx="12"/>
          </p:nvPr>
        </p:nvSpPr>
        <p:spPr/>
        <p:txBody>
          <a:bodyPr/>
          <a:lstStyle/>
          <a:p>
            <a:fld id="{4E0D87BF-CE18-4198-B1C7-F96DA8B54BDF}"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322941-12F0-4152-9EC2-BA42FA00D045}" type="datetimeFigureOut">
              <a:rPr lang="en-CA" smtClean="0"/>
              <a:pPr/>
              <a:t>11/06/2013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0D87BF-CE18-4198-B1C7-F96DA8B54BDF}"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322941-12F0-4152-9EC2-BA42FA00D045}" type="datetimeFigureOut">
              <a:rPr lang="en-CA" smtClean="0"/>
              <a:pPr/>
              <a:t>11/06/2013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0D87BF-CE18-4198-B1C7-F96DA8B54BDF}"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322941-12F0-4152-9EC2-BA42FA00D045}" type="datetimeFigureOut">
              <a:rPr lang="en-CA" smtClean="0"/>
              <a:pPr/>
              <a:t>11/06/2013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0D87BF-CE18-4198-B1C7-F96DA8B54BDF}"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322941-12F0-4152-9EC2-BA42FA00D045}" type="datetimeFigureOut">
              <a:rPr lang="en-CA" smtClean="0"/>
              <a:pPr/>
              <a:t>11/06/2013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E0D87BF-CE18-4198-B1C7-F96DA8B54BDF}"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322941-12F0-4152-9EC2-BA42FA00D045}" type="datetimeFigureOut">
              <a:rPr lang="en-CA" smtClean="0"/>
              <a:pPr/>
              <a:t>11/06/2013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E0D87BF-CE18-4198-B1C7-F96DA8B54BD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22941-12F0-4152-9EC2-BA42FA00D045}" type="datetimeFigureOut">
              <a:rPr lang="en-CA" smtClean="0"/>
              <a:pPr/>
              <a:t>11/06/2013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E0D87BF-CE18-4198-B1C7-F96DA8B54BD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322941-12F0-4152-9EC2-BA42FA00D045}" type="datetimeFigureOut">
              <a:rPr lang="en-CA" smtClean="0"/>
              <a:pPr/>
              <a:t>11/06/2013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0D87BF-CE18-4198-B1C7-F96DA8B54BDF}" type="slidenum">
              <a:rPr lang="en-CA" smtClean="0"/>
              <a:pPr/>
              <a:t>‹#›</a:t>
            </a:fld>
            <a:endParaRPr lang="en-CA"/>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D322941-12F0-4152-9EC2-BA42FA00D045}" type="datetimeFigureOut">
              <a:rPr lang="en-CA" smtClean="0"/>
              <a:pPr/>
              <a:t>11/06/2013</a:t>
            </a:fld>
            <a:endParaRPr lang="en-CA"/>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CA"/>
          </a:p>
        </p:txBody>
      </p:sp>
      <p:sp>
        <p:nvSpPr>
          <p:cNvPr id="7" name="Slide Number Placeholder 6"/>
          <p:cNvSpPr>
            <a:spLocks noGrp="1"/>
          </p:cNvSpPr>
          <p:nvPr>
            <p:ph type="sldNum" sz="quarter" idx="12"/>
          </p:nvPr>
        </p:nvSpPr>
        <p:spPr>
          <a:xfrm>
            <a:off x="8339328" y="1170432"/>
            <a:ext cx="733864" cy="201168"/>
          </a:xfrm>
        </p:spPr>
        <p:txBody>
          <a:bodyPr/>
          <a:lstStyle/>
          <a:p>
            <a:fld id="{4E0D87BF-CE18-4198-B1C7-F96DA8B54BDF}"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D322941-12F0-4152-9EC2-BA42FA00D045}" type="datetimeFigureOut">
              <a:rPr lang="en-CA" smtClean="0"/>
              <a:pPr/>
              <a:t>11/06/2013</a:t>
            </a:fld>
            <a:endParaRPr lang="en-CA"/>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CA"/>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E0D87BF-CE18-4198-B1C7-F96DA8B54BDF}"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8" y="5445224"/>
            <a:ext cx="6837040" cy="1070248"/>
          </a:xfrm>
        </p:spPr>
        <p:txBody>
          <a:bodyPr>
            <a:normAutofit/>
          </a:bodyPr>
          <a:lstStyle/>
          <a:p>
            <a:r>
              <a:rPr lang="en-CA" sz="4800" dirty="0" smtClean="0">
                <a:solidFill>
                  <a:schemeClr val="accent3">
                    <a:lumMod val="75000"/>
                  </a:schemeClr>
                </a:solidFill>
                <a:latin typeface="Tempus Sans ITC" pitchFamily="82" charset="0"/>
                <a:cs typeface="MV Boli" pitchFamily="2" charset="0"/>
              </a:rPr>
              <a:t>P</a:t>
            </a:r>
            <a:r>
              <a:rPr lang="en-CA" sz="4800" dirty="0" smtClean="0">
                <a:solidFill>
                  <a:srgbClr val="002060"/>
                </a:solidFill>
                <a:latin typeface="Tempus Sans ITC" pitchFamily="82" charset="0"/>
                <a:cs typeface="MV Boli" pitchFamily="2" charset="0"/>
              </a:rPr>
              <a:t>o</a:t>
            </a:r>
            <a:r>
              <a:rPr lang="en-CA" sz="4800" dirty="0" smtClean="0">
                <a:solidFill>
                  <a:schemeClr val="accent3">
                    <a:lumMod val="75000"/>
                  </a:schemeClr>
                </a:solidFill>
                <a:latin typeface="Tempus Sans ITC" pitchFamily="82" charset="0"/>
                <a:cs typeface="MV Boli" pitchFamily="2" charset="0"/>
              </a:rPr>
              <a:t>s</a:t>
            </a:r>
            <a:r>
              <a:rPr lang="en-CA" sz="4800" dirty="0" smtClean="0">
                <a:solidFill>
                  <a:srgbClr val="002060"/>
                </a:solidFill>
                <a:latin typeface="Tempus Sans ITC" pitchFamily="82" charset="0"/>
                <a:cs typeface="MV Boli" pitchFamily="2" charset="0"/>
              </a:rPr>
              <a:t>t</a:t>
            </a:r>
            <a:r>
              <a:rPr lang="en-CA" sz="4800" dirty="0" smtClean="0">
                <a:solidFill>
                  <a:schemeClr val="accent3">
                    <a:lumMod val="75000"/>
                  </a:schemeClr>
                </a:solidFill>
                <a:latin typeface="Tempus Sans ITC" pitchFamily="82" charset="0"/>
                <a:cs typeface="MV Boli" pitchFamily="2" charset="0"/>
              </a:rPr>
              <a:t> O</a:t>
            </a:r>
            <a:r>
              <a:rPr lang="en-CA" sz="4800" dirty="0" smtClean="0">
                <a:solidFill>
                  <a:srgbClr val="002060"/>
                </a:solidFill>
                <a:latin typeface="Tempus Sans ITC" pitchFamily="82" charset="0"/>
                <a:cs typeface="MV Boli" pitchFamily="2" charset="0"/>
              </a:rPr>
              <a:t>f</a:t>
            </a:r>
            <a:r>
              <a:rPr lang="en-CA" sz="4800" dirty="0" smtClean="0">
                <a:solidFill>
                  <a:schemeClr val="accent3">
                    <a:lumMod val="75000"/>
                  </a:schemeClr>
                </a:solidFill>
                <a:latin typeface="Tempus Sans ITC" pitchFamily="82" charset="0"/>
                <a:cs typeface="MV Boli" pitchFamily="2" charset="0"/>
              </a:rPr>
              <a:t>f</a:t>
            </a:r>
            <a:r>
              <a:rPr lang="en-CA" sz="4800" dirty="0" smtClean="0">
                <a:solidFill>
                  <a:srgbClr val="002060"/>
                </a:solidFill>
                <a:latin typeface="Tempus Sans ITC" pitchFamily="82" charset="0"/>
                <a:cs typeface="MV Boli" pitchFamily="2" charset="0"/>
              </a:rPr>
              <a:t>i</a:t>
            </a:r>
            <a:r>
              <a:rPr lang="en-CA" sz="4800" dirty="0" smtClean="0">
                <a:solidFill>
                  <a:schemeClr val="accent3">
                    <a:lumMod val="75000"/>
                  </a:schemeClr>
                </a:solidFill>
                <a:latin typeface="Tempus Sans ITC" pitchFamily="82" charset="0"/>
                <a:cs typeface="MV Boli" pitchFamily="2" charset="0"/>
              </a:rPr>
              <a:t>c</a:t>
            </a:r>
            <a:r>
              <a:rPr lang="en-CA" sz="4800" dirty="0" smtClean="0">
                <a:solidFill>
                  <a:srgbClr val="002060"/>
                </a:solidFill>
                <a:latin typeface="Tempus Sans ITC" pitchFamily="82" charset="0"/>
                <a:cs typeface="MV Boli" pitchFamily="2" charset="0"/>
              </a:rPr>
              <a:t>e</a:t>
            </a:r>
            <a:r>
              <a:rPr lang="en-CA" sz="4800" dirty="0" smtClean="0">
                <a:solidFill>
                  <a:schemeClr val="accent3">
                    <a:lumMod val="75000"/>
                  </a:schemeClr>
                </a:solidFill>
                <a:latin typeface="Tempus Sans ITC" pitchFamily="82" charset="0"/>
                <a:cs typeface="MV Boli" pitchFamily="2" charset="0"/>
              </a:rPr>
              <a:t> P</a:t>
            </a:r>
            <a:r>
              <a:rPr lang="en-CA" sz="4800" dirty="0" smtClean="0">
                <a:solidFill>
                  <a:srgbClr val="002060"/>
                </a:solidFill>
                <a:latin typeface="Tempus Sans ITC" pitchFamily="82" charset="0"/>
                <a:cs typeface="MV Boli" pitchFamily="2" charset="0"/>
              </a:rPr>
              <a:t>r</a:t>
            </a:r>
            <a:r>
              <a:rPr lang="en-CA" sz="4800" dirty="0" smtClean="0">
                <a:solidFill>
                  <a:schemeClr val="accent3">
                    <a:lumMod val="75000"/>
                  </a:schemeClr>
                </a:solidFill>
                <a:latin typeface="Tempus Sans ITC" pitchFamily="82" charset="0"/>
                <a:cs typeface="MV Boli" pitchFamily="2" charset="0"/>
              </a:rPr>
              <a:t>o</a:t>
            </a:r>
            <a:r>
              <a:rPr lang="en-CA" sz="4800" b="0" dirty="0" smtClean="0">
                <a:solidFill>
                  <a:srgbClr val="002060"/>
                </a:solidFill>
                <a:latin typeface="Candara" pitchFamily="34" charset="0"/>
                <a:cs typeface="MV Boli" pitchFamily="2" charset="0"/>
              </a:rPr>
              <a:t>j</a:t>
            </a:r>
            <a:r>
              <a:rPr lang="en-CA" sz="4800" dirty="0" smtClean="0">
                <a:solidFill>
                  <a:schemeClr val="accent3">
                    <a:lumMod val="75000"/>
                  </a:schemeClr>
                </a:solidFill>
                <a:latin typeface="Tempus Sans ITC" pitchFamily="82" charset="0"/>
                <a:cs typeface="MV Boli" pitchFamily="2" charset="0"/>
              </a:rPr>
              <a:t>e</a:t>
            </a:r>
            <a:r>
              <a:rPr lang="en-CA" sz="4800" dirty="0" smtClean="0">
                <a:solidFill>
                  <a:srgbClr val="002060"/>
                </a:solidFill>
                <a:latin typeface="Tempus Sans ITC" pitchFamily="82" charset="0"/>
                <a:cs typeface="MV Boli" pitchFamily="2" charset="0"/>
              </a:rPr>
              <a:t>c</a:t>
            </a:r>
            <a:r>
              <a:rPr lang="en-CA" sz="4800" dirty="0" smtClean="0">
                <a:solidFill>
                  <a:schemeClr val="accent3">
                    <a:lumMod val="75000"/>
                  </a:schemeClr>
                </a:solidFill>
                <a:latin typeface="Tempus Sans ITC" pitchFamily="82" charset="0"/>
                <a:cs typeface="MV Boli" pitchFamily="2" charset="0"/>
              </a:rPr>
              <a:t>t</a:t>
            </a:r>
            <a:endParaRPr lang="en-CA" sz="4800" dirty="0">
              <a:solidFill>
                <a:schemeClr val="accent3">
                  <a:lumMod val="75000"/>
                </a:schemeClr>
              </a:solidFill>
              <a:latin typeface="Tempus Sans ITC" pitchFamily="82" charset="0"/>
              <a:cs typeface="MV Boli" pitchFamily="2" charset="0"/>
            </a:endParaRPr>
          </a:p>
        </p:txBody>
      </p:sp>
      <p:sp>
        <p:nvSpPr>
          <p:cNvPr id="3" name="Subtitle 2"/>
          <p:cNvSpPr>
            <a:spLocks noGrp="1"/>
          </p:cNvSpPr>
          <p:nvPr>
            <p:ph type="subTitle" idx="1"/>
          </p:nvPr>
        </p:nvSpPr>
        <p:spPr>
          <a:xfrm>
            <a:off x="323528" y="6021288"/>
            <a:ext cx="7772400" cy="626368"/>
          </a:xfrm>
        </p:spPr>
        <p:txBody>
          <a:bodyPr>
            <a:normAutofit/>
          </a:bodyPr>
          <a:lstStyle/>
          <a:p>
            <a:r>
              <a:rPr lang="en-CA" sz="2800" b="1" dirty="0" smtClean="0">
                <a:latin typeface="+mj-lt"/>
                <a:cs typeface="MV Boli" pitchFamily="2" charset="0"/>
              </a:rPr>
              <a:t>Submitted by: Sarah Dykstra </a:t>
            </a:r>
            <a:endParaRPr lang="en-CA" sz="2800" b="1" dirty="0">
              <a:latin typeface="+mj-lt"/>
              <a:cs typeface="MV Boli" pitchFamily="2" charset="0"/>
            </a:endParaRPr>
          </a:p>
        </p:txBody>
      </p:sp>
      <p:pic>
        <p:nvPicPr>
          <p:cNvPr id="12289" name="Picture 1" descr="E:\DCIM\121___01\IMG_1589.JPG"/>
          <p:cNvPicPr>
            <a:picLocks noChangeAspect="1" noChangeArrowheads="1"/>
          </p:cNvPicPr>
          <p:nvPr/>
        </p:nvPicPr>
        <p:blipFill>
          <a:blip r:embed="rId2" cstate="print"/>
          <a:srcRect/>
          <a:stretch>
            <a:fillRect/>
          </a:stretch>
        </p:blipFill>
        <p:spPr bwMode="auto">
          <a:xfrm>
            <a:off x="4932040" y="548680"/>
            <a:ext cx="3697609" cy="3672408"/>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E:\DCIM\121___01\IMG_1430.JPG"/>
          <p:cNvPicPr>
            <a:picLocks noChangeAspect="1" noChangeArrowheads="1"/>
          </p:cNvPicPr>
          <p:nvPr/>
        </p:nvPicPr>
        <p:blipFill>
          <a:blip r:embed="rId3" cstate="print"/>
          <a:srcRect/>
          <a:stretch>
            <a:fillRect/>
          </a:stretch>
        </p:blipFill>
        <p:spPr bwMode="auto">
          <a:xfrm>
            <a:off x="395537" y="620688"/>
            <a:ext cx="4248472" cy="352839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sz="4800" dirty="0" smtClean="0">
                <a:solidFill>
                  <a:schemeClr val="bg1"/>
                </a:solidFill>
                <a:latin typeface="Tempus Sans ITC" pitchFamily="82" charset="0"/>
              </a:rPr>
              <a:t>Phase 2: Investigating </a:t>
            </a:r>
            <a:r>
              <a:rPr lang="en-CA" dirty="0" smtClean="0">
                <a:solidFill>
                  <a:schemeClr val="bg1"/>
                </a:solidFill>
                <a:latin typeface="Tempus Sans ITC" pitchFamily="82" charset="0"/>
              </a:rPr>
              <a:t/>
            </a:r>
            <a:br>
              <a:rPr lang="en-CA" dirty="0" smtClean="0">
                <a:solidFill>
                  <a:schemeClr val="bg1"/>
                </a:solidFill>
                <a:latin typeface="Tempus Sans ITC" pitchFamily="82" charset="0"/>
              </a:rPr>
            </a:br>
            <a:r>
              <a:rPr lang="en-CA" dirty="0" smtClean="0">
                <a:solidFill>
                  <a:schemeClr val="bg1"/>
                </a:solidFill>
                <a:latin typeface="Tempus Sans ITC" pitchFamily="82" charset="0"/>
              </a:rPr>
              <a:t>Where can I find my address?</a:t>
            </a:r>
            <a:endParaRPr lang="en-CA" dirty="0">
              <a:solidFill>
                <a:schemeClr val="bg1"/>
              </a:solidFill>
              <a:latin typeface="Tempus Sans ITC" pitchFamily="82" charset="0"/>
            </a:endParaRPr>
          </a:p>
        </p:txBody>
      </p:sp>
      <p:pic>
        <p:nvPicPr>
          <p:cNvPr id="4099" name="Picture 3" descr="E:\DCIM\121___01\IMG_1639.JPG"/>
          <p:cNvPicPr>
            <a:picLocks noChangeAspect="1" noChangeArrowheads="1"/>
          </p:cNvPicPr>
          <p:nvPr/>
        </p:nvPicPr>
        <p:blipFill>
          <a:blip r:embed="rId2" cstate="print"/>
          <a:srcRect/>
          <a:stretch>
            <a:fillRect/>
          </a:stretch>
        </p:blipFill>
        <p:spPr bwMode="auto">
          <a:xfrm>
            <a:off x="467544" y="2276872"/>
            <a:ext cx="4711161" cy="3456384"/>
          </a:xfrm>
          <a:prstGeom prst="rect">
            <a:avLst/>
          </a:prstGeom>
          <a:noFill/>
          <a:ln>
            <a:solidFill>
              <a:schemeClr val="tx1"/>
            </a:solidFill>
          </a:ln>
        </p:spPr>
      </p:pic>
      <p:sp>
        <p:nvSpPr>
          <p:cNvPr id="5" name="TextBox 4"/>
          <p:cNvSpPr txBox="1"/>
          <p:nvPr/>
        </p:nvSpPr>
        <p:spPr>
          <a:xfrm>
            <a:off x="5364088" y="2852936"/>
            <a:ext cx="3384376" cy="2308324"/>
          </a:xfrm>
          <a:prstGeom prst="rect">
            <a:avLst/>
          </a:prstGeom>
          <a:noFill/>
        </p:spPr>
        <p:txBody>
          <a:bodyPr wrap="square" rtlCol="0">
            <a:spAutoFit/>
          </a:bodyPr>
          <a:lstStyle/>
          <a:p>
            <a:r>
              <a:rPr lang="en-CA" sz="2400" dirty="0" smtClean="0"/>
              <a:t>We made our own phone book so that we could address our letters. This way our mail would get delivered to our friends mailboxes. </a:t>
            </a:r>
            <a:endParaRPr lang="en-CA"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chemeClr val="bg1"/>
                </a:solidFill>
                <a:latin typeface="Tempus Sans ITC" pitchFamily="82" charset="0"/>
              </a:rPr>
              <a:t>We Wrote Letters...</a:t>
            </a:r>
            <a:endParaRPr lang="en-CA" dirty="0">
              <a:solidFill>
                <a:schemeClr val="bg1"/>
              </a:solidFill>
              <a:latin typeface="Tempus Sans ITC" pitchFamily="82" charset="0"/>
            </a:endParaRPr>
          </a:p>
        </p:txBody>
      </p:sp>
      <p:pic>
        <p:nvPicPr>
          <p:cNvPr id="5122" name="Picture 2" descr="E:\DCIM\121___01\IMG_1457.JPG"/>
          <p:cNvPicPr>
            <a:picLocks noChangeAspect="1" noChangeArrowheads="1"/>
          </p:cNvPicPr>
          <p:nvPr/>
        </p:nvPicPr>
        <p:blipFill>
          <a:blip r:embed="rId2" cstate="print"/>
          <a:srcRect/>
          <a:stretch>
            <a:fillRect/>
          </a:stretch>
        </p:blipFill>
        <p:spPr bwMode="auto">
          <a:xfrm>
            <a:off x="5724128" y="4149080"/>
            <a:ext cx="2976331" cy="2232248"/>
          </a:xfrm>
          <a:prstGeom prst="rect">
            <a:avLst/>
          </a:prstGeom>
          <a:noFill/>
          <a:ln>
            <a:solidFill>
              <a:schemeClr val="tx1"/>
            </a:solidFill>
          </a:ln>
        </p:spPr>
      </p:pic>
      <p:pic>
        <p:nvPicPr>
          <p:cNvPr id="5123" name="Picture 3" descr="E:\DCIM\121___01\IMG_1448.JPG"/>
          <p:cNvPicPr>
            <a:picLocks noChangeAspect="1" noChangeArrowheads="1"/>
          </p:cNvPicPr>
          <p:nvPr/>
        </p:nvPicPr>
        <p:blipFill>
          <a:blip r:embed="rId3" cstate="print"/>
          <a:srcRect/>
          <a:stretch>
            <a:fillRect/>
          </a:stretch>
        </p:blipFill>
        <p:spPr bwMode="auto">
          <a:xfrm>
            <a:off x="3203848" y="1700808"/>
            <a:ext cx="2160240" cy="2880320"/>
          </a:xfrm>
          <a:prstGeom prst="rect">
            <a:avLst/>
          </a:prstGeom>
          <a:noFill/>
          <a:ln>
            <a:solidFill>
              <a:schemeClr val="tx1"/>
            </a:solidFill>
          </a:ln>
        </p:spPr>
      </p:pic>
      <p:pic>
        <p:nvPicPr>
          <p:cNvPr id="5125" name="Picture 5" descr="E:\DCIM\121___01\IMG_1514.JPG"/>
          <p:cNvPicPr>
            <a:picLocks noChangeAspect="1" noChangeArrowheads="1"/>
          </p:cNvPicPr>
          <p:nvPr/>
        </p:nvPicPr>
        <p:blipFill>
          <a:blip r:embed="rId4" cstate="print"/>
          <a:srcRect/>
          <a:stretch>
            <a:fillRect/>
          </a:stretch>
        </p:blipFill>
        <p:spPr bwMode="auto">
          <a:xfrm>
            <a:off x="5796136" y="1700808"/>
            <a:ext cx="2880320" cy="2160240"/>
          </a:xfrm>
          <a:prstGeom prst="rect">
            <a:avLst/>
          </a:prstGeom>
          <a:noFill/>
          <a:ln>
            <a:solidFill>
              <a:schemeClr val="tx1"/>
            </a:solidFill>
          </a:ln>
        </p:spPr>
      </p:pic>
      <p:pic>
        <p:nvPicPr>
          <p:cNvPr id="7" name="Picture 4" descr="C:\Users\User\Pictures\Photo Stream\My Photo Stream\IMG_1707.jpg"/>
          <p:cNvPicPr>
            <a:picLocks noChangeAspect="1" noChangeArrowheads="1"/>
          </p:cNvPicPr>
          <p:nvPr/>
        </p:nvPicPr>
        <p:blipFill>
          <a:blip r:embed="rId5" cstate="print"/>
          <a:srcRect/>
          <a:stretch>
            <a:fillRect/>
          </a:stretch>
        </p:blipFill>
        <p:spPr bwMode="auto">
          <a:xfrm>
            <a:off x="3563888" y="4725144"/>
            <a:ext cx="1475656" cy="1967541"/>
          </a:xfrm>
          <a:prstGeom prst="rect">
            <a:avLst/>
          </a:prstGeom>
          <a:noFill/>
          <a:ln>
            <a:solidFill>
              <a:schemeClr val="tx1"/>
            </a:solidFill>
          </a:ln>
        </p:spPr>
      </p:pic>
      <p:pic>
        <p:nvPicPr>
          <p:cNvPr id="1028" name="Picture 4" descr="E:\IMG_1445.JPG"/>
          <p:cNvPicPr>
            <a:picLocks noChangeAspect="1" noChangeArrowheads="1"/>
          </p:cNvPicPr>
          <p:nvPr/>
        </p:nvPicPr>
        <p:blipFill>
          <a:blip r:embed="rId6" cstate="print"/>
          <a:srcRect/>
          <a:stretch>
            <a:fillRect/>
          </a:stretch>
        </p:blipFill>
        <p:spPr bwMode="auto">
          <a:xfrm>
            <a:off x="251520" y="1844824"/>
            <a:ext cx="2780789" cy="3707719"/>
          </a:xfrm>
          <a:prstGeom prst="rect">
            <a:avLst/>
          </a:prstGeom>
          <a:noFill/>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chemeClr val="bg1"/>
                </a:solidFill>
                <a:latin typeface="Tempus Sans ITC" pitchFamily="82" charset="0"/>
              </a:rPr>
              <a:t>And Delivered Them!</a:t>
            </a:r>
            <a:r>
              <a:rPr lang="en-CA" dirty="0" smtClean="0"/>
              <a:t> </a:t>
            </a:r>
            <a:endParaRPr lang="en-CA" dirty="0"/>
          </a:p>
        </p:txBody>
      </p:sp>
      <p:pic>
        <p:nvPicPr>
          <p:cNvPr id="7170" name="Picture 2" descr="E:\DCIM\121___01\IMG_1458.JPG"/>
          <p:cNvPicPr>
            <a:picLocks noGrp="1" noChangeAspect="1" noChangeArrowheads="1"/>
          </p:cNvPicPr>
          <p:nvPr>
            <p:ph idx="1"/>
          </p:nvPr>
        </p:nvPicPr>
        <p:blipFill>
          <a:blip r:embed="rId2" cstate="print"/>
          <a:srcRect/>
          <a:stretch>
            <a:fillRect/>
          </a:stretch>
        </p:blipFill>
        <p:spPr bwMode="auto">
          <a:xfrm>
            <a:off x="395536" y="1556792"/>
            <a:ext cx="3623932" cy="2520280"/>
          </a:xfrm>
          <a:prstGeom prst="rect">
            <a:avLst/>
          </a:prstGeom>
          <a:noFill/>
          <a:ln>
            <a:solidFill>
              <a:schemeClr val="tx1"/>
            </a:solidFill>
          </a:ln>
        </p:spPr>
      </p:pic>
      <p:pic>
        <p:nvPicPr>
          <p:cNvPr id="7171" name="Picture 3" descr="E:\DCIM\121___01\IMG_1610.JPG"/>
          <p:cNvPicPr>
            <a:picLocks noChangeAspect="1" noChangeArrowheads="1"/>
          </p:cNvPicPr>
          <p:nvPr/>
        </p:nvPicPr>
        <p:blipFill>
          <a:blip r:embed="rId3" cstate="print"/>
          <a:srcRect/>
          <a:stretch>
            <a:fillRect/>
          </a:stretch>
        </p:blipFill>
        <p:spPr bwMode="auto">
          <a:xfrm>
            <a:off x="4211960" y="1556792"/>
            <a:ext cx="1944216" cy="2592288"/>
          </a:xfrm>
          <a:prstGeom prst="rect">
            <a:avLst/>
          </a:prstGeom>
          <a:noFill/>
          <a:ln>
            <a:solidFill>
              <a:schemeClr val="tx1"/>
            </a:solidFill>
          </a:ln>
        </p:spPr>
      </p:pic>
      <p:pic>
        <p:nvPicPr>
          <p:cNvPr id="7" name="Picture 5" descr="E:\DCIM\121___01\IMG_1466.JPG"/>
          <p:cNvPicPr>
            <a:picLocks noChangeAspect="1" noChangeArrowheads="1"/>
          </p:cNvPicPr>
          <p:nvPr/>
        </p:nvPicPr>
        <p:blipFill>
          <a:blip r:embed="rId4" cstate="print"/>
          <a:srcRect/>
          <a:stretch>
            <a:fillRect/>
          </a:stretch>
        </p:blipFill>
        <p:spPr bwMode="auto">
          <a:xfrm>
            <a:off x="395536" y="4221088"/>
            <a:ext cx="3528392" cy="2204864"/>
          </a:xfrm>
          <a:prstGeom prst="rect">
            <a:avLst/>
          </a:prstGeom>
          <a:noFill/>
          <a:ln>
            <a:solidFill>
              <a:schemeClr val="tx1"/>
            </a:solidFill>
          </a:ln>
        </p:spPr>
      </p:pic>
      <p:pic>
        <p:nvPicPr>
          <p:cNvPr id="7172" name="Picture 4" descr="E:\DCIM\122___02\IMG_1726.JPG"/>
          <p:cNvPicPr>
            <a:picLocks noChangeAspect="1" noChangeArrowheads="1"/>
          </p:cNvPicPr>
          <p:nvPr/>
        </p:nvPicPr>
        <p:blipFill>
          <a:blip r:embed="rId5" cstate="print"/>
          <a:srcRect/>
          <a:stretch>
            <a:fillRect/>
          </a:stretch>
        </p:blipFill>
        <p:spPr bwMode="auto">
          <a:xfrm>
            <a:off x="6012160" y="4293096"/>
            <a:ext cx="2575838" cy="1872208"/>
          </a:xfrm>
          <a:prstGeom prst="rect">
            <a:avLst/>
          </a:prstGeom>
          <a:noFill/>
          <a:ln>
            <a:solidFill>
              <a:schemeClr val="tx1"/>
            </a:solidFill>
          </a:ln>
        </p:spPr>
      </p:pic>
      <p:pic>
        <p:nvPicPr>
          <p:cNvPr id="8" name="Picture 7" descr="E:\DCIM\121___01\IMG_1447.JPG"/>
          <p:cNvPicPr>
            <a:picLocks noChangeAspect="1" noChangeArrowheads="1"/>
          </p:cNvPicPr>
          <p:nvPr/>
        </p:nvPicPr>
        <p:blipFill>
          <a:blip r:embed="rId6" cstate="print"/>
          <a:srcRect/>
          <a:stretch>
            <a:fillRect/>
          </a:stretch>
        </p:blipFill>
        <p:spPr bwMode="auto">
          <a:xfrm>
            <a:off x="6372200" y="1556792"/>
            <a:ext cx="1944216" cy="2592288"/>
          </a:xfrm>
          <a:prstGeom prst="rect">
            <a:avLst/>
          </a:prstGeom>
          <a:noFill/>
          <a:ln>
            <a:solidFill>
              <a:schemeClr val="tx1"/>
            </a:solidFill>
          </a:ln>
        </p:spPr>
      </p:pic>
      <p:pic>
        <p:nvPicPr>
          <p:cNvPr id="9" name="Picture 3" descr="C:\Users\User\Pictures\Photo Stream\My Photo Stream\IMG_1444.jpg"/>
          <p:cNvPicPr>
            <a:picLocks noChangeAspect="1" noChangeArrowheads="1"/>
          </p:cNvPicPr>
          <p:nvPr/>
        </p:nvPicPr>
        <p:blipFill>
          <a:blip r:embed="rId7" cstate="print"/>
          <a:srcRect/>
          <a:stretch>
            <a:fillRect/>
          </a:stretch>
        </p:blipFill>
        <p:spPr bwMode="auto">
          <a:xfrm>
            <a:off x="4067944" y="4221088"/>
            <a:ext cx="1800200" cy="2400267"/>
          </a:xfrm>
          <a:prstGeom prst="rect">
            <a:avLst/>
          </a:prstGeom>
          <a:noFill/>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CA" sz="4400" dirty="0" smtClean="0">
                <a:solidFill>
                  <a:schemeClr val="bg1"/>
                </a:solidFill>
                <a:latin typeface="Tempus Sans ITC" pitchFamily="82" charset="0"/>
              </a:rPr>
              <a:t>Phase 2: Investigating</a:t>
            </a:r>
            <a:br>
              <a:rPr lang="en-CA" sz="4400" dirty="0" smtClean="0">
                <a:solidFill>
                  <a:schemeClr val="bg1"/>
                </a:solidFill>
                <a:latin typeface="Tempus Sans ITC" pitchFamily="82" charset="0"/>
              </a:rPr>
            </a:br>
            <a:r>
              <a:rPr lang="en-CA" sz="4400" dirty="0" smtClean="0">
                <a:solidFill>
                  <a:schemeClr val="bg1"/>
                </a:solidFill>
                <a:latin typeface="Tempus Sans ITC" pitchFamily="82" charset="0"/>
              </a:rPr>
              <a:t>Post Office Construction</a:t>
            </a:r>
            <a:endParaRPr lang="en-CA" dirty="0"/>
          </a:p>
        </p:txBody>
      </p:sp>
      <p:sp>
        <p:nvSpPr>
          <p:cNvPr id="7" name="Content Placeholder 6"/>
          <p:cNvSpPr>
            <a:spLocks noGrp="1"/>
          </p:cNvSpPr>
          <p:nvPr>
            <p:ph idx="1"/>
          </p:nvPr>
        </p:nvSpPr>
        <p:spPr>
          <a:xfrm>
            <a:off x="323528" y="1700808"/>
            <a:ext cx="3754760" cy="717705"/>
          </a:xfrm>
        </p:spPr>
        <p:txBody>
          <a:bodyPr>
            <a:normAutofit/>
          </a:bodyPr>
          <a:lstStyle/>
          <a:p>
            <a:pPr>
              <a:buNone/>
            </a:pPr>
            <a:r>
              <a:rPr lang="en-CA" sz="3600" b="1" dirty="0" smtClean="0"/>
              <a:t>Day 1</a:t>
            </a:r>
            <a:endParaRPr lang="en-CA" sz="3600" b="1" dirty="0"/>
          </a:p>
        </p:txBody>
      </p:sp>
      <p:pic>
        <p:nvPicPr>
          <p:cNvPr id="4098" name="Picture 2" descr="E:\DCIM\121___01\IMG_1464.JPG"/>
          <p:cNvPicPr>
            <a:picLocks noChangeAspect="1" noChangeArrowheads="1"/>
          </p:cNvPicPr>
          <p:nvPr/>
        </p:nvPicPr>
        <p:blipFill>
          <a:blip r:embed="rId3" cstate="print"/>
          <a:srcRect/>
          <a:stretch>
            <a:fillRect/>
          </a:stretch>
        </p:blipFill>
        <p:spPr bwMode="auto">
          <a:xfrm>
            <a:off x="4139952" y="1700808"/>
            <a:ext cx="3672408" cy="2754306"/>
          </a:xfrm>
          <a:prstGeom prst="rect">
            <a:avLst/>
          </a:prstGeom>
          <a:noFill/>
          <a:ln>
            <a:solidFill>
              <a:schemeClr val="tx1"/>
            </a:solidFill>
          </a:ln>
        </p:spPr>
      </p:pic>
      <p:pic>
        <p:nvPicPr>
          <p:cNvPr id="4099" name="Picture 3" descr="E:\DCIM\121___01\IMG_1463.JPG"/>
          <p:cNvPicPr>
            <a:picLocks noChangeAspect="1" noChangeArrowheads="1"/>
          </p:cNvPicPr>
          <p:nvPr/>
        </p:nvPicPr>
        <p:blipFill>
          <a:blip r:embed="rId4" cstate="print"/>
          <a:srcRect/>
          <a:stretch>
            <a:fillRect/>
          </a:stretch>
        </p:blipFill>
        <p:spPr bwMode="auto">
          <a:xfrm>
            <a:off x="827584" y="2492896"/>
            <a:ext cx="2970330" cy="3960440"/>
          </a:xfrm>
          <a:prstGeom prst="rect">
            <a:avLst/>
          </a:prstGeom>
          <a:noFill/>
          <a:ln>
            <a:solidFill>
              <a:schemeClr val="tx1"/>
            </a:solidFill>
          </a:ln>
        </p:spPr>
      </p:pic>
      <p:sp>
        <p:nvSpPr>
          <p:cNvPr id="8" name="TextBox 7"/>
          <p:cNvSpPr txBox="1"/>
          <p:nvPr/>
        </p:nvSpPr>
        <p:spPr>
          <a:xfrm>
            <a:off x="4211960" y="4725144"/>
            <a:ext cx="3888432" cy="1908215"/>
          </a:xfrm>
          <a:prstGeom prst="rect">
            <a:avLst/>
          </a:prstGeom>
          <a:noFill/>
        </p:spPr>
        <p:txBody>
          <a:bodyPr wrap="square" rtlCol="0">
            <a:spAutoFit/>
          </a:bodyPr>
          <a:lstStyle/>
          <a:p>
            <a:r>
              <a:rPr lang="en-CA" sz="2000" dirty="0" smtClean="0"/>
              <a:t>On the first day of construction, two students worked together to build a post office. By the end of the morning, they had a big wall built but weren’t quite finished. .. </a:t>
            </a:r>
          </a:p>
          <a:p>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3600" dirty="0" smtClean="0">
                <a:solidFill>
                  <a:schemeClr val="bg1"/>
                </a:solidFill>
                <a:latin typeface="Tempus Sans ITC" pitchFamily="82" charset="0"/>
              </a:rPr>
              <a:t>Phase 2: Investigating</a:t>
            </a:r>
            <a:br>
              <a:rPr lang="en-CA" sz="3600" dirty="0" smtClean="0">
                <a:solidFill>
                  <a:schemeClr val="bg1"/>
                </a:solidFill>
                <a:latin typeface="Tempus Sans ITC" pitchFamily="82" charset="0"/>
              </a:rPr>
            </a:br>
            <a:r>
              <a:rPr lang="en-CA" sz="3600" dirty="0" smtClean="0">
                <a:solidFill>
                  <a:schemeClr val="bg1"/>
                </a:solidFill>
                <a:latin typeface="Tempus Sans ITC" pitchFamily="82" charset="0"/>
              </a:rPr>
              <a:t>Post Office Construction</a:t>
            </a:r>
            <a:endParaRPr lang="en-CA" sz="3600" dirty="0">
              <a:solidFill>
                <a:schemeClr val="bg1"/>
              </a:solidFill>
              <a:latin typeface="Tempus Sans ITC" pitchFamily="82" charset="0"/>
            </a:endParaRPr>
          </a:p>
        </p:txBody>
      </p:sp>
      <p:sp>
        <p:nvSpPr>
          <p:cNvPr id="6" name="Content Placeholder 5"/>
          <p:cNvSpPr>
            <a:spLocks noGrp="1"/>
          </p:cNvSpPr>
          <p:nvPr>
            <p:ph idx="1"/>
          </p:nvPr>
        </p:nvSpPr>
        <p:spPr>
          <a:xfrm>
            <a:off x="323528" y="1772816"/>
            <a:ext cx="2890664" cy="645697"/>
          </a:xfrm>
        </p:spPr>
        <p:txBody>
          <a:bodyPr>
            <a:normAutofit lnSpcReduction="10000"/>
          </a:bodyPr>
          <a:lstStyle/>
          <a:p>
            <a:pPr>
              <a:buNone/>
            </a:pPr>
            <a:r>
              <a:rPr lang="en-CA" sz="3600" b="1" dirty="0" smtClean="0">
                <a:latin typeface="+mj-lt"/>
              </a:rPr>
              <a:t>Day 2</a:t>
            </a:r>
            <a:endParaRPr lang="en-CA" sz="3600" b="1" dirty="0">
              <a:latin typeface="+mj-lt"/>
            </a:endParaRPr>
          </a:p>
        </p:txBody>
      </p:sp>
      <p:pic>
        <p:nvPicPr>
          <p:cNvPr id="3074" name="Picture 2" descr="E:\DCIM\121___01\IMG_1479.JPG"/>
          <p:cNvPicPr>
            <a:picLocks noChangeAspect="1" noChangeArrowheads="1"/>
          </p:cNvPicPr>
          <p:nvPr/>
        </p:nvPicPr>
        <p:blipFill>
          <a:blip r:embed="rId3" cstate="print"/>
          <a:srcRect/>
          <a:stretch>
            <a:fillRect/>
          </a:stretch>
        </p:blipFill>
        <p:spPr bwMode="auto">
          <a:xfrm>
            <a:off x="611560" y="2420888"/>
            <a:ext cx="3096344" cy="4128459"/>
          </a:xfrm>
          <a:prstGeom prst="rect">
            <a:avLst/>
          </a:prstGeom>
          <a:noFill/>
          <a:ln>
            <a:solidFill>
              <a:schemeClr val="tx1"/>
            </a:solidFill>
          </a:ln>
        </p:spPr>
      </p:pic>
      <p:pic>
        <p:nvPicPr>
          <p:cNvPr id="3075" name="Picture 3" descr="E:\DCIM\121___01\IMG_1476.JPG"/>
          <p:cNvPicPr>
            <a:picLocks noChangeAspect="1" noChangeArrowheads="1"/>
          </p:cNvPicPr>
          <p:nvPr/>
        </p:nvPicPr>
        <p:blipFill>
          <a:blip r:embed="rId4" cstate="print"/>
          <a:srcRect/>
          <a:stretch>
            <a:fillRect/>
          </a:stretch>
        </p:blipFill>
        <p:spPr bwMode="auto">
          <a:xfrm>
            <a:off x="4139952" y="1700808"/>
            <a:ext cx="3456384" cy="2592288"/>
          </a:xfrm>
          <a:prstGeom prst="rect">
            <a:avLst/>
          </a:prstGeom>
          <a:noFill/>
          <a:ln>
            <a:solidFill>
              <a:schemeClr val="tx1"/>
            </a:solidFill>
          </a:ln>
        </p:spPr>
      </p:pic>
      <p:sp>
        <p:nvSpPr>
          <p:cNvPr id="7" name="TextBox 6"/>
          <p:cNvSpPr txBox="1"/>
          <p:nvPr/>
        </p:nvSpPr>
        <p:spPr>
          <a:xfrm>
            <a:off x="4067944" y="4509120"/>
            <a:ext cx="3888432" cy="2523768"/>
          </a:xfrm>
          <a:prstGeom prst="rect">
            <a:avLst/>
          </a:prstGeom>
          <a:noFill/>
        </p:spPr>
        <p:txBody>
          <a:bodyPr wrap="square" rtlCol="0">
            <a:spAutoFit/>
          </a:bodyPr>
          <a:lstStyle/>
          <a:p>
            <a:r>
              <a:rPr lang="en-CA" sz="2000" dirty="0" smtClean="0"/>
              <a:t>On  day 2, more students had taken an interest in the post office construction and  it began to evolve.  The students constructed a post office with a door way, windows and were taping mail boxes all over it.  </a:t>
            </a:r>
          </a:p>
          <a:p>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sz="4800" dirty="0" smtClean="0">
                <a:solidFill>
                  <a:schemeClr val="bg1"/>
                </a:solidFill>
                <a:latin typeface="Tempus Sans ITC" pitchFamily="82" charset="0"/>
              </a:rPr>
              <a:t>Phase 2: Investigating</a:t>
            </a:r>
            <a:br>
              <a:rPr lang="en-CA" sz="4800" dirty="0" smtClean="0">
                <a:solidFill>
                  <a:schemeClr val="bg1"/>
                </a:solidFill>
                <a:latin typeface="Tempus Sans ITC" pitchFamily="82" charset="0"/>
              </a:rPr>
            </a:br>
            <a:r>
              <a:rPr lang="en-CA" sz="4800" dirty="0" smtClean="0">
                <a:solidFill>
                  <a:schemeClr val="bg1"/>
                </a:solidFill>
                <a:latin typeface="Tempus Sans ITC" pitchFamily="82" charset="0"/>
              </a:rPr>
              <a:t>Post Office Construction</a:t>
            </a:r>
            <a:endParaRPr lang="en-CA" dirty="0"/>
          </a:p>
        </p:txBody>
      </p:sp>
      <p:sp>
        <p:nvSpPr>
          <p:cNvPr id="3" name="Content Placeholder 2"/>
          <p:cNvSpPr>
            <a:spLocks noGrp="1"/>
          </p:cNvSpPr>
          <p:nvPr>
            <p:ph idx="1"/>
          </p:nvPr>
        </p:nvSpPr>
        <p:spPr>
          <a:xfrm>
            <a:off x="457200" y="1775191"/>
            <a:ext cx="1594520" cy="573689"/>
          </a:xfrm>
        </p:spPr>
        <p:txBody>
          <a:bodyPr>
            <a:noAutofit/>
          </a:bodyPr>
          <a:lstStyle/>
          <a:p>
            <a:pPr>
              <a:buNone/>
            </a:pPr>
            <a:r>
              <a:rPr lang="en-CA" b="1" dirty="0" smtClean="0"/>
              <a:t>Day 3</a:t>
            </a:r>
            <a:endParaRPr lang="en-CA" b="1" dirty="0"/>
          </a:p>
        </p:txBody>
      </p:sp>
      <p:pic>
        <p:nvPicPr>
          <p:cNvPr id="5122" name="Picture 2" descr="E:\DCIM\121___01\IMG_1477.JPG"/>
          <p:cNvPicPr>
            <a:picLocks noChangeAspect="1" noChangeArrowheads="1"/>
          </p:cNvPicPr>
          <p:nvPr/>
        </p:nvPicPr>
        <p:blipFill>
          <a:blip r:embed="rId3" cstate="print"/>
          <a:srcRect/>
          <a:stretch>
            <a:fillRect/>
          </a:stretch>
        </p:blipFill>
        <p:spPr bwMode="auto">
          <a:xfrm>
            <a:off x="251520" y="2492896"/>
            <a:ext cx="4032448" cy="3024336"/>
          </a:xfrm>
          <a:prstGeom prst="rect">
            <a:avLst/>
          </a:prstGeom>
          <a:noFill/>
          <a:ln>
            <a:solidFill>
              <a:schemeClr val="tx1"/>
            </a:solidFill>
          </a:ln>
        </p:spPr>
      </p:pic>
      <p:pic>
        <p:nvPicPr>
          <p:cNvPr id="5123" name="Picture 3" descr="E:\DCIM\121___01\IMG_1481.JPG"/>
          <p:cNvPicPr>
            <a:picLocks noChangeAspect="1" noChangeArrowheads="1"/>
          </p:cNvPicPr>
          <p:nvPr/>
        </p:nvPicPr>
        <p:blipFill>
          <a:blip r:embed="rId4" cstate="print"/>
          <a:srcRect/>
          <a:stretch>
            <a:fillRect/>
          </a:stretch>
        </p:blipFill>
        <p:spPr bwMode="auto">
          <a:xfrm>
            <a:off x="4572000" y="2492896"/>
            <a:ext cx="4104456" cy="3078342"/>
          </a:xfrm>
          <a:prstGeom prst="rect">
            <a:avLst/>
          </a:prstGeom>
          <a:noFill/>
          <a:ln>
            <a:solidFill>
              <a:schemeClr val="tx1"/>
            </a:solidFill>
          </a:ln>
        </p:spPr>
      </p:pic>
      <p:sp>
        <p:nvSpPr>
          <p:cNvPr id="6" name="TextBox 5"/>
          <p:cNvSpPr txBox="1"/>
          <p:nvPr/>
        </p:nvSpPr>
        <p:spPr>
          <a:xfrm>
            <a:off x="251520" y="5733256"/>
            <a:ext cx="8496944" cy="1292662"/>
          </a:xfrm>
          <a:prstGeom prst="rect">
            <a:avLst/>
          </a:prstGeom>
          <a:noFill/>
        </p:spPr>
        <p:txBody>
          <a:bodyPr wrap="square" rtlCol="0">
            <a:spAutoFit/>
          </a:bodyPr>
          <a:lstStyle/>
          <a:p>
            <a:r>
              <a:rPr lang="en-CA" sz="2000" dirty="0" smtClean="0"/>
              <a:t>These two students decided to build a door for the Post Office.  As they were painting they realized that when some of the colours mixed together they made other colours. </a:t>
            </a:r>
          </a:p>
          <a:p>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sz="4800" dirty="0" smtClean="0">
                <a:solidFill>
                  <a:schemeClr val="bg1"/>
                </a:solidFill>
                <a:latin typeface="Tempus Sans ITC" pitchFamily="82" charset="0"/>
              </a:rPr>
              <a:t>Phase 2: Investigating</a:t>
            </a:r>
            <a:r>
              <a:rPr lang="en-CA" dirty="0" smtClean="0">
                <a:solidFill>
                  <a:schemeClr val="bg1"/>
                </a:solidFill>
                <a:latin typeface="Tempus Sans ITC" pitchFamily="82" charset="0"/>
              </a:rPr>
              <a:t/>
            </a:r>
            <a:br>
              <a:rPr lang="en-CA" dirty="0" smtClean="0">
                <a:solidFill>
                  <a:schemeClr val="bg1"/>
                </a:solidFill>
                <a:latin typeface="Tempus Sans ITC" pitchFamily="82" charset="0"/>
              </a:rPr>
            </a:br>
            <a:r>
              <a:rPr lang="en-CA" dirty="0" smtClean="0">
                <a:solidFill>
                  <a:schemeClr val="bg1"/>
                </a:solidFill>
                <a:latin typeface="Tempus Sans ITC" pitchFamily="82" charset="0"/>
              </a:rPr>
              <a:t>The</a:t>
            </a:r>
            <a:r>
              <a:rPr lang="en-CA" dirty="0" smtClean="0">
                <a:solidFill>
                  <a:schemeClr val="bg1"/>
                </a:solidFill>
                <a:latin typeface="Tempus Sans ITC" pitchFamily="82" charset="0"/>
              </a:rPr>
              <a:t> </a:t>
            </a:r>
            <a:r>
              <a:rPr lang="en-CA" dirty="0" smtClean="0">
                <a:solidFill>
                  <a:schemeClr val="bg1"/>
                </a:solidFill>
                <a:latin typeface="Tempus Sans ITC" pitchFamily="82" charset="0"/>
              </a:rPr>
              <a:t>Post Office </a:t>
            </a:r>
            <a:endParaRPr lang="en-CA" dirty="0"/>
          </a:p>
        </p:txBody>
      </p:sp>
      <p:sp>
        <p:nvSpPr>
          <p:cNvPr id="3" name="Content Placeholder 2"/>
          <p:cNvSpPr>
            <a:spLocks noGrp="1"/>
          </p:cNvSpPr>
          <p:nvPr>
            <p:ph idx="1"/>
          </p:nvPr>
        </p:nvSpPr>
        <p:spPr>
          <a:xfrm>
            <a:off x="323528" y="1556792"/>
            <a:ext cx="6923112" cy="717705"/>
          </a:xfrm>
        </p:spPr>
        <p:txBody>
          <a:bodyPr>
            <a:normAutofit fontScale="92500"/>
          </a:bodyPr>
          <a:lstStyle/>
          <a:p>
            <a:pPr>
              <a:buNone/>
            </a:pPr>
            <a:r>
              <a:rPr lang="en-CA" dirty="0" smtClean="0"/>
              <a:t>How do Mail Carriers know where to go? </a:t>
            </a:r>
          </a:p>
          <a:p>
            <a:pPr>
              <a:buNone/>
            </a:pPr>
            <a:endParaRPr lang="en-CA" dirty="0"/>
          </a:p>
        </p:txBody>
      </p:sp>
      <p:pic>
        <p:nvPicPr>
          <p:cNvPr id="4" name="Content Placeholder 3" descr="E:\DCIM\121___01\IMG_1578.JPG"/>
          <p:cNvPicPr>
            <a:picLocks/>
          </p:cNvPicPr>
          <p:nvPr/>
        </p:nvPicPr>
        <p:blipFill>
          <a:blip r:embed="rId3" cstate="print"/>
          <a:srcRect/>
          <a:stretch>
            <a:fillRect/>
          </a:stretch>
        </p:blipFill>
        <p:spPr bwMode="auto">
          <a:xfrm>
            <a:off x="1259632" y="2132856"/>
            <a:ext cx="3456384" cy="2880320"/>
          </a:xfrm>
          <a:prstGeom prst="rect">
            <a:avLst/>
          </a:prstGeom>
          <a:noFill/>
          <a:ln w="9525">
            <a:solidFill>
              <a:schemeClr val="tx1"/>
            </a:solidFill>
            <a:miter lim="800000"/>
            <a:headEnd/>
            <a:tailEnd/>
          </a:ln>
        </p:spPr>
      </p:pic>
      <p:pic>
        <p:nvPicPr>
          <p:cNvPr id="10242" name="Picture 2" descr="E:\DCIM\121___01\IMG_1579.JPG"/>
          <p:cNvPicPr>
            <a:picLocks noChangeAspect="1" noChangeArrowheads="1"/>
          </p:cNvPicPr>
          <p:nvPr/>
        </p:nvPicPr>
        <p:blipFill>
          <a:blip r:embed="rId4" cstate="print"/>
          <a:srcRect/>
          <a:stretch>
            <a:fillRect/>
          </a:stretch>
        </p:blipFill>
        <p:spPr bwMode="auto">
          <a:xfrm>
            <a:off x="5076056" y="2132856"/>
            <a:ext cx="2484277" cy="2952328"/>
          </a:xfrm>
          <a:prstGeom prst="rect">
            <a:avLst/>
          </a:prstGeom>
          <a:noFill/>
          <a:ln>
            <a:solidFill>
              <a:schemeClr val="tx1"/>
            </a:solidFill>
          </a:ln>
        </p:spPr>
      </p:pic>
      <p:sp>
        <p:nvSpPr>
          <p:cNvPr id="6" name="TextBox 5"/>
          <p:cNvSpPr txBox="1"/>
          <p:nvPr/>
        </p:nvSpPr>
        <p:spPr>
          <a:xfrm>
            <a:off x="467544" y="5157192"/>
            <a:ext cx="8172400" cy="1600438"/>
          </a:xfrm>
          <a:prstGeom prst="rect">
            <a:avLst/>
          </a:prstGeom>
          <a:noFill/>
        </p:spPr>
        <p:txBody>
          <a:bodyPr wrap="square" rtlCol="0">
            <a:spAutoFit/>
          </a:bodyPr>
          <a:lstStyle/>
          <a:p>
            <a:r>
              <a:rPr lang="en-CA" sz="2000" dirty="0" smtClean="0"/>
              <a:t>We met a Mail Carrier and learned that she knows where to go when she delivers mail because she does the same route every day.  We also learned that they sometimes use maps to find their way around </a:t>
            </a:r>
            <a:r>
              <a:rPr lang="en-CA" sz="2000" dirty="0" smtClean="0"/>
              <a:t>the city</a:t>
            </a:r>
            <a:r>
              <a:rPr lang="en-CA" sz="2000" dirty="0" smtClean="0"/>
              <a:t> </a:t>
            </a:r>
            <a:r>
              <a:rPr lang="en-CA" sz="2000" dirty="0" smtClean="0"/>
              <a:t>and we got to see a big map of the city.  </a:t>
            </a:r>
          </a:p>
          <a:p>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5448"/>
            <a:ext cx="8229600" cy="1041304"/>
          </a:xfrm>
        </p:spPr>
        <p:txBody>
          <a:bodyPr/>
          <a:lstStyle/>
          <a:p>
            <a:pPr algn="ctr"/>
            <a:r>
              <a:rPr lang="en-CA" dirty="0" smtClean="0">
                <a:solidFill>
                  <a:schemeClr val="bg1"/>
                </a:solidFill>
                <a:latin typeface="Tempus Sans ITC" pitchFamily="82" charset="0"/>
              </a:rPr>
              <a:t>The </a:t>
            </a:r>
            <a:r>
              <a:rPr lang="en-CA" dirty="0" smtClean="0">
                <a:solidFill>
                  <a:schemeClr val="bg1"/>
                </a:solidFill>
                <a:latin typeface="Tempus Sans ITC" pitchFamily="82" charset="0"/>
              </a:rPr>
              <a:t>Post </a:t>
            </a:r>
            <a:r>
              <a:rPr lang="en-CA" dirty="0" smtClean="0">
                <a:solidFill>
                  <a:schemeClr val="bg1"/>
                </a:solidFill>
                <a:latin typeface="Tempus Sans ITC" pitchFamily="82" charset="0"/>
              </a:rPr>
              <a:t>Office </a:t>
            </a:r>
            <a:endParaRPr lang="en-CA" dirty="0">
              <a:solidFill>
                <a:schemeClr val="bg1"/>
              </a:solidFill>
              <a:latin typeface="Tempus Sans ITC" pitchFamily="82" charset="0"/>
            </a:endParaRPr>
          </a:p>
        </p:txBody>
      </p:sp>
      <p:sp>
        <p:nvSpPr>
          <p:cNvPr id="5" name="Content Placeholder 4"/>
          <p:cNvSpPr>
            <a:spLocks noGrp="1"/>
          </p:cNvSpPr>
          <p:nvPr>
            <p:ph idx="1"/>
          </p:nvPr>
        </p:nvSpPr>
        <p:spPr>
          <a:xfrm>
            <a:off x="251520" y="1484784"/>
            <a:ext cx="7596336" cy="961113"/>
          </a:xfrm>
        </p:spPr>
        <p:txBody>
          <a:bodyPr>
            <a:noAutofit/>
          </a:bodyPr>
          <a:lstStyle/>
          <a:p>
            <a:pPr>
              <a:buNone/>
            </a:pPr>
            <a:r>
              <a:rPr lang="en-CA" sz="3000" dirty="0" smtClean="0">
                <a:cs typeface="Times New Roman" pitchFamily="18" charset="0"/>
              </a:rPr>
              <a:t>Who takes the mail off of the trucks? </a:t>
            </a:r>
          </a:p>
        </p:txBody>
      </p:sp>
      <p:pic>
        <p:nvPicPr>
          <p:cNvPr id="7" name="Picture 6" descr="E:\DCIM\121___01\IMG_1588.JPG"/>
          <p:cNvPicPr/>
          <p:nvPr/>
        </p:nvPicPr>
        <p:blipFill>
          <a:blip r:embed="rId3" cstate="print"/>
          <a:srcRect/>
          <a:stretch>
            <a:fillRect/>
          </a:stretch>
        </p:blipFill>
        <p:spPr bwMode="auto">
          <a:xfrm>
            <a:off x="3635896" y="2348880"/>
            <a:ext cx="2376264" cy="3384376"/>
          </a:xfrm>
          <a:prstGeom prst="rect">
            <a:avLst/>
          </a:prstGeom>
          <a:noFill/>
          <a:ln w="9525">
            <a:solidFill>
              <a:schemeClr val="tx1"/>
            </a:solidFill>
            <a:miter lim="800000"/>
            <a:headEnd/>
            <a:tailEnd/>
          </a:ln>
        </p:spPr>
      </p:pic>
      <p:pic>
        <p:nvPicPr>
          <p:cNvPr id="8" name="Picture 7" descr="E:\DCIM\121___01\IMG_1585.JPG"/>
          <p:cNvPicPr/>
          <p:nvPr/>
        </p:nvPicPr>
        <p:blipFill>
          <a:blip r:embed="rId4" cstate="print"/>
          <a:srcRect/>
          <a:stretch>
            <a:fillRect/>
          </a:stretch>
        </p:blipFill>
        <p:spPr bwMode="auto">
          <a:xfrm>
            <a:off x="395536" y="2348880"/>
            <a:ext cx="2952328" cy="3384376"/>
          </a:xfrm>
          <a:prstGeom prst="rect">
            <a:avLst/>
          </a:prstGeom>
          <a:noFill/>
          <a:ln w="9525">
            <a:solidFill>
              <a:schemeClr val="tx1"/>
            </a:solidFill>
            <a:miter lim="800000"/>
            <a:headEnd/>
            <a:tailEnd/>
          </a:ln>
        </p:spPr>
      </p:pic>
      <p:sp>
        <p:nvSpPr>
          <p:cNvPr id="6" name="TextBox 5"/>
          <p:cNvSpPr txBox="1"/>
          <p:nvPr/>
        </p:nvSpPr>
        <p:spPr>
          <a:xfrm>
            <a:off x="6156176" y="2276872"/>
            <a:ext cx="2520280" cy="3693319"/>
          </a:xfrm>
          <a:prstGeom prst="rect">
            <a:avLst/>
          </a:prstGeom>
          <a:noFill/>
        </p:spPr>
        <p:txBody>
          <a:bodyPr wrap="square" rtlCol="0">
            <a:spAutoFit/>
          </a:bodyPr>
          <a:lstStyle/>
          <a:p>
            <a:r>
              <a:rPr lang="en-CA" sz="2400" dirty="0" smtClean="0"/>
              <a:t>We learned that the yellow  machine helps people who work at the Post Office lift the cages of mail off the truck and load them into the  garage.  </a:t>
            </a:r>
          </a:p>
          <a:p>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chemeClr val="bg1"/>
                </a:solidFill>
                <a:latin typeface="Tempus Sans ITC" pitchFamily="82" charset="0"/>
              </a:rPr>
              <a:t>The</a:t>
            </a:r>
            <a:r>
              <a:rPr lang="en-CA" dirty="0" smtClean="0">
                <a:solidFill>
                  <a:schemeClr val="bg1"/>
                </a:solidFill>
                <a:latin typeface="Tempus Sans ITC" pitchFamily="82" charset="0"/>
              </a:rPr>
              <a:t> </a:t>
            </a:r>
            <a:r>
              <a:rPr lang="en-CA" dirty="0" smtClean="0">
                <a:solidFill>
                  <a:schemeClr val="bg1"/>
                </a:solidFill>
                <a:latin typeface="Tempus Sans ITC" pitchFamily="82" charset="0"/>
              </a:rPr>
              <a:t>Post Office </a:t>
            </a:r>
            <a:endParaRPr lang="en-CA" dirty="0"/>
          </a:p>
        </p:txBody>
      </p:sp>
      <p:sp>
        <p:nvSpPr>
          <p:cNvPr id="3" name="Content Placeholder 2"/>
          <p:cNvSpPr>
            <a:spLocks noGrp="1"/>
          </p:cNvSpPr>
          <p:nvPr>
            <p:ph idx="1"/>
          </p:nvPr>
        </p:nvSpPr>
        <p:spPr>
          <a:xfrm>
            <a:off x="1979712" y="5805264"/>
            <a:ext cx="5256584" cy="573689"/>
          </a:xfrm>
        </p:spPr>
        <p:txBody>
          <a:bodyPr>
            <a:normAutofit fontScale="77500" lnSpcReduction="20000"/>
          </a:bodyPr>
          <a:lstStyle/>
          <a:p>
            <a:pPr>
              <a:buNone/>
            </a:pPr>
            <a:r>
              <a:rPr lang="en-CA" dirty="0" smtClean="0"/>
              <a:t>We all got to stand in the mail cage!</a:t>
            </a:r>
            <a:endParaRPr lang="en-CA" dirty="0"/>
          </a:p>
        </p:txBody>
      </p:sp>
      <p:pic>
        <p:nvPicPr>
          <p:cNvPr id="4" name="Picture 3" descr="E:\DCIM\121___01\IMG_1589.JPG"/>
          <p:cNvPicPr/>
          <p:nvPr/>
        </p:nvPicPr>
        <p:blipFill>
          <a:blip r:embed="rId3" cstate="print"/>
          <a:srcRect/>
          <a:stretch>
            <a:fillRect/>
          </a:stretch>
        </p:blipFill>
        <p:spPr bwMode="auto">
          <a:xfrm>
            <a:off x="2195736" y="1772816"/>
            <a:ext cx="4392488" cy="3744416"/>
          </a:xfrm>
          <a:prstGeom prst="rect">
            <a:avLst/>
          </a:prstGeom>
          <a:noFill/>
          <a:ln w="9525">
            <a:solidFill>
              <a:schemeClr val="tx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sz="4400" dirty="0" smtClean="0">
                <a:solidFill>
                  <a:schemeClr val="bg1"/>
                </a:solidFill>
                <a:latin typeface="Tempus Sans ITC" pitchFamily="82" charset="0"/>
                <a:cs typeface="MV Boli" pitchFamily="2" charset="0"/>
              </a:rPr>
              <a:t>The</a:t>
            </a:r>
            <a:r>
              <a:rPr lang="en-CA" sz="4400" b="1" dirty="0" smtClean="0">
                <a:solidFill>
                  <a:schemeClr val="bg1"/>
                </a:solidFill>
                <a:latin typeface="Tempus Sans ITC" pitchFamily="82" charset="0"/>
                <a:cs typeface="MV Boli" pitchFamily="2" charset="0"/>
              </a:rPr>
              <a:t> </a:t>
            </a:r>
            <a:r>
              <a:rPr lang="en-CA" sz="4400" b="1" dirty="0" smtClean="0">
                <a:solidFill>
                  <a:schemeClr val="bg1"/>
                </a:solidFill>
                <a:latin typeface="Tempus Sans ITC" pitchFamily="82" charset="0"/>
                <a:cs typeface="MV Boli" pitchFamily="2" charset="0"/>
              </a:rPr>
              <a:t>Post Office </a:t>
            </a:r>
            <a:endParaRPr lang="en-CA" sz="4400" b="1" dirty="0">
              <a:solidFill>
                <a:schemeClr val="bg1"/>
              </a:solidFill>
              <a:latin typeface="Tempus Sans ITC" pitchFamily="82" charset="0"/>
              <a:cs typeface="MV Boli" pitchFamily="2" charset="0"/>
            </a:endParaRPr>
          </a:p>
        </p:txBody>
      </p:sp>
      <p:sp>
        <p:nvSpPr>
          <p:cNvPr id="16" name="Content Placeholder 15"/>
          <p:cNvSpPr>
            <a:spLocks noGrp="1"/>
          </p:cNvSpPr>
          <p:nvPr>
            <p:ph idx="1"/>
          </p:nvPr>
        </p:nvSpPr>
        <p:spPr>
          <a:xfrm>
            <a:off x="323528" y="1556792"/>
            <a:ext cx="6995120" cy="739552"/>
          </a:xfrm>
        </p:spPr>
        <p:txBody>
          <a:bodyPr>
            <a:normAutofit/>
          </a:bodyPr>
          <a:lstStyle/>
          <a:p>
            <a:pPr>
              <a:buNone/>
            </a:pPr>
            <a:r>
              <a:rPr lang="en-CA" sz="3000" dirty="0" smtClean="0">
                <a:latin typeface="+mj-lt"/>
              </a:rPr>
              <a:t>How do Mail Carriers deliver sofas? </a:t>
            </a:r>
            <a:endParaRPr lang="en-CA" sz="3000" dirty="0">
              <a:latin typeface="+mj-lt"/>
            </a:endParaRPr>
          </a:p>
        </p:txBody>
      </p:sp>
      <p:pic>
        <p:nvPicPr>
          <p:cNvPr id="10" name="Picture 9" descr="E:\DCIM\121___01\IMG_1594.JPG"/>
          <p:cNvPicPr/>
          <p:nvPr/>
        </p:nvPicPr>
        <p:blipFill>
          <a:blip r:embed="rId3" cstate="print"/>
          <a:srcRect/>
          <a:stretch>
            <a:fillRect/>
          </a:stretch>
        </p:blipFill>
        <p:spPr bwMode="auto">
          <a:xfrm>
            <a:off x="467544" y="2348880"/>
            <a:ext cx="3024336" cy="3384376"/>
          </a:xfrm>
          <a:prstGeom prst="rect">
            <a:avLst/>
          </a:prstGeom>
          <a:noFill/>
          <a:ln w="9525">
            <a:solidFill>
              <a:schemeClr val="tx1"/>
            </a:solidFill>
            <a:miter lim="800000"/>
            <a:headEnd/>
            <a:tailEnd/>
          </a:ln>
        </p:spPr>
      </p:pic>
      <p:pic>
        <p:nvPicPr>
          <p:cNvPr id="11266" name="Picture 2" descr="E:\DCIM\121___01\IMG_1593.JPG"/>
          <p:cNvPicPr>
            <a:picLocks noChangeAspect="1" noChangeArrowheads="1"/>
          </p:cNvPicPr>
          <p:nvPr/>
        </p:nvPicPr>
        <p:blipFill>
          <a:blip r:embed="rId4" cstate="print"/>
          <a:srcRect/>
          <a:stretch>
            <a:fillRect/>
          </a:stretch>
        </p:blipFill>
        <p:spPr bwMode="auto">
          <a:xfrm>
            <a:off x="3707904" y="2348880"/>
            <a:ext cx="2726085" cy="3360373"/>
          </a:xfrm>
          <a:prstGeom prst="rect">
            <a:avLst/>
          </a:prstGeom>
          <a:noFill/>
          <a:ln>
            <a:solidFill>
              <a:schemeClr val="tx1"/>
            </a:solidFill>
          </a:ln>
        </p:spPr>
      </p:pic>
      <p:sp>
        <p:nvSpPr>
          <p:cNvPr id="6" name="TextBox 5"/>
          <p:cNvSpPr txBox="1"/>
          <p:nvPr/>
        </p:nvSpPr>
        <p:spPr>
          <a:xfrm>
            <a:off x="6588224" y="2348880"/>
            <a:ext cx="2160240" cy="3416320"/>
          </a:xfrm>
          <a:prstGeom prst="rect">
            <a:avLst/>
          </a:prstGeom>
          <a:noFill/>
        </p:spPr>
        <p:txBody>
          <a:bodyPr wrap="square" rtlCol="0">
            <a:spAutoFit/>
          </a:bodyPr>
          <a:lstStyle/>
          <a:p>
            <a:r>
              <a:rPr lang="en-CA" sz="2200" dirty="0" smtClean="0"/>
              <a:t>We learned that mail carriers deliver packages and magazines to our houses too.  Delivery people who work at stores deliver sofas! </a:t>
            </a:r>
          </a:p>
          <a:p>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solidFill>
                  <a:schemeClr val="bg1"/>
                </a:solidFill>
                <a:latin typeface="Tempus Sans ITC" pitchFamily="82" charset="0"/>
              </a:rPr>
              <a:t>The Post Office Project </a:t>
            </a:r>
            <a:r>
              <a:rPr lang="en-CA" dirty="0" smtClean="0">
                <a:solidFill>
                  <a:schemeClr val="bg1"/>
                </a:solidFill>
                <a:latin typeface="+mn-lt"/>
              </a:rPr>
              <a:t/>
            </a:r>
            <a:br>
              <a:rPr lang="en-CA" dirty="0" smtClean="0">
                <a:solidFill>
                  <a:schemeClr val="bg1"/>
                </a:solidFill>
                <a:latin typeface="+mn-lt"/>
              </a:rPr>
            </a:br>
            <a:r>
              <a:rPr lang="en-CA" dirty="0" smtClean="0">
                <a:solidFill>
                  <a:schemeClr val="bg1"/>
                </a:solidFill>
                <a:latin typeface="+mn-lt"/>
              </a:rPr>
              <a:t>General Information </a:t>
            </a:r>
            <a:endParaRPr lang="en-CA" dirty="0">
              <a:solidFill>
                <a:schemeClr val="bg1"/>
              </a:solidFill>
              <a:latin typeface="+mn-lt"/>
            </a:endParaRPr>
          </a:p>
        </p:txBody>
      </p:sp>
      <p:sp>
        <p:nvSpPr>
          <p:cNvPr id="3" name="Content Placeholder 2"/>
          <p:cNvSpPr>
            <a:spLocks noGrp="1"/>
          </p:cNvSpPr>
          <p:nvPr>
            <p:ph idx="1"/>
          </p:nvPr>
        </p:nvSpPr>
        <p:spPr>
          <a:xfrm>
            <a:off x="539552" y="1916832"/>
            <a:ext cx="8229600" cy="4625609"/>
          </a:xfrm>
        </p:spPr>
        <p:txBody>
          <a:bodyPr>
            <a:normAutofit/>
          </a:bodyPr>
          <a:lstStyle/>
          <a:p>
            <a:pPr>
              <a:buNone/>
            </a:pPr>
            <a:r>
              <a:rPr lang="en-CA" dirty="0" smtClean="0">
                <a:latin typeface="Tempus Sans ITC" pitchFamily="82" charset="0"/>
              </a:rPr>
              <a:t>   </a:t>
            </a:r>
            <a:r>
              <a:rPr lang="en-CA" sz="2800" dirty="0" smtClean="0">
                <a:latin typeface="+mj-lt"/>
              </a:rPr>
              <a:t>The Post Office Project was completed by 16 Kindergarten students (ages 5-6). It was completed over a 5 week period in a half-day setting. One teacher was involved in this project and assistance was provided from our Educational Assistant.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4800" dirty="0" smtClean="0">
                <a:solidFill>
                  <a:schemeClr val="bg1"/>
                </a:solidFill>
                <a:latin typeface="Tempus Sans ITC" pitchFamily="82" charset="0"/>
                <a:cs typeface="MV Boli" pitchFamily="2" charset="0"/>
              </a:rPr>
              <a:t>The</a:t>
            </a:r>
            <a:r>
              <a:rPr lang="en-CA" sz="4800" dirty="0" smtClean="0">
                <a:solidFill>
                  <a:schemeClr val="bg1"/>
                </a:solidFill>
                <a:latin typeface="Tempus Sans ITC" pitchFamily="82" charset="0"/>
                <a:cs typeface="MV Boli" pitchFamily="2" charset="0"/>
              </a:rPr>
              <a:t> </a:t>
            </a:r>
            <a:r>
              <a:rPr lang="en-CA" sz="4800" dirty="0" smtClean="0">
                <a:solidFill>
                  <a:schemeClr val="bg1"/>
                </a:solidFill>
                <a:latin typeface="Tempus Sans ITC" pitchFamily="82" charset="0"/>
                <a:cs typeface="MV Boli" pitchFamily="2" charset="0"/>
              </a:rPr>
              <a:t>Post Office </a:t>
            </a:r>
            <a:endParaRPr lang="en-CA" dirty="0"/>
          </a:p>
        </p:txBody>
      </p:sp>
      <p:sp>
        <p:nvSpPr>
          <p:cNvPr id="3" name="Content Placeholder 2"/>
          <p:cNvSpPr>
            <a:spLocks noGrp="1"/>
          </p:cNvSpPr>
          <p:nvPr>
            <p:ph idx="1"/>
          </p:nvPr>
        </p:nvSpPr>
        <p:spPr>
          <a:xfrm>
            <a:off x="179512" y="1628800"/>
            <a:ext cx="8568952" cy="1008112"/>
          </a:xfrm>
        </p:spPr>
        <p:txBody>
          <a:bodyPr>
            <a:noAutofit/>
          </a:bodyPr>
          <a:lstStyle/>
          <a:p>
            <a:pPr>
              <a:buNone/>
            </a:pPr>
            <a:r>
              <a:rPr lang="en-CA" sz="3000" dirty="0" smtClean="0">
                <a:latin typeface="+mj-lt"/>
              </a:rPr>
              <a:t>   If the mailbox is not on their house, how do people know if it belongs to them?</a:t>
            </a:r>
            <a:endParaRPr lang="en-CA" sz="3000" dirty="0">
              <a:latin typeface="+mj-lt"/>
            </a:endParaRPr>
          </a:p>
        </p:txBody>
      </p:sp>
      <p:pic>
        <p:nvPicPr>
          <p:cNvPr id="1026" name="Picture 2" descr="E:\DCIM\121___01\IMG_1599.JPG"/>
          <p:cNvPicPr>
            <a:picLocks noChangeAspect="1" noChangeArrowheads="1"/>
          </p:cNvPicPr>
          <p:nvPr/>
        </p:nvPicPr>
        <p:blipFill>
          <a:blip r:embed="rId3" cstate="print"/>
          <a:srcRect/>
          <a:stretch>
            <a:fillRect/>
          </a:stretch>
        </p:blipFill>
        <p:spPr bwMode="auto">
          <a:xfrm>
            <a:off x="5076056" y="2276872"/>
            <a:ext cx="3204356" cy="4272474"/>
          </a:xfrm>
          <a:prstGeom prst="rect">
            <a:avLst/>
          </a:prstGeom>
          <a:noFill/>
        </p:spPr>
      </p:pic>
      <p:sp>
        <p:nvSpPr>
          <p:cNvPr id="5" name="TextBox 4"/>
          <p:cNvSpPr txBox="1"/>
          <p:nvPr/>
        </p:nvSpPr>
        <p:spPr>
          <a:xfrm>
            <a:off x="1043608" y="3212976"/>
            <a:ext cx="3456384" cy="3046988"/>
          </a:xfrm>
          <a:prstGeom prst="rect">
            <a:avLst/>
          </a:prstGeom>
          <a:noFill/>
        </p:spPr>
        <p:txBody>
          <a:bodyPr wrap="square" rtlCol="0">
            <a:spAutoFit/>
          </a:bodyPr>
          <a:lstStyle/>
          <a:p>
            <a:r>
              <a:rPr lang="en-CA" sz="2400" dirty="0" smtClean="0"/>
              <a:t>We learned that some people do not get their mail delivered to their house. Instead they have to go to the post office to get their mail. Each mail box has a number so they know it belongs to them. </a:t>
            </a:r>
            <a:endParaRPr lang="en-CA"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latin typeface="Tempus Sans ITC" pitchFamily="82" charset="0"/>
              </a:rPr>
              <a:t>Phase 3: Concluding the Project </a:t>
            </a:r>
            <a:endParaRPr lang="en-CA" dirty="0">
              <a:solidFill>
                <a:schemeClr val="bg1"/>
              </a:solidFill>
              <a:latin typeface="Tempus Sans ITC" pitchFamily="82" charset="0"/>
            </a:endParaRPr>
          </a:p>
        </p:txBody>
      </p:sp>
      <p:sp>
        <p:nvSpPr>
          <p:cNvPr id="3" name="Content Placeholder 2"/>
          <p:cNvSpPr>
            <a:spLocks noGrp="1"/>
          </p:cNvSpPr>
          <p:nvPr>
            <p:ph idx="1"/>
          </p:nvPr>
        </p:nvSpPr>
        <p:spPr>
          <a:xfrm>
            <a:off x="467544" y="1988840"/>
            <a:ext cx="4032448" cy="4392488"/>
          </a:xfrm>
        </p:spPr>
        <p:txBody>
          <a:bodyPr>
            <a:noAutofit/>
          </a:bodyPr>
          <a:lstStyle/>
          <a:p>
            <a:pPr>
              <a:buNone/>
            </a:pPr>
            <a:r>
              <a:rPr lang="en-CA" sz="2800" dirty="0" smtClean="0"/>
              <a:t>     To conclude our project we made a book with photographs from our visit to the post office. The children’s thoughts were shared on each page of our book. The book was sent home with each child to share with their families. </a:t>
            </a:r>
            <a:endParaRPr lang="en-CA" sz="2800" dirty="0"/>
          </a:p>
        </p:txBody>
      </p:sp>
      <p:pic>
        <p:nvPicPr>
          <p:cNvPr id="1026" name="Picture 2" descr="E:\DCIM\102___04\IMG_0143.JPG"/>
          <p:cNvPicPr>
            <a:picLocks noChangeAspect="1" noChangeArrowheads="1"/>
          </p:cNvPicPr>
          <p:nvPr/>
        </p:nvPicPr>
        <p:blipFill>
          <a:blip r:embed="rId2" cstate="print"/>
          <a:srcRect/>
          <a:stretch>
            <a:fillRect/>
          </a:stretch>
        </p:blipFill>
        <p:spPr bwMode="auto">
          <a:xfrm>
            <a:off x="5148064" y="2348880"/>
            <a:ext cx="2679762" cy="357301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chemeClr val="bg1"/>
                </a:solidFill>
                <a:latin typeface="Tempus Sans ITC" pitchFamily="82" charset="0"/>
              </a:rPr>
              <a:t>Outcomes</a:t>
            </a:r>
            <a:endParaRPr lang="en-CA" dirty="0">
              <a:solidFill>
                <a:schemeClr val="bg1"/>
              </a:solidFill>
              <a:latin typeface="Tempus Sans ITC" pitchFamily="82" charset="0"/>
            </a:endParaRPr>
          </a:p>
        </p:txBody>
      </p:sp>
      <p:sp>
        <p:nvSpPr>
          <p:cNvPr id="3" name="Content Placeholder 2"/>
          <p:cNvSpPr>
            <a:spLocks noGrp="1"/>
          </p:cNvSpPr>
          <p:nvPr>
            <p:ph idx="1"/>
          </p:nvPr>
        </p:nvSpPr>
        <p:spPr/>
        <p:txBody>
          <a:bodyPr>
            <a:normAutofit fontScale="55000" lnSpcReduction="20000"/>
          </a:bodyPr>
          <a:lstStyle/>
          <a:p>
            <a:r>
              <a:rPr lang="en-CA" dirty="0" smtClean="0"/>
              <a:t>SSK.2 Sort 3-D objects using a single attribute </a:t>
            </a:r>
          </a:p>
          <a:p>
            <a:r>
              <a:rPr lang="en-CA" dirty="0" smtClean="0"/>
              <a:t>NK.3Relate a numeral, 0 to 10, to its respective quantity</a:t>
            </a:r>
          </a:p>
          <a:p>
            <a:r>
              <a:rPr lang="en-CA" dirty="0" smtClean="0"/>
              <a:t>NK.4 Represent the partitioning of whole numbers (1 to 10) concretely and pictorially.</a:t>
            </a:r>
          </a:p>
          <a:p>
            <a:r>
              <a:rPr lang="en-CA" dirty="0" smtClean="0"/>
              <a:t>SSK.1Use direct comparison to compare two objects based on a single attribute</a:t>
            </a:r>
          </a:p>
          <a:p>
            <a:r>
              <a:rPr lang="en-CA" dirty="0" smtClean="0"/>
              <a:t>MOK.1 Investigate observable characteristics of familiar objects and materials in their environment.</a:t>
            </a:r>
          </a:p>
          <a:p>
            <a:r>
              <a:rPr lang="en-CA" dirty="0" smtClean="0"/>
              <a:t>CPK.4 Create art works that express own observations and ideas about the world.</a:t>
            </a:r>
          </a:p>
          <a:p>
            <a:r>
              <a:rPr lang="en-CA" dirty="0" smtClean="0"/>
              <a:t>DRK.1 Describe the spatial relationships among people, places, and environments</a:t>
            </a:r>
          </a:p>
          <a:p>
            <a:r>
              <a:rPr lang="en-CA" dirty="0" smtClean="0"/>
              <a:t>CPK.2 Explore a variety of drama strategies</a:t>
            </a:r>
          </a:p>
          <a:p>
            <a:r>
              <a:rPr lang="en-CA" dirty="0" smtClean="0"/>
              <a:t>CCK.2 Use and construct symbols, pictures, and dramatizations to communicate feelings and ideas in a variety of ways.</a:t>
            </a:r>
          </a:p>
          <a:p>
            <a:r>
              <a:rPr lang="en-CA" dirty="0" smtClean="0"/>
              <a:t>CCK.3Use oral language to converse, engage in play, express ideas, and share personal experiences.</a:t>
            </a:r>
          </a:p>
          <a:p>
            <a:r>
              <a:rPr lang="en-CA" dirty="0" smtClean="0"/>
              <a:t>CCK.4 Create messages using a combination of pictures, symbols, and letters.</a:t>
            </a:r>
          </a:p>
          <a:p>
            <a:r>
              <a:rPr lang="en-CA" dirty="0" smtClean="0"/>
              <a:t>ARK.1 Reflect on viewing, listening, emerging “reading”, representing, speaking, and emerging “writing” experiences in the context of teacher-led discussions.</a:t>
            </a:r>
          </a:p>
          <a:p>
            <a:r>
              <a:rPr lang="en-CA" dirty="0" smtClean="0"/>
              <a:t>ARK.2 Reflect and talk about new learning.</a:t>
            </a:r>
          </a:p>
          <a:p>
            <a:pPr>
              <a:buNone/>
            </a:pPr>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chemeClr val="bg1"/>
                </a:solidFill>
                <a:latin typeface="Tempus Sans ITC" pitchFamily="82" charset="0"/>
              </a:rPr>
              <a:t>Teacher Reflection </a:t>
            </a:r>
            <a:endParaRPr lang="en-CA" dirty="0">
              <a:solidFill>
                <a:schemeClr val="bg1"/>
              </a:solidFill>
              <a:latin typeface="Tempus Sans ITC" pitchFamily="82" charset="0"/>
            </a:endParaRPr>
          </a:p>
        </p:txBody>
      </p:sp>
      <p:sp>
        <p:nvSpPr>
          <p:cNvPr id="3" name="Content Placeholder 2"/>
          <p:cNvSpPr>
            <a:spLocks noGrp="1"/>
          </p:cNvSpPr>
          <p:nvPr>
            <p:ph idx="1"/>
          </p:nvPr>
        </p:nvSpPr>
        <p:spPr/>
        <p:txBody>
          <a:bodyPr>
            <a:normAutofit/>
          </a:bodyPr>
          <a:lstStyle/>
          <a:p>
            <a:pPr>
              <a:buNone/>
            </a:pPr>
            <a:r>
              <a:rPr lang="en-CA" sz="2400" dirty="0" smtClean="0"/>
              <a:t>     Facilitating student learning using the project approach taught me to take a step back, listen to my students and learn along with them. I was amazed to see that students who were not previously interested in the writing centre before our project, spent most of their time writing letters!  By setting up the learning environment to encourage my students natural curiosity and providing them with the resources they needed, their learning became hands on and more meaningful. Their interest and questions fueled their learning and made for a very fun and rewarding project! </a:t>
            </a:r>
            <a:endParaRPr lang="en-CA"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solidFill>
                  <a:schemeClr val="bg1"/>
                </a:solidFill>
                <a:latin typeface="Tempus Sans ITC" pitchFamily="82" charset="0"/>
                <a:cs typeface="MV Boli" pitchFamily="2" charset="0"/>
              </a:rPr>
              <a:t>Phase 1:Beginning the Project</a:t>
            </a:r>
            <a:endParaRPr lang="en-CA" dirty="0">
              <a:solidFill>
                <a:schemeClr val="bg1"/>
              </a:solidFill>
              <a:latin typeface="Tempus Sans ITC" pitchFamily="82" charset="0"/>
              <a:cs typeface="MV Boli" pitchFamily="2" charset="0"/>
            </a:endParaRPr>
          </a:p>
        </p:txBody>
      </p:sp>
      <p:pic>
        <p:nvPicPr>
          <p:cNvPr id="1030" name="Picture 6"/>
          <p:cNvPicPr>
            <a:picLocks noChangeAspect="1" noChangeArrowheads="1"/>
          </p:cNvPicPr>
          <p:nvPr/>
        </p:nvPicPr>
        <p:blipFill>
          <a:blip r:embed="rId2" cstate="print"/>
          <a:srcRect/>
          <a:stretch>
            <a:fillRect/>
          </a:stretch>
        </p:blipFill>
        <p:spPr bwMode="auto">
          <a:xfrm>
            <a:off x="2195736" y="3933056"/>
            <a:ext cx="1336488" cy="2448272"/>
          </a:xfrm>
          <a:prstGeom prst="rect">
            <a:avLst/>
          </a:prstGeom>
          <a:noFill/>
          <a:ln w="9525">
            <a:solidFill>
              <a:schemeClr val="tx1">
                <a:lumMod val="85000"/>
                <a:lumOff val="15000"/>
              </a:schemeClr>
            </a:solidFill>
            <a:miter lim="800000"/>
            <a:headEnd/>
            <a:tailEnd/>
          </a:ln>
        </p:spPr>
      </p:pic>
      <p:pic>
        <p:nvPicPr>
          <p:cNvPr id="1032" name="Picture 8"/>
          <p:cNvPicPr>
            <a:picLocks noChangeAspect="1" noChangeArrowheads="1"/>
          </p:cNvPicPr>
          <p:nvPr/>
        </p:nvPicPr>
        <p:blipFill>
          <a:blip r:embed="rId3" cstate="print"/>
          <a:srcRect/>
          <a:stretch>
            <a:fillRect/>
          </a:stretch>
        </p:blipFill>
        <p:spPr bwMode="auto">
          <a:xfrm>
            <a:off x="467544" y="3933056"/>
            <a:ext cx="1656184" cy="2448272"/>
          </a:xfrm>
          <a:prstGeom prst="rect">
            <a:avLst/>
          </a:prstGeom>
          <a:noFill/>
          <a:ln w="9525">
            <a:solidFill>
              <a:schemeClr val="tx1"/>
            </a:solidFill>
            <a:miter lim="800000"/>
            <a:headEnd/>
            <a:tailEnd/>
          </a:ln>
        </p:spPr>
      </p:pic>
      <p:pic>
        <p:nvPicPr>
          <p:cNvPr id="1034" name="Picture 10" descr="E:\DCIM\121___01\IMG_1417.JPG"/>
          <p:cNvPicPr>
            <a:picLocks noChangeAspect="1" noChangeArrowheads="1"/>
          </p:cNvPicPr>
          <p:nvPr/>
        </p:nvPicPr>
        <p:blipFill>
          <a:blip r:embed="rId4" cstate="print"/>
          <a:srcRect/>
          <a:stretch>
            <a:fillRect/>
          </a:stretch>
        </p:blipFill>
        <p:spPr bwMode="auto">
          <a:xfrm>
            <a:off x="611560" y="1916832"/>
            <a:ext cx="2808312" cy="1834462"/>
          </a:xfrm>
          <a:prstGeom prst="rect">
            <a:avLst/>
          </a:prstGeom>
          <a:noFill/>
          <a:ln>
            <a:solidFill>
              <a:schemeClr val="tx1"/>
            </a:solidFill>
          </a:ln>
        </p:spPr>
      </p:pic>
      <p:sp>
        <p:nvSpPr>
          <p:cNvPr id="8" name="TextBox 7"/>
          <p:cNvSpPr txBox="1"/>
          <p:nvPr/>
        </p:nvSpPr>
        <p:spPr>
          <a:xfrm>
            <a:off x="3779912" y="1772816"/>
            <a:ext cx="4896544" cy="4893647"/>
          </a:xfrm>
          <a:prstGeom prst="rect">
            <a:avLst/>
          </a:prstGeom>
          <a:noFill/>
        </p:spPr>
        <p:txBody>
          <a:bodyPr wrap="square" rtlCol="0">
            <a:spAutoFit/>
          </a:bodyPr>
          <a:lstStyle/>
          <a:p>
            <a:r>
              <a:rPr lang="en-CA" sz="2400" dirty="0" smtClean="0"/>
              <a:t>The topic of this project was chosen through observation of the children’s play. With the addition of envelopes at the writing centre, students began writing  and delivering letters to each other, siblings in older grades, students in the other kindergarten classroom and their parents. This was the focusing event for our project. Our writing centre grew to accommodate the interest my students had in writing and delivering letters. </a:t>
            </a:r>
            <a:endParaRPr lang="en-CA"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solidFill>
                  <a:schemeClr val="bg1"/>
                </a:solidFill>
                <a:latin typeface="Tempus Sans ITC" pitchFamily="82" charset="0"/>
              </a:rPr>
              <a:t>Phase 1: Curriculum Outcome Web </a:t>
            </a:r>
            <a:endParaRPr lang="en-CA" dirty="0">
              <a:solidFill>
                <a:schemeClr val="bg1"/>
              </a:solidFill>
              <a:latin typeface="Tempus Sans ITC" pitchFamily="82" charset="0"/>
            </a:endParaRPr>
          </a:p>
        </p:txBody>
      </p:sp>
      <p:pic>
        <p:nvPicPr>
          <p:cNvPr id="1026" name="Picture 2" descr="C:\Users\User\Pictures\Photo Stream\My Photo Stream\IMG_1645.jpg"/>
          <p:cNvPicPr>
            <a:picLocks noGrp="1" noChangeAspect="1" noChangeArrowheads="1"/>
          </p:cNvPicPr>
          <p:nvPr>
            <p:ph idx="1"/>
          </p:nvPr>
        </p:nvPicPr>
        <p:blipFill>
          <a:blip r:embed="rId2" cstate="print"/>
          <a:srcRect/>
          <a:stretch>
            <a:fillRect/>
          </a:stretch>
        </p:blipFill>
        <p:spPr bwMode="auto">
          <a:xfrm>
            <a:off x="395536" y="1988840"/>
            <a:ext cx="5328592" cy="3996444"/>
          </a:xfrm>
          <a:prstGeom prst="rect">
            <a:avLst/>
          </a:prstGeom>
          <a:noFill/>
          <a:ln w="12700">
            <a:solidFill>
              <a:schemeClr val="tx1"/>
            </a:solidFill>
          </a:ln>
        </p:spPr>
      </p:pic>
      <p:sp>
        <p:nvSpPr>
          <p:cNvPr id="4" name="TextBox 3"/>
          <p:cNvSpPr txBox="1"/>
          <p:nvPr/>
        </p:nvSpPr>
        <p:spPr>
          <a:xfrm>
            <a:off x="5868144" y="1988840"/>
            <a:ext cx="3024336" cy="1938992"/>
          </a:xfrm>
          <a:prstGeom prst="rect">
            <a:avLst/>
          </a:prstGeom>
          <a:noFill/>
        </p:spPr>
        <p:txBody>
          <a:bodyPr wrap="square" rtlCol="0">
            <a:spAutoFit/>
          </a:bodyPr>
          <a:lstStyle/>
          <a:p>
            <a:r>
              <a:rPr lang="en-CA" sz="2400" dirty="0" smtClean="0"/>
              <a:t>I created a curriculum outcome web to map out possible avenues that could be explored through this project</a:t>
            </a:r>
            <a:r>
              <a:rPr lang="en-CA" sz="2000" dirty="0" smtClean="0"/>
              <a:t>. </a:t>
            </a:r>
            <a:endParaRPr lang="en-CA"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chemeClr val="bg1"/>
                </a:solidFill>
                <a:latin typeface="Tempus Sans ITC" pitchFamily="82" charset="0"/>
              </a:rPr>
              <a:t>Phase 1: Topic Web</a:t>
            </a:r>
            <a:endParaRPr lang="en-CA" dirty="0">
              <a:solidFill>
                <a:schemeClr val="bg1"/>
              </a:solidFill>
              <a:latin typeface="Tempus Sans ITC" pitchFamily="82" charset="0"/>
            </a:endParaRPr>
          </a:p>
        </p:txBody>
      </p:sp>
      <p:pic>
        <p:nvPicPr>
          <p:cNvPr id="2050" name="Picture 2" descr="http://mogishop.com/wp-content/uploads/2010/08/canada-post.jpg"/>
          <p:cNvPicPr>
            <a:picLocks noGrp="1" noChangeAspect="1" noChangeArrowheads="1"/>
          </p:cNvPicPr>
          <p:nvPr>
            <p:ph idx="1"/>
          </p:nvPr>
        </p:nvPicPr>
        <p:blipFill>
          <a:blip r:embed="rId2" cstate="print"/>
          <a:srcRect/>
          <a:stretch>
            <a:fillRect/>
          </a:stretch>
        </p:blipFill>
        <p:spPr bwMode="auto">
          <a:xfrm>
            <a:off x="827584" y="1700808"/>
            <a:ext cx="3631739" cy="2423791"/>
          </a:xfrm>
          <a:prstGeom prst="rect">
            <a:avLst/>
          </a:prstGeom>
          <a:noFill/>
          <a:ln>
            <a:solidFill>
              <a:schemeClr val="tx1"/>
            </a:solidFill>
          </a:ln>
        </p:spPr>
      </p:pic>
      <p:pic>
        <p:nvPicPr>
          <p:cNvPr id="2054" name="Picture 6" descr="http://t0.gstatic.com/images?q=tbn:ANd9GcR9ckIQc-Lv7h9DZNiUDoOE9pAzH3o2baBoxebsH51XCZIfaNSF8w"/>
          <p:cNvPicPr>
            <a:picLocks noChangeAspect="1" noChangeArrowheads="1"/>
          </p:cNvPicPr>
          <p:nvPr/>
        </p:nvPicPr>
        <p:blipFill>
          <a:blip r:embed="rId3" cstate="print"/>
          <a:srcRect/>
          <a:stretch>
            <a:fillRect/>
          </a:stretch>
        </p:blipFill>
        <p:spPr bwMode="auto">
          <a:xfrm>
            <a:off x="827584" y="4293096"/>
            <a:ext cx="3600400" cy="2329671"/>
          </a:xfrm>
          <a:prstGeom prst="rect">
            <a:avLst/>
          </a:prstGeom>
          <a:noFill/>
          <a:ln>
            <a:solidFill>
              <a:schemeClr val="tx1"/>
            </a:solidFill>
          </a:ln>
        </p:spPr>
      </p:pic>
      <p:pic>
        <p:nvPicPr>
          <p:cNvPr id="2056" name="Picture 8" descr="http://www.canadapost.ca/cpo/mc/assets/images/aboutus/lettercarrierstjohns4.jpg"/>
          <p:cNvPicPr>
            <a:picLocks noChangeAspect="1" noChangeArrowheads="1"/>
          </p:cNvPicPr>
          <p:nvPr/>
        </p:nvPicPr>
        <p:blipFill>
          <a:blip r:embed="rId4" cstate="print"/>
          <a:srcRect/>
          <a:stretch>
            <a:fillRect/>
          </a:stretch>
        </p:blipFill>
        <p:spPr bwMode="auto">
          <a:xfrm>
            <a:off x="4788024" y="1700808"/>
            <a:ext cx="3262913" cy="2448272"/>
          </a:xfrm>
          <a:prstGeom prst="rect">
            <a:avLst/>
          </a:prstGeom>
          <a:noFill/>
          <a:ln>
            <a:solidFill>
              <a:schemeClr val="tx1"/>
            </a:solidFill>
          </a:ln>
        </p:spPr>
      </p:pic>
      <p:sp>
        <p:nvSpPr>
          <p:cNvPr id="7" name="TextBox 6"/>
          <p:cNvSpPr txBox="1"/>
          <p:nvPr/>
        </p:nvSpPr>
        <p:spPr>
          <a:xfrm>
            <a:off x="4644008" y="4437112"/>
            <a:ext cx="4104456" cy="1938992"/>
          </a:xfrm>
          <a:prstGeom prst="rect">
            <a:avLst/>
          </a:prstGeom>
          <a:noFill/>
        </p:spPr>
        <p:txBody>
          <a:bodyPr wrap="square" rtlCol="0">
            <a:spAutoFit/>
          </a:bodyPr>
          <a:lstStyle/>
          <a:p>
            <a:r>
              <a:rPr lang="en-CA" sz="2000" dirty="0" smtClean="0"/>
              <a:t>Various pictures were shown to the students before the project started to get them thinking about what they already knew  about mail delivery and the post office and what they wanted to learn more about. </a:t>
            </a:r>
            <a:endParaRPr lang="en-CA"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800" dirty="0" smtClean="0">
                <a:solidFill>
                  <a:schemeClr val="bg1"/>
                </a:solidFill>
                <a:latin typeface="Tempus Sans ITC" pitchFamily="82" charset="0"/>
              </a:rPr>
              <a:t>Phase 1: Topic Web</a:t>
            </a:r>
            <a:endParaRPr lang="en-CA" sz="4800" dirty="0">
              <a:solidFill>
                <a:schemeClr val="bg1"/>
              </a:solidFill>
              <a:latin typeface="Tempus Sans ITC" pitchFamily="82" charset="0"/>
            </a:endParaRPr>
          </a:p>
        </p:txBody>
      </p:sp>
      <p:pic>
        <p:nvPicPr>
          <p:cNvPr id="2050" name="Picture 2" descr="C:\Users\User\Pictures\Photo Stream\My Photo Stream\IMG_1647.jpg"/>
          <p:cNvPicPr>
            <a:picLocks noGrp="1" noChangeAspect="1" noChangeArrowheads="1"/>
          </p:cNvPicPr>
          <p:nvPr>
            <p:ph idx="1"/>
          </p:nvPr>
        </p:nvPicPr>
        <p:blipFill>
          <a:blip r:embed="rId2" cstate="print"/>
          <a:srcRect/>
          <a:stretch>
            <a:fillRect/>
          </a:stretch>
        </p:blipFill>
        <p:spPr bwMode="auto">
          <a:xfrm>
            <a:off x="395536" y="1628800"/>
            <a:ext cx="3834426" cy="5112568"/>
          </a:xfrm>
          <a:prstGeom prst="rect">
            <a:avLst/>
          </a:prstGeom>
          <a:noFill/>
          <a:ln>
            <a:solidFill>
              <a:schemeClr val="tx1"/>
            </a:solidFill>
          </a:ln>
        </p:spPr>
      </p:pic>
      <p:pic>
        <p:nvPicPr>
          <p:cNvPr id="2053" name="Picture 5" descr="C:\Users\User\Pictures\Photo Stream\My Photo Stream\IMG_1648.jpg"/>
          <p:cNvPicPr>
            <a:picLocks noChangeAspect="1" noChangeArrowheads="1"/>
          </p:cNvPicPr>
          <p:nvPr/>
        </p:nvPicPr>
        <p:blipFill>
          <a:blip r:embed="rId3" cstate="print"/>
          <a:stretch>
            <a:fillRect/>
          </a:stretch>
        </p:blipFill>
        <p:spPr bwMode="auto">
          <a:xfrm>
            <a:off x="4932040" y="1628800"/>
            <a:ext cx="3834426" cy="511256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solidFill>
                  <a:schemeClr val="bg1"/>
                </a:solidFill>
                <a:latin typeface="Tempus Sans ITC" pitchFamily="82" charset="0"/>
              </a:rPr>
              <a:t>Phase 1: Learning Environment</a:t>
            </a:r>
            <a:endParaRPr lang="en-CA" dirty="0">
              <a:solidFill>
                <a:schemeClr val="bg1"/>
              </a:solidFill>
              <a:latin typeface="Tempus Sans ITC" pitchFamily="82" charset="0"/>
            </a:endParaRPr>
          </a:p>
        </p:txBody>
      </p:sp>
      <p:pic>
        <p:nvPicPr>
          <p:cNvPr id="1026" name="Picture 2" descr="E:\DCIM\121___01\IMG_1607.JPG"/>
          <p:cNvPicPr>
            <a:picLocks noChangeAspect="1" noChangeArrowheads="1"/>
          </p:cNvPicPr>
          <p:nvPr/>
        </p:nvPicPr>
        <p:blipFill>
          <a:blip r:embed="rId2" cstate="print"/>
          <a:srcRect/>
          <a:stretch>
            <a:fillRect/>
          </a:stretch>
        </p:blipFill>
        <p:spPr bwMode="auto">
          <a:xfrm>
            <a:off x="4427984" y="1700808"/>
            <a:ext cx="3216357" cy="2412268"/>
          </a:xfrm>
          <a:prstGeom prst="rect">
            <a:avLst/>
          </a:prstGeom>
          <a:noFill/>
          <a:ln>
            <a:solidFill>
              <a:schemeClr val="tx1"/>
            </a:solidFill>
          </a:ln>
        </p:spPr>
      </p:pic>
      <p:pic>
        <p:nvPicPr>
          <p:cNvPr id="1027" name="Picture 3" descr="E:\DCIM\121___01\IMG_1603.JPG"/>
          <p:cNvPicPr>
            <a:picLocks noChangeAspect="1" noChangeArrowheads="1"/>
          </p:cNvPicPr>
          <p:nvPr/>
        </p:nvPicPr>
        <p:blipFill>
          <a:blip r:embed="rId3" cstate="print"/>
          <a:srcRect/>
          <a:stretch>
            <a:fillRect/>
          </a:stretch>
        </p:blipFill>
        <p:spPr bwMode="auto">
          <a:xfrm>
            <a:off x="1043608" y="1700808"/>
            <a:ext cx="3024336" cy="4032448"/>
          </a:xfrm>
          <a:prstGeom prst="rect">
            <a:avLst/>
          </a:prstGeom>
          <a:noFill/>
          <a:ln>
            <a:solidFill>
              <a:schemeClr val="tx1"/>
            </a:solidFill>
          </a:ln>
        </p:spPr>
      </p:pic>
      <p:pic>
        <p:nvPicPr>
          <p:cNvPr id="5" name="Content Placeholder 4" descr="E:\DCIM\121___01\IMG_1637.JPG"/>
          <p:cNvPicPr>
            <a:picLocks noGrp="1" noChangeAspect="1" noChangeArrowheads="1"/>
          </p:cNvPicPr>
          <p:nvPr>
            <p:ph idx="1"/>
          </p:nvPr>
        </p:nvPicPr>
        <p:blipFill>
          <a:blip r:embed="rId4" cstate="print"/>
          <a:srcRect/>
          <a:stretch>
            <a:fillRect/>
          </a:stretch>
        </p:blipFill>
        <p:spPr bwMode="auto">
          <a:xfrm>
            <a:off x="4788024" y="4293096"/>
            <a:ext cx="2376264" cy="237626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9144000" cy="1252728"/>
          </a:xfrm>
        </p:spPr>
        <p:txBody>
          <a:bodyPr>
            <a:normAutofit/>
          </a:bodyPr>
          <a:lstStyle/>
          <a:p>
            <a:pPr algn="ctr"/>
            <a:r>
              <a:rPr lang="en-CA" sz="3400" dirty="0" smtClean="0">
                <a:solidFill>
                  <a:schemeClr val="bg1"/>
                </a:solidFill>
                <a:latin typeface="Tempus Sans ITC" pitchFamily="82" charset="0"/>
              </a:rPr>
              <a:t>Phase 2: Investigating </a:t>
            </a:r>
            <a:br>
              <a:rPr lang="en-CA" sz="3400" dirty="0" smtClean="0">
                <a:solidFill>
                  <a:schemeClr val="bg1"/>
                </a:solidFill>
                <a:latin typeface="Tempus Sans ITC" pitchFamily="82" charset="0"/>
              </a:rPr>
            </a:br>
            <a:r>
              <a:rPr lang="en-CA" sz="3200" dirty="0" smtClean="0">
                <a:solidFill>
                  <a:schemeClr val="bg1"/>
                </a:solidFill>
                <a:latin typeface="Tempus Sans ITC" pitchFamily="82" charset="0"/>
              </a:rPr>
              <a:t>Why do we need stamps and where do they go?</a:t>
            </a:r>
            <a:endParaRPr lang="en-CA" sz="3200" dirty="0">
              <a:solidFill>
                <a:schemeClr val="bg1"/>
              </a:solidFill>
              <a:latin typeface="Tempus Sans ITC" pitchFamily="82" charset="0"/>
            </a:endParaRPr>
          </a:p>
        </p:txBody>
      </p:sp>
      <p:pic>
        <p:nvPicPr>
          <p:cNvPr id="3074" name="Picture 2" descr="C:\Users\User\Pictures\Photo Stream\My Photo Stream\IMG_1431.jpg"/>
          <p:cNvPicPr>
            <a:picLocks noGrp="1" noChangeAspect="1" noChangeArrowheads="1"/>
          </p:cNvPicPr>
          <p:nvPr>
            <p:ph idx="1"/>
          </p:nvPr>
        </p:nvPicPr>
        <p:blipFill>
          <a:blip r:embed="rId2" cstate="print"/>
          <a:srcRect/>
          <a:stretch>
            <a:fillRect/>
          </a:stretch>
        </p:blipFill>
        <p:spPr bwMode="auto">
          <a:xfrm>
            <a:off x="179512" y="3933056"/>
            <a:ext cx="2052228" cy="2736304"/>
          </a:xfrm>
          <a:prstGeom prst="rect">
            <a:avLst/>
          </a:prstGeom>
          <a:noFill/>
          <a:ln>
            <a:solidFill>
              <a:schemeClr val="tx1"/>
            </a:solidFill>
          </a:ln>
        </p:spPr>
      </p:pic>
      <p:pic>
        <p:nvPicPr>
          <p:cNvPr id="3075" name="Picture 3" descr="C:\Users\User\Pictures\Photo Stream\My Photo Stream\IMG_1436.jpg"/>
          <p:cNvPicPr>
            <a:picLocks noChangeAspect="1" noChangeArrowheads="1"/>
          </p:cNvPicPr>
          <p:nvPr/>
        </p:nvPicPr>
        <p:blipFill>
          <a:blip r:embed="rId3" cstate="print"/>
          <a:srcRect/>
          <a:stretch>
            <a:fillRect/>
          </a:stretch>
        </p:blipFill>
        <p:spPr bwMode="auto">
          <a:xfrm>
            <a:off x="2411760" y="3933056"/>
            <a:ext cx="2250250" cy="2736304"/>
          </a:xfrm>
          <a:prstGeom prst="rect">
            <a:avLst/>
          </a:prstGeom>
          <a:noFill/>
          <a:ln>
            <a:solidFill>
              <a:schemeClr val="tx1"/>
            </a:solidFill>
          </a:ln>
        </p:spPr>
      </p:pic>
      <p:pic>
        <p:nvPicPr>
          <p:cNvPr id="3076" name="Picture 4" descr="C:\Users\User\Pictures\Photo Stream\My Photo Stream\IMG_1437.jpg"/>
          <p:cNvPicPr>
            <a:picLocks noChangeAspect="1" noChangeArrowheads="1"/>
          </p:cNvPicPr>
          <p:nvPr/>
        </p:nvPicPr>
        <p:blipFill>
          <a:blip r:embed="rId4" cstate="print"/>
          <a:srcRect/>
          <a:stretch>
            <a:fillRect/>
          </a:stretch>
        </p:blipFill>
        <p:spPr bwMode="auto">
          <a:xfrm>
            <a:off x="1907704" y="1628800"/>
            <a:ext cx="2736304" cy="2106234"/>
          </a:xfrm>
          <a:prstGeom prst="rect">
            <a:avLst/>
          </a:prstGeom>
          <a:noFill/>
          <a:ln>
            <a:solidFill>
              <a:schemeClr val="tx1"/>
            </a:solidFill>
          </a:ln>
        </p:spPr>
      </p:pic>
      <p:pic>
        <p:nvPicPr>
          <p:cNvPr id="2051" name="Picture 3"/>
          <p:cNvPicPr>
            <a:picLocks noChangeAspect="1" noChangeArrowheads="1"/>
          </p:cNvPicPr>
          <p:nvPr/>
        </p:nvPicPr>
        <p:blipFill>
          <a:blip r:embed="rId5" cstate="print"/>
          <a:srcRect/>
          <a:stretch>
            <a:fillRect/>
          </a:stretch>
        </p:blipFill>
        <p:spPr bwMode="auto">
          <a:xfrm>
            <a:off x="179512" y="1628800"/>
            <a:ext cx="1584176" cy="2088232"/>
          </a:xfrm>
          <a:prstGeom prst="rect">
            <a:avLst/>
          </a:prstGeom>
          <a:noFill/>
          <a:ln w="9525">
            <a:solidFill>
              <a:schemeClr val="tx1"/>
            </a:solidFill>
            <a:miter lim="800000"/>
            <a:headEnd/>
            <a:tailEnd/>
          </a:ln>
        </p:spPr>
      </p:pic>
      <p:sp>
        <p:nvSpPr>
          <p:cNvPr id="8" name="TextBox 7"/>
          <p:cNvSpPr txBox="1"/>
          <p:nvPr/>
        </p:nvSpPr>
        <p:spPr>
          <a:xfrm>
            <a:off x="5148064" y="1628800"/>
            <a:ext cx="3384376" cy="5016758"/>
          </a:xfrm>
          <a:prstGeom prst="rect">
            <a:avLst/>
          </a:prstGeom>
          <a:noFill/>
        </p:spPr>
        <p:txBody>
          <a:bodyPr wrap="square" rtlCol="0">
            <a:spAutoFit/>
          </a:bodyPr>
          <a:lstStyle/>
          <a:p>
            <a:r>
              <a:rPr lang="en-CA" sz="2000" dirty="0" smtClean="0"/>
              <a:t>Parents brought in envelopes and packages that they got in the mail and we examined them. We noticed where stamps were put on the envelopes and the different types of pictures that were on them. I set up an invitation with stamp outlines, paint and stamp books from the post office.  Students had fun making there own stamps! When they were done, I shrunk their artwork and put them at the writing centre for them to use on their letters. </a:t>
            </a:r>
            <a:endParaRPr lang="en-CA"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sz="4800" dirty="0" smtClean="0">
                <a:solidFill>
                  <a:schemeClr val="bg1"/>
                </a:solidFill>
                <a:latin typeface="Tempus Sans ITC" pitchFamily="82" charset="0"/>
              </a:rPr>
              <a:t>Phase 2: Investigating </a:t>
            </a:r>
            <a:br>
              <a:rPr lang="en-CA" sz="4800" dirty="0" smtClean="0">
                <a:solidFill>
                  <a:schemeClr val="bg1"/>
                </a:solidFill>
                <a:latin typeface="Tempus Sans ITC" pitchFamily="82" charset="0"/>
              </a:rPr>
            </a:br>
            <a:r>
              <a:rPr lang="en-CA" sz="4800" dirty="0" smtClean="0">
                <a:solidFill>
                  <a:schemeClr val="bg1"/>
                </a:solidFill>
                <a:latin typeface="Tempus Sans ITC" pitchFamily="82" charset="0"/>
              </a:rPr>
              <a:t>What is my address? </a:t>
            </a:r>
            <a:endParaRPr lang="en-CA" sz="4800" dirty="0">
              <a:solidFill>
                <a:schemeClr val="bg1"/>
              </a:solidFill>
              <a:latin typeface="Tempus Sans ITC" pitchFamily="82" charset="0"/>
            </a:endParaRPr>
          </a:p>
        </p:txBody>
      </p:sp>
      <p:pic>
        <p:nvPicPr>
          <p:cNvPr id="3074" name="Picture 2" descr="E:\DCIM\121___01\IMG_1494.JPG"/>
          <p:cNvPicPr>
            <a:picLocks noGrp="1" noChangeAspect="1" noChangeArrowheads="1"/>
          </p:cNvPicPr>
          <p:nvPr>
            <p:ph idx="1"/>
          </p:nvPr>
        </p:nvPicPr>
        <p:blipFill>
          <a:blip r:embed="rId3" cstate="print"/>
          <a:srcRect/>
          <a:stretch>
            <a:fillRect/>
          </a:stretch>
        </p:blipFill>
        <p:spPr bwMode="auto">
          <a:xfrm>
            <a:off x="179512" y="2132856"/>
            <a:ext cx="2700299" cy="3600400"/>
          </a:xfrm>
          <a:prstGeom prst="rect">
            <a:avLst/>
          </a:prstGeom>
          <a:noFill/>
          <a:ln>
            <a:solidFill>
              <a:schemeClr val="tx1"/>
            </a:solidFill>
          </a:ln>
        </p:spPr>
      </p:pic>
      <p:pic>
        <p:nvPicPr>
          <p:cNvPr id="3075" name="Picture 3" descr="E:\DCIM\121___01\IMG_1492.JPG"/>
          <p:cNvPicPr>
            <a:picLocks noChangeAspect="1" noChangeArrowheads="1"/>
          </p:cNvPicPr>
          <p:nvPr/>
        </p:nvPicPr>
        <p:blipFill>
          <a:blip r:embed="rId4" cstate="print"/>
          <a:srcRect/>
          <a:stretch>
            <a:fillRect/>
          </a:stretch>
        </p:blipFill>
        <p:spPr bwMode="auto">
          <a:xfrm>
            <a:off x="2987824" y="2132856"/>
            <a:ext cx="2538282" cy="3600400"/>
          </a:xfrm>
          <a:prstGeom prst="rect">
            <a:avLst/>
          </a:prstGeom>
          <a:noFill/>
          <a:ln>
            <a:solidFill>
              <a:schemeClr val="tx1"/>
            </a:solidFill>
          </a:ln>
        </p:spPr>
      </p:pic>
      <p:sp>
        <p:nvSpPr>
          <p:cNvPr id="5" name="TextBox 4"/>
          <p:cNvSpPr txBox="1"/>
          <p:nvPr/>
        </p:nvSpPr>
        <p:spPr>
          <a:xfrm>
            <a:off x="5652120" y="1916832"/>
            <a:ext cx="3203848" cy="4524315"/>
          </a:xfrm>
          <a:prstGeom prst="rect">
            <a:avLst/>
          </a:prstGeom>
          <a:noFill/>
        </p:spPr>
        <p:txBody>
          <a:bodyPr wrap="square" rtlCol="0">
            <a:spAutoFit/>
          </a:bodyPr>
          <a:lstStyle/>
          <a:p>
            <a:r>
              <a:rPr lang="en-CA" sz="2400" dirty="0" smtClean="0"/>
              <a:t>We  looked on Google Maps to see where our mail boxes were and what they looked like.  This got us talking about our address. We also talked about how our mail would get delivered to our new student coming to our classroom from overseas.  </a:t>
            </a:r>
            <a:endParaRPr lang="en-CA"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3613</TotalTime>
  <Words>1085</Words>
  <Application>Microsoft Office PowerPoint</Application>
  <PresentationFormat>On-screen Show (4:3)</PresentationFormat>
  <Paragraphs>70</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Module</vt:lpstr>
      <vt:lpstr>Post Office Project</vt:lpstr>
      <vt:lpstr>The Post Office Project  General Information </vt:lpstr>
      <vt:lpstr>Phase 1:Beginning the Project</vt:lpstr>
      <vt:lpstr>Phase 1: Curriculum Outcome Web </vt:lpstr>
      <vt:lpstr>Phase 1: Topic Web</vt:lpstr>
      <vt:lpstr>Phase 1: Topic Web</vt:lpstr>
      <vt:lpstr>Phase 1: Learning Environment</vt:lpstr>
      <vt:lpstr>Phase 2: Investigating  Why do we need stamps and where do they go?</vt:lpstr>
      <vt:lpstr>Phase 2: Investigating  What is my address? </vt:lpstr>
      <vt:lpstr>Phase 2: Investigating  Where can I find my address?</vt:lpstr>
      <vt:lpstr>We Wrote Letters...</vt:lpstr>
      <vt:lpstr>And Delivered Them! </vt:lpstr>
      <vt:lpstr>Phase 2: Investigating Post Office Construction</vt:lpstr>
      <vt:lpstr>Phase 2: Investigating Post Office Construction</vt:lpstr>
      <vt:lpstr>Phase 2: Investigating Post Office Construction</vt:lpstr>
      <vt:lpstr>Phase 2: Investigating The Post Office </vt:lpstr>
      <vt:lpstr>The Post Office </vt:lpstr>
      <vt:lpstr>The Post Office </vt:lpstr>
      <vt:lpstr>The Post Office </vt:lpstr>
      <vt:lpstr>The Post Office </vt:lpstr>
      <vt:lpstr>Phase 3: Concluding the Project </vt:lpstr>
      <vt:lpstr>Outcomes</vt:lpstr>
      <vt:lpstr>Teacher Reflection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Dykstra</dc:creator>
  <cp:lastModifiedBy> </cp:lastModifiedBy>
  <cp:revision>123</cp:revision>
  <dcterms:created xsi:type="dcterms:W3CDTF">2013-01-27T02:25:47Z</dcterms:created>
  <dcterms:modified xsi:type="dcterms:W3CDTF">2013-06-11T15:56:34Z</dcterms:modified>
</cp:coreProperties>
</file>