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8" r:id="rId11"/>
    <p:sldId id="265" r:id="rId12"/>
    <p:sldId id="271" r:id="rId13"/>
    <p:sldId id="266" r:id="rId14"/>
    <p:sldId id="267" r:id="rId15"/>
    <p:sldId id="269" r:id="rId16"/>
    <p:sldId id="270" r:id="rId17"/>
    <p:sldId id="272" r:id="rId18"/>
    <p:sldId id="274" r:id="rId19"/>
    <p:sldId id="277" r:id="rId20"/>
    <p:sldId id="275" r:id="rId21"/>
    <p:sldId id="276" r:id="rId22"/>
    <p:sldId id="27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7" d="100"/>
          <a:sy n="57" d="100"/>
        </p:scale>
        <p:origin x="-792" y="-4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FB2D1F34-D3E8-4C76-A6C4-3868322FA137}" type="datetimeFigureOut">
              <a:rPr lang="en-CA" smtClean="0"/>
              <a:t>21/06/2013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945C01-77F9-4E0F-975B-A5AB441EF119}" type="slidenum">
              <a:rPr lang="en-CA" smtClean="0"/>
              <a:t>‹#›</a:t>
            </a:fld>
            <a:endParaRPr lang="en-CA"/>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transition spd="slow" advTm="1000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2D1F34-D3E8-4C76-A6C4-3868322FA137}" type="datetimeFigureOut">
              <a:rPr lang="en-CA" smtClean="0"/>
              <a:t>21/06/2013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2D1F34-D3E8-4C76-A6C4-3868322FA137}" type="datetimeFigureOut">
              <a:rPr lang="en-CA" smtClean="0"/>
              <a:t>21/06/2013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B2D1F34-D3E8-4C76-A6C4-3868322FA137}" type="datetimeFigureOut">
              <a:rPr lang="en-CA" smtClean="0"/>
              <a:t>21/06/2013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945C01-77F9-4E0F-975B-A5AB441EF119}" type="slidenum">
              <a:rPr lang="en-CA" smtClean="0"/>
              <a:t>‹#›</a:t>
            </a:fld>
            <a:endParaRPr lang="en-CA"/>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spd="slow" advTm="1000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2D1F34-D3E8-4C76-A6C4-3868322FA137}" type="datetimeFigureOut">
              <a:rPr lang="en-CA" smtClean="0"/>
              <a:t>21/06/2013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FB2D1F34-D3E8-4C76-A6C4-3868322FA137}" type="datetimeFigureOut">
              <a:rPr lang="en-CA" smtClean="0"/>
              <a:t>21/06/2013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FB2D1F34-D3E8-4C76-A6C4-3868322FA137}" type="datetimeFigureOut">
              <a:rPr lang="en-CA" smtClean="0"/>
              <a:t>21/06/2013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2D1F34-D3E8-4C76-A6C4-3868322FA137}" type="datetimeFigureOut">
              <a:rPr lang="en-CA" smtClean="0"/>
              <a:t>21/06/2013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2D1F34-D3E8-4C76-A6C4-3868322FA137}" type="datetimeFigureOut">
              <a:rPr lang="en-CA" smtClean="0"/>
              <a:t>21/06/2013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2D1F34-D3E8-4C76-A6C4-3868322FA137}" type="datetimeFigureOut">
              <a:rPr lang="en-CA" smtClean="0"/>
              <a:t>21/06/2013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2D1F34-D3E8-4C76-A6C4-3868322FA137}" type="datetimeFigureOut">
              <a:rPr lang="en-CA" smtClean="0"/>
              <a:t>21/06/2013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4945C01-77F9-4E0F-975B-A5AB441EF119}" type="slidenum">
              <a:rPr lang="en-CA" smtClean="0"/>
              <a:t>‹#›</a:t>
            </a:fld>
            <a:endParaRPr lang="en-CA"/>
          </a:p>
        </p:txBody>
      </p:sp>
    </p:spTree>
  </p:cSld>
  <p:clrMapOvr>
    <a:masterClrMapping/>
  </p:clrMapOvr>
  <p:transition spd="slow" advTm="1000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FB2D1F34-D3E8-4C76-A6C4-3868322FA137}" type="datetimeFigureOut">
              <a:rPr lang="en-CA" smtClean="0"/>
              <a:t>21/06/2013</a:t>
            </a:fld>
            <a:endParaRPr lang="en-CA"/>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CA"/>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24945C01-77F9-4E0F-975B-A5AB441EF119}" type="slidenum">
              <a:rPr lang="en-CA" smtClean="0"/>
              <a:t>‹#›</a:t>
            </a:fld>
            <a:endParaRPr lang="en-CA"/>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advTm="10000">
    <p:circle/>
  </p:transition>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3886200"/>
            <a:ext cx="6400800" cy="2495128"/>
          </a:xfrm>
        </p:spPr>
        <p:txBody>
          <a:bodyPr/>
          <a:lstStyle/>
          <a:p>
            <a:r>
              <a:rPr lang="en-CA" dirty="0" smtClean="0"/>
              <a:t>Pre Kindergarten classroom</a:t>
            </a:r>
          </a:p>
          <a:p>
            <a:r>
              <a:rPr lang="en-CA" dirty="0" smtClean="0"/>
              <a:t>16 children, ages 3 &amp; 4, half day program</a:t>
            </a:r>
          </a:p>
          <a:p>
            <a:r>
              <a:rPr lang="en-CA" dirty="0" smtClean="0"/>
              <a:t>Michelle Barkway – Teacher</a:t>
            </a:r>
          </a:p>
          <a:p>
            <a:r>
              <a:rPr lang="en-CA" dirty="0" smtClean="0"/>
              <a:t>Carol </a:t>
            </a:r>
            <a:r>
              <a:rPr lang="en-CA" dirty="0" err="1" smtClean="0"/>
              <a:t>Charron</a:t>
            </a:r>
            <a:r>
              <a:rPr lang="en-CA" dirty="0" smtClean="0"/>
              <a:t> – Educational Assistant</a:t>
            </a:r>
            <a:endParaRPr lang="en-CA" dirty="0"/>
          </a:p>
        </p:txBody>
      </p:sp>
      <p:sp>
        <p:nvSpPr>
          <p:cNvPr id="2" name="Title 1"/>
          <p:cNvSpPr>
            <a:spLocks noGrp="1"/>
          </p:cNvSpPr>
          <p:nvPr>
            <p:ph type="ctrTitle"/>
          </p:nvPr>
        </p:nvSpPr>
        <p:spPr>
          <a:xfrm>
            <a:off x="611560" y="1340768"/>
            <a:ext cx="7772400" cy="1470025"/>
          </a:xfrm>
        </p:spPr>
        <p:txBody>
          <a:bodyPr/>
          <a:lstStyle/>
          <a:p>
            <a:r>
              <a:rPr lang="en-CA" dirty="0" smtClean="0"/>
              <a:t>ROCKETS</a:t>
            </a:r>
            <a:endParaRPr lang="en-CA" dirty="0"/>
          </a:p>
        </p:txBody>
      </p:sp>
    </p:spTree>
    <p:extLst>
      <p:ext uri="{BB962C8B-B14F-4D97-AF65-F5344CB8AC3E}">
        <p14:creationId xmlns:p14="http://schemas.microsoft.com/office/powerpoint/2010/main" val="1281851738"/>
      </p:ext>
    </p:extLst>
  </p:cSld>
  <p:clrMapOvr>
    <a:masterClrMapping/>
  </p:clrMapOvr>
  <p:transition spd="slow" advTm="12000">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163371" cy="923330"/>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Everyday I read from a book called Astronaut Living in Space by Kate Hayden.  </a:t>
            </a:r>
          </a:p>
          <a:p>
            <a:pPr marL="285750" indent="-285750">
              <a:buFont typeface="Wingdings" pitchFamily="2" charset="2"/>
              <a:buChar char="Ø"/>
            </a:pPr>
            <a:r>
              <a:rPr lang="en-CA" dirty="0" smtClean="0">
                <a:solidFill>
                  <a:schemeClr val="tx2"/>
                </a:solidFill>
              </a:rPr>
              <a:t>Below are some comments made by the children as the book was read.</a:t>
            </a:r>
          </a:p>
          <a:p>
            <a:pPr marL="285750" indent="-285750">
              <a:buFont typeface="Wingdings" pitchFamily="2" charset="2"/>
              <a:buChar char="Ø"/>
            </a:pPr>
            <a:r>
              <a:rPr lang="en-CA" dirty="0" smtClean="0">
                <a:solidFill>
                  <a:schemeClr val="tx2"/>
                </a:solidFill>
              </a:rPr>
              <a:t>They were really interested in the bed and the bathroom in the space shuttle.</a:t>
            </a:r>
            <a:endParaRPr lang="en-CA" dirty="0">
              <a:solidFill>
                <a:schemeClr val="tx2"/>
              </a:solidFill>
            </a:endParaRPr>
          </a:p>
        </p:txBody>
      </p:sp>
      <p:sp>
        <p:nvSpPr>
          <p:cNvPr id="4" name="TextBox 3"/>
          <p:cNvSpPr txBox="1"/>
          <p:nvPr/>
        </p:nvSpPr>
        <p:spPr>
          <a:xfrm rot="20771112">
            <a:off x="289873" y="1649642"/>
            <a:ext cx="2760628" cy="369332"/>
          </a:xfrm>
          <a:prstGeom prst="rect">
            <a:avLst/>
          </a:prstGeom>
          <a:noFill/>
        </p:spPr>
        <p:txBody>
          <a:bodyPr wrap="none" rtlCol="0">
            <a:spAutoFit/>
          </a:bodyPr>
          <a:lstStyle/>
          <a:p>
            <a:r>
              <a:rPr lang="en-CA" dirty="0" smtClean="0"/>
              <a:t>“It’s going to fix the telescope.”</a:t>
            </a:r>
            <a:endParaRPr lang="en-CA" dirty="0"/>
          </a:p>
        </p:txBody>
      </p:sp>
      <p:sp>
        <p:nvSpPr>
          <p:cNvPr id="5" name="TextBox 4"/>
          <p:cNvSpPr txBox="1"/>
          <p:nvPr/>
        </p:nvSpPr>
        <p:spPr>
          <a:xfrm>
            <a:off x="4312878" y="1408560"/>
            <a:ext cx="3829895" cy="369332"/>
          </a:xfrm>
          <a:prstGeom prst="rect">
            <a:avLst/>
          </a:prstGeom>
          <a:noFill/>
        </p:spPr>
        <p:txBody>
          <a:bodyPr wrap="none" rtlCol="0">
            <a:spAutoFit/>
          </a:bodyPr>
          <a:lstStyle/>
          <a:p>
            <a:r>
              <a:rPr lang="en-CA" dirty="0" smtClean="0"/>
              <a:t>“She has a radio and a microphone to talk.”</a:t>
            </a:r>
            <a:endParaRPr lang="en-CA" dirty="0"/>
          </a:p>
        </p:txBody>
      </p:sp>
      <p:sp>
        <p:nvSpPr>
          <p:cNvPr id="8" name="TextBox 7"/>
          <p:cNvSpPr txBox="1"/>
          <p:nvPr/>
        </p:nvSpPr>
        <p:spPr>
          <a:xfrm>
            <a:off x="2419489" y="2102148"/>
            <a:ext cx="3403496" cy="369332"/>
          </a:xfrm>
          <a:prstGeom prst="rect">
            <a:avLst/>
          </a:prstGeom>
          <a:noFill/>
        </p:spPr>
        <p:txBody>
          <a:bodyPr wrap="none" rtlCol="0">
            <a:spAutoFit/>
          </a:bodyPr>
          <a:lstStyle/>
          <a:p>
            <a:r>
              <a:rPr lang="en-CA" dirty="0" smtClean="0"/>
              <a:t>“When are we going to see the beds?”</a:t>
            </a:r>
            <a:endParaRPr lang="en-CA" dirty="0"/>
          </a:p>
        </p:txBody>
      </p:sp>
      <p:sp>
        <p:nvSpPr>
          <p:cNvPr id="9" name="TextBox 8"/>
          <p:cNvSpPr txBox="1"/>
          <p:nvPr/>
        </p:nvSpPr>
        <p:spPr>
          <a:xfrm>
            <a:off x="3226898" y="2471480"/>
            <a:ext cx="3746538" cy="369332"/>
          </a:xfrm>
          <a:prstGeom prst="rect">
            <a:avLst/>
          </a:prstGeom>
          <a:noFill/>
        </p:spPr>
        <p:txBody>
          <a:bodyPr wrap="none" rtlCol="0">
            <a:spAutoFit/>
          </a:bodyPr>
          <a:lstStyle/>
          <a:p>
            <a:r>
              <a:rPr lang="en-CA" dirty="0" smtClean="0"/>
              <a:t>“It closes too?” </a:t>
            </a:r>
            <a:r>
              <a:rPr lang="en-CA" sz="1400" dirty="0" smtClean="0"/>
              <a:t>(referring to the bed compartment)</a:t>
            </a:r>
            <a:endParaRPr lang="en-CA" sz="1400" dirty="0"/>
          </a:p>
        </p:txBody>
      </p:sp>
      <p:sp>
        <p:nvSpPr>
          <p:cNvPr id="10" name="TextBox 9"/>
          <p:cNvSpPr txBox="1"/>
          <p:nvPr/>
        </p:nvSpPr>
        <p:spPr>
          <a:xfrm>
            <a:off x="3926504" y="2919841"/>
            <a:ext cx="3780202" cy="369332"/>
          </a:xfrm>
          <a:prstGeom prst="rect">
            <a:avLst/>
          </a:prstGeom>
          <a:noFill/>
        </p:spPr>
        <p:txBody>
          <a:bodyPr wrap="none" rtlCol="0">
            <a:spAutoFit/>
          </a:bodyPr>
          <a:lstStyle/>
          <a:p>
            <a:r>
              <a:rPr lang="en-CA" dirty="0" smtClean="0"/>
              <a:t>“It looks scary!” </a:t>
            </a:r>
            <a:r>
              <a:rPr lang="en-CA" sz="1400" dirty="0" smtClean="0"/>
              <a:t>(still referring to bed compartment)</a:t>
            </a:r>
            <a:endParaRPr lang="en-CA" sz="1400" dirty="0"/>
          </a:p>
        </p:txBody>
      </p:sp>
      <p:sp>
        <p:nvSpPr>
          <p:cNvPr id="11" name="TextBox 10"/>
          <p:cNvSpPr txBox="1"/>
          <p:nvPr/>
        </p:nvSpPr>
        <p:spPr>
          <a:xfrm>
            <a:off x="4788024" y="3289173"/>
            <a:ext cx="1600053" cy="369332"/>
          </a:xfrm>
          <a:prstGeom prst="rect">
            <a:avLst/>
          </a:prstGeom>
          <a:noFill/>
        </p:spPr>
        <p:txBody>
          <a:bodyPr wrap="none" rtlCol="0">
            <a:spAutoFit/>
          </a:bodyPr>
          <a:lstStyle/>
          <a:p>
            <a:r>
              <a:rPr lang="en-CA" dirty="0" smtClean="0"/>
              <a:t>“It’s a bunk bed.”</a:t>
            </a:r>
            <a:endParaRPr lang="en-CA" dirty="0"/>
          </a:p>
        </p:txBody>
      </p:sp>
      <p:sp>
        <p:nvSpPr>
          <p:cNvPr id="12" name="TextBox 11"/>
          <p:cNvSpPr txBox="1"/>
          <p:nvPr/>
        </p:nvSpPr>
        <p:spPr>
          <a:xfrm>
            <a:off x="478007" y="3501923"/>
            <a:ext cx="2358915" cy="369332"/>
          </a:xfrm>
          <a:prstGeom prst="rect">
            <a:avLst/>
          </a:prstGeom>
          <a:noFill/>
        </p:spPr>
        <p:txBody>
          <a:bodyPr wrap="none" rtlCol="0">
            <a:spAutoFit/>
          </a:bodyPr>
          <a:lstStyle/>
          <a:p>
            <a:r>
              <a:rPr lang="en-CA" dirty="0" smtClean="0"/>
              <a:t>“Looks like a port a potty.”</a:t>
            </a:r>
            <a:endParaRPr lang="en-CA" dirty="0"/>
          </a:p>
        </p:txBody>
      </p:sp>
      <p:sp>
        <p:nvSpPr>
          <p:cNvPr id="13" name="TextBox 12"/>
          <p:cNvSpPr txBox="1"/>
          <p:nvPr/>
        </p:nvSpPr>
        <p:spPr>
          <a:xfrm>
            <a:off x="920177" y="3929449"/>
            <a:ext cx="5929828" cy="369332"/>
          </a:xfrm>
          <a:prstGeom prst="rect">
            <a:avLst/>
          </a:prstGeom>
          <a:noFill/>
        </p:spPr>
        <p:txBody>
          <a:bodyPr wrap="none" rtlCol="0">
            <a:spAutoFit/>
          </a:bodyPr>
          <a:lstStyle/>
          <a:p>
            <a:r>
              <a:rPr lang="en-CA" dirty="0" smtClean="0"/>
              <a:t>“They hold on </a:t>
            </a:r>
            <a:r>
              <a:rPr lang="en-CA" sz="1400" dirty="0" smtClean="0"/>
              <a:t>(when they go to the bathroom</a:t>
            </a:r>
            <a:r>
              <a:rPr lang="en-CA" dirty="0" smtClean="0"/>
              <a:t>) because of the handle bars.”</a:t>
            </a:r>
            <a:endParaRPr lang="en-CA" dirty="0"/>
          </a:p>
        </p:txBody>
      </p:sp>
      <p:sp>
        <p:nvSpPr>
          <p:cNvPr id="14" name="TextBox 13"/>
          <p:cNvSpPr txBox="1"/>
          <p:nvPr/>
        </p:nvSpPr>
        <p:spPr>
          <a:xfrm>
            <a:off x="1462455" y="4366295"/>
            <a:ext cx="2420791" cy="369332"/>
          </a:xfrm>
          <a:prstGeom prst="rect">
            <a:avLst/>
          </a:prstGeom>
          <a:noFill/>
        </p:spPr>
        <p:txBody>
          <a:bodyPr wrap="none" rtlCol="0">
            <a:spAutoFit/>
          </a:bodyPr>
          <a:lstStyle/>
          <a:p>
            <a:r>
              <a:rPr lang="en-CA" dirty="0" smtClean="0"/>
              <a:t>“Where’s the toilet paper?”</a:t>
            </a:r>
            <a:endParaRPr lang="en-CA" dirty="0"/>
          </a:p>
        </p:txBody>
      </p:sp>
      <p:sp>
        <p:nvSpPr>
          <p:cNvPr id="15" name="TextBox 14"/>
          <p:cNvSpPr txBox="1"/>
          <p:nvPr/>
        </p:nvSpPr>
        <p:spPr>
          <a:xfrm>
            <a:off x="2881993" y="4902529"/>
            <a:ext cx="5812810" cy="369332"/>
          </a:xfrm>
          <a:prstGeom prst="rect">
            <a:avLst/>
          </a:prstGeom>
          <a:noFill/>
        </p:spPr>
        <p:txBody>
          <a:bodyPr wrap="none" rtlCol="0">
            <a:spAutoFit/>
          </a:bodyPr>
          <a:lstStyle/>
          <a:p>
            <a:r>
              <a:rPr lang="en-CA" dirty="0" smtClean="0"/>
              <a:t>“Can we put a bed and a bathroom when we make our big rocket?”</a:t>
            </a:r>
            <a:endParaRPr lang="en-CA" dirty="0"/>
          </a:p>
        </p:txBody>
      </p:sp>
    </p:spTree>
    <p:extLst>
      <p:ext uri="{BB962C8B-B14F-4D97-AF65-F5344CB8AC3E}">
        <p14:creationId xmlns:p14="http://schemas.microsoft.com/office/powerpoint/2010/main" val="5279326"/>
      </p:ext>
    </p:extLst>
  </p:cSld>
  <p:clrMapOvr>
    <a:masterClrMapping/>
  </p:clrMapOvr>
  <mc:AlternateContent xmlns:mc="http://schemas.openxmlformats.org/markup-compatibility/2006" xmlns:p14="http://schemas.microsoft.com/office/powerpoint/2010/main">
    <mc:Choice Requires="p14">
      <p:transition spd="slow" p14:dur="1600" advTm="32000">
        <p14:prism isInverted="1"/>
      </p:transition>
    </mc:Choice>
    <mc:Fallback xmlns="">
      <p:transition spd="slow" advTm="3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1598693"/>
            <a:ext cx="3826165" cy="3038839"/>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381" y="1785719"/>
            <a:ext cx="1994379" cy="2815977"/>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9655" y="1767631"/>
            <a:ext cx="2073299" cy="2927407"/>
          </a:xfrm>
          <a:prstGeom prst="rect">
            <a:avLst/>
          </a:prstGeom>
          <a:ln>
            <a:noFill/>
          </a:ln>
          <a:effectLst>
            <a:softEdge rad="112500"/>
          </a:effectLst>
        </p:spPr>
      </p:pic>
      <p:sp>
        <p:nvSpPr>
          <p:cNvPr id="5" name="TextBox 4"/>
          <p:cNvSpPr txBox="1"/>
          <p:nvPr/>
        </p:nvSpPr>
        <p:spPr>
          <a:xfrm>
            <a:off x="834019" y="688947"/>
            <a:ext cx="7557710" cy="369332"/>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These children looked at a book and decided to draw the space shuttle on the cover.</a:t>
            </a:r>
            <a:endParaRPr lang="en-CA" dirty="0">
              <a:solidFill>
                <a:schemeClr val="tx2"/>
              </a:solidFill>
            </a:endParaRPr>
          </a:p>
        </p:txBody>
      </p:sp>
    </p:spTree>
    <p:extLst>
      <p:ext uri="{BB962C8B-B14F-4D97-AF65-F5344CB8AC3E}">
        <p14:creationId xmlns:p14="http://schemas.microsoft.com/office/powerpoint/2010/main" val="2121580154"/>
      </p:ext>
    </p:extLst>
  </p:cSld>
  <p:clrMapOvr>
    <a:masterClrMapping/>
  </p:clrMapOvr>
  <p:transition spd="slow" advTm="12000">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8069" y="404664"/>
            <a:ext cx="6336704" cy="369332"/>
          </a:xfrm>
          <a:prstGeom prst="rect">
            <a:avLst/>
          </a:prstGeom>
          <a:noFill/>
        </p:spPr>
        <p:txBody>
          <a:bodyPr wrap="square" rtlCol="0">
            <a:spAutoFit/>
          </a:bodyPr>
          <a:lstStyle/>
          <a:p>
            <a:pPr marL="285750" indent="-285750">
              <a:buFont typeface="Wingdings" pitchFamily="2" charset="2"/>
              <a:buChar char="Ø"/>
            </a:pPr>
            <a:r>
              <a:rPr lang="en-CA" dirty="0">
                <a:solidFill>
                  <a:schemeClr val="tx2"/>
                </a:solidFill>
              </a:rPr>
              <a:t>Other children used different materials to make representations.</a:t>
            </a:r>
            <a:endParaRPr lang="en-CA" dirty="0"/>
          </a:p>
        </p:txBody>
      </p:sp>
      <p:grpSp>
        <p:nvGrpSpPr>
          <p:cNvPr id="3" name="Group 2"/>
          <p:cNvGrpSpPr/>
          <p:nvPr/>
        </p:nvGrpSpPr>
        <p:grpSpPr>
          <a:xfrm>
            <a:off x="204155" y="1188972"/>
            <a:ext cx="8624531" cy="4392488"/>
            <a:chOff x="899591" y="2752692"/>
            <a:chExt cx="7442081" cy="2769444"/>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341" y="4058442"/>
              <a:ext cx="1419883" cy="1064912"/>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0537" y="4054790"/>
              <a:ext cx="1333307" cy="999980"/>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7507" y="2752693"/>
              <a:ext cx="1637828" cy="1228371"/>
            </a:xfrm>
            <a:prstGeom prst="rect">
              <a:avLst/>
            </a:prstGeom>
            <a:ln>
              <a:noFill/>
            </a:ln>
            <a:effectLst>
              <a:softEdge rad="112500"/>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4785" y="4710930"/>
              <a:ext cx="1081608" cy="811206"/>
            </a:xfrm>
            <a:prstGeom prst="rect">
              <a:avLst/>
            </a:prstGeom>
            <a:ln>
              <a:noFill/>
            </a:ln>
            <a:effectLst>
              <a:softEdge rad="11250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94863" y="3038782"/>
              <a:ext cx="1637828" cy="1228371"/>
            </a:xfrm>
            <a:prstGeom prst="rect">
              <a:avLst/>
            </a:prstGeom>
            <a:ln>
              <a:noFill/>
            </a:ln>
            <a:effectLst>
              <a:softEdge rad="112500"/>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3844" y="2752692"/>
              <a:ext cx="1637828" cy="1228371"/>
            </a:xfrm>
            <a:prstGeom prst="rect">
              <a:avLst/>
            </a:prstGeom>
            <a:ln>
              <a:noFill/>
            </a:ln>
            <a:effectLst>
              <a:softEdge rad="112500"/>
            </a:effec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6058" y="4698318"/>
              <a:ext cx="1091884" cy="818913"/>
            </a:xfrm>
            <a:prstGeom prst="rect">
              <a:avLst/>
            </a:prstGeom>
            <a:ln>
              <a:noFill/>
            </a:ln>
            <a:effectLst>
              <a:softEdge rad="112500"/>
            </a:effectLst>
          </p:spPr>
        </p:pic>
      </p:grpSp>
    </p:spTree>
    <p:extLst>
      <p:ext uri="{BB962C8B-B14F-4D97-AF65-F5344CB8AC3E}">
        <p14:creationId xmlns:p14="http://schemas.microsoft.com/office/powerpoint/2010/main" val="2202914132"/>
      </p:ext>
    </p:extLst>
  </p:cSld>
  <p:clrMapOvr>
    <a:masterClrMapping/>
  </p:clrMapOvr>
  <p:transition spd="slow" advTm="12000">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8811" y="980728"/>
            <a:ext cx="4475990" cy="3356992"/>
          </a:xfrm>
          <a:prstGeom prst="rect">
            <a:avLst/>
          </a:prstGeom>
        </p:spPr>
      </p:pic>
      <p:sp>
        <p:nvSpPr>
          <p:cNvPr id="3" name="TextBox 2"/>
          <p:cNvSpPr txBox="1"/>
          <p:nvPr/>
        </p:nvSpPr>
        <p:spPr>
          <a:xfrm>
            <a:off x="2169419" y="337187"/>
            <a:ext cx="4794774" cy="369332"/>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We watched a video of a space shuttle blasting off!!</a:t>
            </a:r>
            <a:endParaRPr lang="en-CA" dirty="0">
              <a:solidFill>
                <a:schemeClr val="tx2"/>
              </a:solidFill>
            </a:endParaRPr>
          </a:p>
        </p:txBody>
      </p:sp>
      <p:sp>
        <p:nvSpPr>
          <p:cNvPr id="4" name="TextBox 3"/>
          <p:cNvSpPr txBox="1"/>
          <p:nvPr/>
        </p:nvSpPr>
        <p:spPr>
          <a:xfrm rot="381677">
            <a:off x="107503" y="4549454"/>
            <a:ext cx="3842527" cy="369332"/>
          </a:xfrm>
          <a:prstGeom prst="rect">
            <a:avLst/>
          </a:prstGeom>
          <a:noFill/>
        </p:spPr>
        <p:txBody>
          <a:bodyPr wrap="none" rtlCol="0">
            <a:spAutoFit/>
          </a:bodyPr>
          <a:lstStyle/>
          <a:p>
            <a:r>
              <a:rPr lang="en-CA" dirty="0" smtClean="0"/>
              <a:t>“It’s a launch pad and it’s going to blast off!”</a:t>
            </a:r>
            <a:endParaRPr lang="en-CA" dirty="0"/>
          </a:p>
        </p:txBody>
      </p:sp>
      <p:sp>
        <p:nvSpPr>
          <p:cNvPr id="5" name="TextBox 4"/>
          <p:cNvSpPr txBox="1"/>
          <p:nvPr/>
        </p:nvSpPr>
        <p:spPr>
          <a:xfrm rot="20550058">
            <a:off x="5563494" y="4455693"/>
            <a:ext cx="3236014" cy="369332"/>
          </a:xfrm>
          <a:prstGeom prst="rect">
            <a:avLst/>
          </a:prstGeom>
          <a:noFill/>
        </p:spPr>
        <p:txBody>
          <a:bodyPr wrap="none" rtlCol="0">
            <a:spAutoFit/>
          </a:bodyPr>
          <a:lstStyle/>
          <a:p>
            <a:r>
              <a:rPr lang="en-CA" dirty="0" smtClean="0"/>
              <a:t>“Higher, pretty high, like super high!”</a:t>
            </a:r>
            <a:endParaRPr lang="en-CA" dirty="0"/>
          </a:p>
        </p:txBody>
      </p:sp>
      <p:sp>
        <p:nvSpPr>
          <p:cNvPr id="6" name="TextBox 5"/>
          <p:cNvSpPr txBox="1"/>
          <p:nvPr/>
        </p:nvSpPr>
        <p:spPr>
          <a:xfrm rot="19362812">
            <a:off x="-5248" y="3129513"/>
            <a:ext cx="2464072" cy="369332"/>
          </a:xfrm>
          <a:prstGeom prst="rect">
            <a:avLst/>
          </a:prstGeom>
          <a:noFill/>
        </p:spPr>
        <p:txBody>
          <a:bodyPr wrap="none" rtlCol="0">
            <a:spAutoFit/>
          </a:bodyPr>
          <a:lstStyle/>
          <a:p>
            <a:r>
              <a:rPr lang="en-CA" dirty="0" smtClean="0"/>
              <a:t>“It’s going right into space!”</a:t>
            </a:r>
            <a:endParaRPr lang="en-CA" dirty="0"/>
          </a:p>
        </p:txBody>
      </p:sp>
      <p:sp>
        <p:nvSpPr>
          <p:cNvPr id="7" name="TextBox 6"/>
          <p:cNvSpPr txBox="1"/>
          <p:nvPr/>
        </p:nvSpPr>
        <p:spPr>
          <a:xfrm rot="2090927">
            <a:off x="6894556" y="2953925"/>
            <a:ext cx="2161169" cy="369332"/>
          </a:xfrm>
          <a:prstGeom prst="rect">
            <a:avLst/>
          </a:prstGeom>
          <a:noFill/>
        </p:spPr>
        <p:txBody>
          <a:bodyPr wrap="none" rtlCol="0">
            <a:spAutoFit/>
          </a:bodyPr>
          <a:lstStyle/>
          <a:p>
            <a:r>
              <a:rPr lang="en-CA" dirty="0" smtClean="0"/>
              <a:t>“Look at all the smoke!”</a:t>
            </a:r>
            <a:endParaRPr lang="en-CA" dirty="0"/>
          </a:p>
        </p:txBody>
      </p:sp>
      <p:sp>
        <p:nvSpPr>
          <p:cNvPr id="8" name="TextBox 7"/>
          <p:cNvSpPr txBox="1"/>
          <p:nvPr/>
        </p:nvSpPr>
        <p:spPr>
          <a:xfrm rot="1779792">
            <a:off x="-136694" y="1421520"/>
            <a:ext cx="2726965" cy="369332"/>
          </a:xfrm>
          <a:prstGeom prst="rect">
            <a:avLst/>
          </a:prstGeom>
          <a:noFill/>
        </p:spPr>
        <p:txBody>
          <a:bodyPr wrap="none" rtlCol="0">
            <a:spAutoFit/>
          </a:bodyPr>
          <a:lstStyle/>
          <a:p>
            <a:r>
              <a:rPr lang="en-CA" dirty="0" smtClean="0"/>
              <a:t>“The boosters are coming off!”</a:t>
            </a:r>
            <a:endParaRPr lang="en-CA" dirty="0"/>
          </a:p>
        </p:txBody>
      </p:sp>
      <p:sp>
        <p:nvSpPr>
          <p:cNvPr id="9" name="TextBox 8"/>
          <p:cNvSpPr txBox="1"/>
          <p:nvPr/>
        </p:nvSpPr>
        <p:spPr>
          <a:xfrm>
            <a:off x="7308345" y="611396"/>
            <a:ext cx="1534331" cy="369332"/>
          </a:xfrm>
          <a:prstGeom prst="rect">
            <a:avLst/>
          </a:prstGeom>
          <a:noFill/>
        </p:spPr>
        <p:txBody>
          <a:bodyPr wrap="none" rtlCol="0">
            <a:spAutoFit/>
          </a:bodyPr>
          <a:lstStyle/>
          <a:p>
            <a:r>
              <a:rPr lang="en-CA" dirty="0" smtClean="0"/>
              <a:t>“It’s pretty cool!”</a:t>
            </a:r>
            <a:endParaRPr lang="en-CA" dirty="0"/>
          </a:p>
        </p:txBody>
      </p:sp>
      <p:sp>
        <p:nvSpPr>
          <p:cNvPr id="10" name="TextBox 9"/>
          <p:cNvSpPr txBox="1"/>
          <p:nvPr/>
        </p:nvSpPr>
        <p:spPr>
          <a:xfrm rot="20558856">
            <a:off x="7007504" y="1463946"/>
            <a:ext cx="2215607" cy="646331"/>
          </a:xfrm>
          <a:prstGeom prst="rect">
            <a:avLst/>
          </a:prstGeom>
          <a:noFill/>
        </p:spPr>
        <p:txBody>
          <a:bodyPr wrap="none" rtlCol="0">
            <a:spAutoFit/>
          </a:bodyPr>
          <a:lstStyle/>
          <a:p>
            <a:r>
              <a:rPr lang="en-CA" dirty="0" smtClean="0"/>
              <a:t>“When it’s very high the </a:t>
            </a:r>
          </a:p>
          <a:p>
            <a:r>
              <a:rPr lang="en-CA" dirty="0" smtClean="0"/>
              <a:t>boosters come off!”</a:t>
            </a:r>
            <a:endParaRPr lang="en-CA" dirty="0"/>
          </a:p>
        </p:txBody>
      </p:sp>
      <p:sp>
        <p:nvSpPr>
          <p:cNvPr id="11" name="TextBox 10"/>
          <p:cNvSpPr txBox="1"/>
          <p:nvPr/>
        </p:nvSpPr>
        <p:spPr>
          <a:xfrm>
            <a:off x="231556" y="149731"/>
            <a:ext cx="1877437" cy="646331"/>
          </a:xfrm>
          <a:prstGeom prst="rect">
            <a:avLst/>
          </a:prstGeom>
          <a:noFill/>
        </p:spPr>
        <p:txBody>
          <a:bodyPr wrap="none" rtlCol="0">
            <a:spAutoFit/>
          </a:bodyPr>
          <a:lstStyle/>
          <a:p>
            <a:r>
              <a:rPr lang="en-CA" dirty="0" smtClean="0"/>
              <a:t>“Boosters help it get</a:t>
            </a:r>
          </a:p>
          <a:p>
            <a:r>
              <a:rPr lang="en-CA" dirty="0" smtClean="0"/>
              <a:t> into space!”</a:t>
            </a:r>
            <a:endParaRPr lang="en-CA" dirty="0"/>
          </a:p>
        </p:txBody>
      </p:sp>
    </p:spTree>
    <p:extLst>
      <p:ext uri="{BB962C8B-B14F-4D97-AF65-F5344CB8AC3E}">
        <p14:creationId xmlns:p14="http://schemas.microsoft.com/office/powerpoint/2010/main" val="2530019588"/>
      </p:ext>
    </p:extLst>
  </p:cSld>
  <p:clrMapOvr>
    <a:masterClrMapping/>
  </p:clrMapOvr>
  <p:transition spd="slow" advTm="24000">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97171"/>
            <a:ext cx="8119530" cy="338554"/>
          </a:xfrm>
          <a:prstGeom prst="rect">
            <a:avLst/>
          </a:prstGeom>
          <a:noFill/>
        </p:spPr>
        <p:txBody>
          <a:bodyPr wrap="none" rtlCol="0">
            <a:spAutoFit/>
          </a:bodyPr>
          <a:lstStyle/>
          <a:p>
            <a:pPr marL="285750" indent="-285750">
              <a:buFont typeface="Wingdings" pitchFamily="2" charset="2"/>
              <a:buChar char="Ø"/>
            </a:pPr>
            <a:r>
              <a:rPr lang="en-CA" sz="1600" dirty="0" smtClean="0">
                <a:solidFill>
                  <a:schemeClr val="tx2"/>
                </a:solidFill>
              </a:rPr>
              <a:t>The video inspired some children to take the rockets that they built out of the studio and play with them.</a:t>
            </a:r>
            <a:endParaRPr lang="en-CA" sz="1600"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7399" y="620688"/>
            <a:ext cx="2939819" cy="2204864"/>
          </a:xfrm>
          <a:prstGeom prst="rect">
            <a:avLst/>
          </a:prstGeom>
        </p:spPr>
      </p:pic>
      <p:sp>
        <p:nvSpPr>
          <p:cNvPr id="4" name="TextBox 3"/>
          <p:cNvSpPr txBox="1"/>
          <p:nvPr/>
        </p:nvSpPr>
        <p:spPr>
          <a:xfrm rot="852507">
            <a:off x="1280682" y="1538455"/>
            <a:ext cx="1587229" cy="369332"/>
          </a:xfrm>
          <a:prstGeom prst="rect">
            <a:avLst/>
          </a:prstGeom>
          <a:noFill/>
        </p:spPr>
        <p:txBody>
          <a:bodyPr wrap="none" rtlCol="0">
            <a:spAutoFit/>
          </a:bodyPr>
          <a:lstStyle/>
          <a:p>
            <a:r>
              <a:rPr lang="en-CA" dirty="0" smtClean="0"/>
              <a:t>“I’m blasting off!”</a:t>
            </a:r>
            <a:endParaRPr lang="en-CA" dirty="0"/>
          </a:p>
        </p:txBody>
      </p:sp>
      <p:sp>
        <p:nvSpPr>
          <p:cNvPr id="5" name="TextBox 4"/>
          <p:cNvSpPr txBox="1"/>
          <p:nvPr/>
        </p:nvSpPr>
        <p:spPr>
          <a:xfrm rot="20551015">
            <a:off x="6072956" y="1556792"/>
            <a:ext cx="2887329" cy="369332"/>
          </a:xfrm>
          <a:prstGeom prst="rect">
            <a:avLst/>
          </a:prstGeom>
          <a:noFill/>
        </p:spPr>
        <p:txBody>
          <a:bodyPr wrap="none" rtlCol="0">
            <a:spAutoFit/>
          </a:bodyPr>
          <a:lstStyle/>
          <a:p>
            <a:r>
              <a:rPr lang="en-CA" dirty="0" smtClean="0"/>
              <a:t>“My boosters fell into the water!”</a:t>
            </a:r>
            <a:endParaRPr lang="en-CA" dirty="0"/>
          </a:p>
        </p:txBody>
      </p:sp>
      <p:sp>
        <p:nvSpPr>
          <p:cNvPr id="6" name="TextBox 5"/>
          <p:cNvSpPr txBox="1"/>
          <p:nvPr/>
        </p:nvSpPr>
        <p:spPr>
          <a:xfrm>
            <a:off x="107504" y="3059668"/>
            <a:ext cx="8841571" cy="1631216"/>
          </a:xfrm>
          <a:prstGeom prst="rect">
            <a:avLst/>
          </a:prstGeom>
          <a:noFill/>
        </p:spPr>
        <p:txBody>
          <a:bodyPr wrap="square" rtlCol="0">
            <a:spAutoFit/>
          </a:bodyPr>
          <a:lstStyle/>
          <a:p>
            <a:pPr marL="285750" indent="-285750">
              <a:buFont typeface="Wingdings" pitchFamily="2" charset="2"/>
              <a:buChar char="Ø"/>
            </a:pPr>
            <a:r>
              <a:rPr lang="en-CA" sz="1600" dirty="0" smtClean="0">
                <a:solidFill>
                  <a:schemeClr val="tx2"/>
                </a:solidFill>
              </a:rPr>
              <a:t>We sent an email home telling parents about the video and what the children have been learning.</a:t>
            </a:r>
          </a:p>
          <a:p>
            <a:pPr marL="285750" indent="-285750">
              <a:buFont typeface="Wingdings" pitchFamily="2" charset="2"/>
              <a:buChar char="Ø"/>
            </a:pPr>
            <a:r>
              <a:rPr lang="en-CA" sz="1600" dirty="0" smtClean="0">
                <a:solidFill>
                  <a:schemeClr val="tx2"/>
                </a:solidFill>
              </a:rPr>
              <a:t>The next day a child came to school with a space book to share with the class.</a:t>
            </a:r>
          </a:p>
          <a:p>
            <a:pPr marL="285750" indent="-285750">
              <a:buFont typeface="Wingdings" pitchFamily="2" charset="2"/>
              <a:buChar char="Ø"/>
            </a:pPr>
            <a:r>
              <a:rPr lang="en-CA" sz="1600" dirty="0" smtClean="0">
                <a:solidFill>
                  <a:schemeClr val="tx2"/>
                </a:solidFill>
              </a:rPr>
              <a:t>Another child came to school with a sticker from the CSA (Canadian Space Agency), which sparked us to Google CSA to see what it looked like.  We also found a video of Chris Hadfield but the children lost interest quickly.</a:t>
            </a:r>
          </a:p>
          <a:p>
            <a:pPr marL="285750" indent="-285750">
              <a:buFont typeface="Wingdings" pitchFamily="2" charset="2"/>
              <a:buChar char="Ø"/>
            </a:pPr>
            <a:r>
              <a:rPr lang="en-CA" sz="1600" dirty="0" smtClean="0">
                <a:solidFill>
                  <a:schemeClr val="tx2"/>
                </a:solidFill>
              </a:rPr>
              <a:t>A parent told us that they had a friend in Houston that was training to be an astronaut.  Perhaps there will be a way to get an expert into the classroom through technology!!!!</a:t>
            </a:r>
            <a:endParaRPr lang="en-CA" sz="1600" dirty="0">
              <a:solidFill>
                <a:schemeClr val="tx2"/>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929" y="4690883"/>
            <a:ext cx="1205468" cy="904101"/>
          </a:xfrm>
          <a:prstGeom prst="rect">
            <a:avLst/>
          </a:prstGeom>
        </p:spPr>
      </p:pic>
    </p:spTree>
    <p:extLst>
      <p:ext uri="{BB962C8B-B14F-4D97-AF65-F5344CB8AC3E}">
        <p14:creationId xmlns:p14="http://schemas.microsoft.com/office/powerpoint/2010/main" val="657418642"/>
      </p:ext>
    </p:extLst>
  </p:cSld>
  <p:clrMapOvr>
    <a:masterClrMapping/>
  </p:clrMapOvr>
  <mc:AlternateContent xmlns:mc="http://schemas.openxmlformats.org/markup-compatibility/2006" xmlns:p14="http://schemas.microsoft.com/office/powerpoint/2010/main">
    <mc:Choice Requires="p14">
      <p:transition spd="slow" p14:dur="1400" advTm="40000">
        <p14:ripple/>
      </p:transition>
    </mc:Choice>
    <mc:Fallback xmlns="">
      <p:transition spd="slow" advTm="4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719959">
            <a:off x="3589684" y="2904594"/>
            <a:ext cx="2135399" cy="16015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470" y="476672"/>
            <a:ext cx="1564480" cy="11733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470" y="2211710"/>
            <a:ext cx="1564480" cy="11733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5470" y="3861288"/>
            <a:ext cx="1564480" cy="117336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18" y="2211710"/>
            <a:ext cx="1564480" cy="117336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7341" y="1038350"/>
            <a:ext cx="1564480" cy="117336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18" y="476672"/>
            <a:ext cx="1564480" cy="117336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4883" y="1063352"/>
            <a:ext cx="1564480" cy="1173360"/>
          </a:xfrm>
          <a:prstGeom prst="rect">
            <a:avLst/>
          </a:prstGeom>
        </p:spPr>
      </p:pic>
      <p:sp>
        <p:nvSpPr>
          <p:cNvPr id="17" name="TextBox 16"/>
          <p:cNvSpPr txBox="1"/>
          <p:nvPr/>
        </p:nvSpPr>
        <p:spPr>
          <a:xfrm>
            <a:off x="2333670" y="339187"/>
            <a:ext cx="4700326" cy="369332"/>
          </a:xfrm>
          <a:prstGeom prst="rect">
            <a:avLst/>
          </a:prstGeom>
          <a:noFill/>
        </p:spPr>
        <p:txBody>
          <a:bodyPr wrap="none" rtlCol="0">
            <a:spAutoFit/>
          </a:bodyPr>
          <a:lstStyle/>
          <a:p>
            <a:r>
              <a:rPr lang="en-CA" dirty="0" smtClean="0">
                <a:solidFill>
                  <a:schemeClr val="tx2"/>
                </a:solidFill>
              </a:rPr>
              <a:t>Some children decided to make paper space shuttles.</a:t>
            </a:r>
            <a:endParaRPr lang="en-CA" dirty="0">
              <a:solidFill>
                <a:schemeClr val="tx2"/>
              </a:solidFill>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517" y="3664281"/>
            <a:ext cx="1573381" cy="1180036"/>
          </a:xfrm>
          <a:prstGeom prst="rect">
            <a:avLst/>
          </a:prstGeom>
        </p:spPr>
      </p:pic>
      <p:sp>
        <p:nvSpPr>
          <p:cNvPr id="6" name="TextBox 5"/>
          <p:cNvSpPr txBox="1"/>
          <p:nvPr/>
        </p:nvSpPr>
        <p:spPr>
          <a:xfrm>
            <a:off x="446261" y="4903844"/>
            <a:ext cx="1960793" cy="261610"/>
          </a:xfrm>
          <a:prstGeom prst="rect">
            <a:avLst/>
          </a:prstGeom>
          <a:noFill/>
        </p:spPr>
        <p:txBody>
          <a:bodyPr wrap="none" rtlCol="0">
            <a:spAutoFit/>
          </a:bodyPr>
          <a:lstStyle/>
          <a:p>
            <a:r>
              <a:rPr lang="en-CA" sz="1100" dirty="0" smtClean="0">
                <a:solidFill>
                  <a:schemeClr val="tx2"/>
                </a:solidFill>
              </a:rPr>
              <a:t>With rocket boosters and fuel tank.</a:t>
            </a:r>
            <a:endParaRPr lang="en-CA" sz="1100" dirty="0">
              <a:solidFill>
                <a:schemeClr val="tx2"/>
              </a:solidFill>
            </a:endParaRPr>
          </a:p>
        </p:txBody>
      </p:sp>
    </p:spTree>
    <p:extLst>
      <p:ext uri="{BB962C8B-B14F-4D97-AF65-F5344CB8AC3E}">
        <p14:creationId xmlns:p14="http://schemas.microsoft.com/office/powerpoint/2010/main" val="804062113"/>
      </p:ext>
    </p:extLst>
  </p:cSld>
  <p:clrMapOvr>
    <a:masterClrMapping/>
  </p:clrMapOvr>
  <p:transition spd="slow" advTm="12000">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1" y="500528"/>
            <a:ext cx="3084499" cy="369332"/>
          </a:xfrm>
          <a:prstGeom prst="rect">
            <a:avLst/>
          </a:prstGeom>
          <a:noFill/>
        </p:spPr>
        <p:txBody>
          <a:bodyPr wrap="none" rtlCol="0">
            <a:spAutoFit/>
          </a:bodyPr>
          <a:lstStyle/>
          <a:p>
            <a:r>
              <a:rPr lang="en-CA" dirty="0" smtClean="0">
                <a:solidFill>
                  <a:schemeClr val="tx2"/>
                </a:solidFill>
              </a:rPr>
              <a:t>Which led to flying them of course!</a:t>
            </a:r>
            <a:endParaRPr lang="en-CA"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869860"/>
            <a:ext cx="1985667" cy="14892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880592"/>
            <a:ext cx="1985667" cy="1489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9246" y="869860"/>
            <a:ext cx="1985667" cy="1489250"/>
          </a:xfrm>
          <a:prstGeom prst="rect">
            <a:avLst/>
          </a:prstGeom>
        </p:spPr>
      </p:pic>
      <p:sp>
        <p:nvSpPr>
          <p:cNvPr id="6" name="TextBox 5"/>
          <p:cNvSpPr txBox="1"/>
          <p:nvPr/>
        </p:nvSpPr>
        <p:spPr>
          <a:xfrm>
            <a:off x="369670" y="2555031"/>
            <a:ext cx="8548174" cy="523220"/>
          </a:xfrm>
          <a:prstGeom prst="rect">
            <a:avLst/>
          </a:prstGeom>
          <a:noFill/>
        </p:spPr>
        <p:txBody>
          <a:bodyPr wrap="none" rtlCol="0">
            <a:spAutoFit/>
          </a:bodyPr>
          <a:lstStyle/>
          <a:p>
            <a:r>
              <a:rPr lang="en-CA" sz="1400" dirty="0" smtClean="0">
                <a:solidFill>
                  <a:schemeClr val="tx2"/>
                </a:solidFill>
              </a:rPr>
              <a:t>They first tried to fly them like a paper airplane.  Then we sat  on the floor to try flying them straight up like we seen in the video. </a:t>
            </a:r>
          </a:p>
          <a:p>
            <a:r>
              <a:rPr lang="en-CA" sz="1400" dirty="0" smtClean="0">
                <a:solidFill>
                  <a:schemeClr val="tx2"/>
                </a:solidFill>
              </a:rPr>
              <a:t>Next I asked them to find ways to fly them without using our hands.  Here are some ways they came up with:</a:t>
            </a:r>
            <a:endParaRPr lang="en-CA" sz="1400" dirty="0">
              <a:solidFill>
                <a:schemeClr val="tx2"/>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47" y="3284984"/>
            <a:ext cx="2688299" cy="201622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3282797"/>
            <a:ext cx="2691215" cy="2018411"/>
          </a:xfrm>
          <a:prstGeom prst="rect">
            <a:avLst/>
          </a:prstGeom>
        </p:spPr>
      </p:pic>
    </p:spTree>
    <p:extLst>
      <p:ext uri="{BB962C8B-B14F-4D97-AF65-F5344CB8AC3E}">
        <p14:creationId xmlns:p14="http://schemas.microsoft.com/office/powerpoint/2010/main" val="98751216"/>
      </p:ext>
    </p:extLst>
  </p:cSld>
  <p:clrMapOvr>
    <a:masterClrMapping/>
  </p:clrMapOvr>
  <mc:AlternateContent xmlns:mc="http://schemas.openxmlformats.org/markup-compatibility/2006" xmlns:p14="http://schemas.microsoft.com/office/powerpoint/2010/main">
    <mc:Choice Requires="p14">
      <p:transition spd="slow" p14:dur="4000" advTm="20000">
        <p14:vortex dir="r"/>
      </p:transition>
    </mc:Choice>
    <mc:Fallback xmlns="">
      <p:transition spd="slow" advTm="2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0848" y="764703"/>
            <a:ext cx="5112568" cy="461665"/>
          </a:xfrm>
          <a:prstGeom prst="rect">
            <a:avLst/>
          </a:prstGeom>
          <a:noFill/>
        </p:spPr>
        <p:txBody>
          <a:bodyPr wrap="square" rtlCol="0">
            <a:spAutoFit/>
          </a:bodyPr>
          <a:lstStyle/>
          <a:p>
            <a:r>
              <a:rPr lang="en-CA" sz="2400" dirty="0" smtClean="0"/>
              <a:t>PHASE III </a:t>
            </a:r>
            <a:r>
              <a:rPr lang="en-CA" sz="2400" dirty="0"/>
              <a:t>– </a:t>
            </a:r>
            <a:r>
              <a:rPr lang="en-CA" sz="2400" dirty="0" smtClean="0"/>
              <a:t>CONCLUDING THE PROJECT</a:t>
            </a:r>
            <a:endParaRPr lang="en-CA" sz="2400" dirty="0"/>
          </a:p>
        </p:txBody>
      </p:sp>
      <p:sp>
        <p:nvSpPr>
          <p:cNvPr id="4" name="TextBox 3"/>
          <p:cNvSpPr txBox="1"/>
          <p:nvPr/>
        </p:nvSpPr>
        <p:spPr>
          <a:xfrm>
            <a:off x="212359" y="1315929"/>
            <a:ext cx="8462445" cy="923330"/>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To finish up our project the children wanted to build a “big space shuttle” out of a cardboard box.</a:t>
            </a:r>
          </a:p>
          <a:p>
            <a:pPr marL="285750" indent="-285750">
              <a:buFont typeface="Wingdings" pitchFamily="2" charset="2"/>
              <a:buChar char="Ø"/>
            </a:pPr>
            <a:r>
              <a:rPr lang="en-CA" dirty="0" smtClean="0">
                <a:solidFill>
                  <a:schemeClr val="tx2"/>
                </a:solidFill>
              </a:rPr>
              <a:t>They took turns working on the outside of the space shuttle first.</a:t>
            </a:r>
          </a:p>
          <a:p>
            <a:pPr marL="285750" indent="-285750">
              <a:buFont typeface="Wingdings" pitchFamily="2" charset="2"/>
              <a:buChar char="Ø"/>
            </a:pPr>
            <a:r>
              <a:rPr lang="en-CA" dirty="0" smtClean="0">
                <a:solidFill>
                  <a:schemeClr val="tx2"/>
                </a:solidFill>
              </a:rPr>
              <a:t>They wanted to paint it white like the real one.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988840"/>
            <a:ext cx="2107734" cy="15808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3569641"/>
            <a:ext cx="1825748" cy="13693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773110"/>
            <a:ext cx="2376264" cy="17821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4079704"/>
            <a:ext cx="2179712" cy="1634784"/>
          </a:xfrm>
          <a:prstGeom prst="rect">
            <a:avLst/>
          </a:prstGeom>
        </p:spPr>
      </p:pic>
    </p:spTree>
    <p:extLst>
      <p:ext uri="{BB962C8B-B14F-4D97-AF65-F5344CB8AC3E}">
        <p14:creationId xmlns:p14="http://schemas.microsoft.com/office/powerpoint/2010/main" val="965041369"/>
      </p:ext>
    </p:extLst>
  </p:cSld>
  <p:clrMapOvr>
    <a:masterClrMapping/>
  </p:clrMapOvr>
  <mc:AlternateContent xmlns:mc="http://schemas.openxmlformats.org/markup-compatibility/2006" xmlns:p14="http://schemas.microsoft.com/office/powerpoint/2010/main">
    <mc:Choice Requires="p14">
      <p:transition spd="slow" p14:dur="3900" advTm="18000">
        <p14:glitter pattern="hexagon"/>
      </p:transition>
    </mc:Choice>
    <mc:Fallback xmlns="">
      <p:transition spd="slow" advTm="1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89" y="1934447"/>
            <a:ext cx="2278797" cy="170909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18628"/>
            <a:ext cx="2278797" cy="170909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0" y="1934447"/>
            <a:ext cx="2278797" cy="170909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975" y="3916147"/>
            <a:ext cx="2278797" cy="17090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2245" y="118628"/>
            <a:ext cx="2278797" cy="170909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0231" y="3916147"/>
            <a:ext cx="2278797" cy="1709097"/>
          </a:xfrm>
          <a:prstGeom prst="rect">
            <a:avLst/>
          </a:prstGeom>
        </p:spPr>
      </p:pic>
      <p:sp>
        <p:nvSpPr>
          <p:cNvPr id="8" name="TextBox 7"/>
          <p:cNvSpPr txBox="1"/>
          <p:nvPr/>
        </p:nvSpPr>
        <p:spPr>
          <a:xfrm>
            <a:off x="2614108" y="2120050"/>
            <a:ext cx="3908702" cy="3046988"/>
          </a:xfrm>
          <a:prstGeom prst="rect">
            <a:avLst/>
          </a:prstGeom>
          <a:noFill/>
        </p:spPr>
        <p:txBody>
          <a:bodyPr wrap="square" rtlCol="0">
            <a:spAutoFit/>
          </a:bodyPr>
          <a:lstStyle/>
          <a:p>
            <a:pPr marL="285750" indent="-285750">
              <a:buFont typeface="Wingdings" pitchFamily="2" charset="2"/>
              <a:buChar char="Ø"/>
            </a:pPr>
            <a:r>
              <a:rPr lang="en-CA" sz="1600" dirty="0">
                <a:solidFill>
                  <a:schemeClr val="tx2"/>
                </a:solidFill>
              </a:rPr>
              <a:t>We take turns painting the box in the hallway.</a:t>
            </a:r>
          </a:p>
          <a:p>
            <a:pPr marL="285750" indent="-285750">
              <a:buFont typeface="Wingdings" pitchFamily="2" charset="2"/>
              <a:buChar char="Ø"/>
            </a:pPr>
            <a:r>
              <a:rPr lang="en-CA" sz="1600" dirty="0" smtClean="0">
                <a:solidFill>
                  <a:schemeClr val="tx2"/>
                </a:solidFill>
              </a:rPr>
              <a:t>They added windows and their own “decorations”.</a:t>
            </a:r>
          </a:p>
          <a:p>
            <a:pPr marL="285750" indent="-285750">
              <a:buFont typeface="Wingdings" pitchFamily="2" charset="2"/>
              <a:buChar char="Ø"/>
            </a:pPr>
            <a:r>
              <a:rPr lang="en-CA" sz="1600" dirty="0" smtClean="0">
                <a:solidFill>
                  <a:schemeClr val="tx2"/>
                </a:solidFill>
              </a:rPr>
              <a:t>One student even gave it a number.</a:t>
            </a:r>
          </a:p>
          <a:p>
            <a:pPr marL="285750" indent="-285750">
              <a:buFont typeface="Wingdings" pitchFamily="2" charset="2"/>
              <a:buChar char="Ø"/>
            </a:pPr>
            <a:r>
              <a:rPr lang="en-CA" sz="1600" dirty="0" smtClean="0">
                <a:solidFill>
                  <a:schemeClr val="tx2"/>
                </a:solidFill>
              </a:rPr>
              <a:t>It </a:t>
            </a:r>
            <a:r>
              <a:rPr lang="en-CA" sz="1600" dirty="0">
                <a:solidFill>
                  <a:schemeClr val="tx2"/>
                </a:solidFill>
              </a:rPr>
              <a:t>is interesting to hear the comments of the older </a:t>
            </a:r>
            <a:r>
              <a:rPr lang="en-CA" sz="1600" dirty="0" smtClean="0">
                <a:solidFill>
                  <a:schemeClr val="tx2"/>
                </a:solidFill>
              </a:rPr>
              <a:t>students as they walk by.</a:t>
            </a:r>
            <a:endParaRPr lang="en-CA" sz="1600" dirty="0">
              <a:solidFill>
                <a:schemeClr val="tx2"/>
              </a:solidFill>
            </a:endParaRPr>
          </a:p>
          <a:p>
            <a:pPr marL="285750" indent="-285750">
              <a:buFont typeface="Wingdings" pitchFamily="2" charset="2"/>
              <a:buChar char="Ø"/>
            </a:pPr>
            <a:r>
              <a:rPr lang="en-CA" sz="1600" dirty="0">
                <a:solidFill>
                  <a:schemeClr val="tx2"/>
                </a:solidFill>
              </a:rPr>
              <a:t>When parents pick up their child, the child is excited to show them the space shuttle that we are creating.</a:t>
            </a:r>
          </a:p>
          <a:p>
            <a:pPr marL="285750" indent="-285750">
              <a:buFont typeface="Wingdings" pitchFamily="2" charset="2"/>
              <a:buChar char="Ø"/>
            </a:pPr>
            <a:r>
              <a:rPr lang="en-CA" sz="1600" dirty="0">
                <a:solidFill>
                  <a:schemeClr val="tx2"/>
                </a:solidFill>
              </a:rPr>
              <a:t>Sometimes  the parent and child have been </a:t>
            </a:r>
            <a:r>
              <a:rPr lang="en-CA" sz="1600" dirty="0" smtClean="0">
                <a:solidFill>
                  <a:schemeClr val="tx2"/>
                </a:solidFill>
              </a:rPr>
              <a:t>sighted </a:t>
            </a:r>
            <a:r>
              <a:rPr lang="en-CA" sz="1600" dirty="0">
                <a:solidFill>
                  <a:schemeClr val="tx2"/>
                </a:solidFill>
              </a:rPr>
              <a:t>“testing out” the Space Shuttle.</a:t>
            </a:r>
          </a:p>
          <a:p>
            <a:pPr marL="285750" indent="-285750">
              <a:buFont typeface="Wingdings" pitchFamily="2" charset="2"/>
              <a:buChar char="Ø"/>
            </a:pPr>
            <a:endParaRPr lang="en-CA" sz="1600" dirty="0">
              <a:solidFill>
                <a:schemeClr val="tx2"/>
              </a:solidFill>
            </a:endParaRPr>
          </a:p>
        </p:txBody>
      </p:sp>
    </p:spTree>
    <p:extLst>
      <p:ext uri="{BB962C8B-B14F-4D97-AF65-F5344CB8AC3E}">
        <p14:creationId xmlns:p14="http://schemas.microsoft.com/office/powerpoint/2010/main" val="842100156"/>
      </p:ext>
    </p:extLst>
  </p:cSld>
  <p:clrMapOvr>
    <a:masterClrMapping/>
  </p:clrMapOvr>
  <mc:AlternateContent xmlns:mc="http://schemas.openxmlformats.org/markup-compatibility/2006" xmlns:p14="http://schemas.microsoft.com/office/powerpoint/2010/main">
    <mc:Choice Requires="p14">
      <p:transition spd="slow" p14:dur="1500" advTm="35000">
        <p:split orient="vert"/>
      </p:transition>
    </mc:Choice>
    <mc:Fallback xmlns="">
      <p:transition spd="slow" advTm="35000">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023" y="468435"/>
            <a:ext cx="8686993" cy="1200329"/>
          </a:xfrm>
          <a:prstGeom prst="rect">
            <a:avLst/>
          </a:prstGeom>
          <a:noFill/>
        </p:spPr>
        <p:txBody>
          <a:bodyPr wrap="none" rtlCol="0">
            <a:spAutoFit/>
          </a:bodyPr>
          <a:lstStyle/>
          <a:p>
            <a:pPr marL="285750" indent="-285750">
              <a:buFont typeface="Wingdings" pitchFamily="2" charset="2"/>
              <a:buChar char="Ø"/>
            </a:pPr>
            <a:r>
              <a:rPr lang="en-CA" dirty="0">
                <a:solidFill>
                  <a:schemeClr val="tx2"/>
                </a:solidFill>
              </a:rPr>
              <a:t>The project is still </a:t>
            </a:r>
            <a:r>
              <a:rPr lang="en-CA" dirty="0" smtClean="0">
                <a:solidFill>
                  <a:schemeClr val="tx2"/>
                </a:solidFill>
              </a:rPr>
              <a:t>underway.  </a:t>
            </a:r>
          </a:p>
          <a:p>
            <a:pPr marL="285750" indent="-285750">
              <a:buFont typeface="Wingdings" pitchFamily="2" charset="2"/>
              <a:buChar char="Ø"/>
            </a:pPr>
            <a:r>
              <a:rPr lang="en-CA" dirty="0" smtClean="0">
                <a:solidFill>
                  <a:schemeClr val="tx2"/>
                </a:solidFill>
              </a:rPr>
              <a:t>We decided to bring it into the classroom to play with before they did the interior.</a:t>
            </a:r>
          </a:p>
          <a:p>
            <a:pPr marL="285750" indent="-285750">
              <a:buFont typeface="Wingdings" pitchFamily="2" charset="2"/>
              <a:buChar char="Ø"/>
            </a:pPr>
            <a:r>
              <a:rPr lang="en-CA" dirty="0" smtClean="0">
                <a:solidFill>
                  <a:schemeClr val="tx2"/>
                </a:solidFill>
              </a:rPr>
              <a:t>There was some dramatic play with the box but we were surprised that it was left unused at times.</a:t>
            </a:r>
            <a:endParaRPr lang="en-CA" dirty="0">
              <a:solidFill>
                <a:schemeClr val="tx2"/>
              </a:solidFill>
            </a:endParaRPr>
          </a:p>
          <a:p>
            <a:pPr marL="285750" indent="-285750">
              <a:buFont typeface="Wingdings" pitchFamily="2" charset="2"/>
              <a:buChar char="Ø"/>
            </a:pPr>
            <a:r>
              <a:rPr lang="en-CA" dirty="0" smtClean="0">
                <a:solidFill>
                  <a:schemeClr val="tx2"/>
                </a:solidFill>
              </a:rPr>
              <a:t>I </a:t>
            </a:r>
            <a:r>
              <a:rPr lang="en-CA" dirty="0">
                <a:solidFill>
                  <a:schemeClr val="tx2"/>
                </a:solidFill>
              </a:rPr>
              <a:t>wonder if they will put in a bathroom and bed like </a:t>
            </a:r>
            <a:r>
              <a:rPr lang="en-CA" dirty="0" smtClean="0">
                <a:solidFill>
                  <a:schemeClr val="tx2"/>
                </a:solidFill>
              </a:rPr>
              <a:t>they originally planned</a:t>
            </a:r>
            <a:r>
              <a:rPr lang="en-CA" dirty="0">
                <a:solidFill>
                  <a:schemeClr val="tx2"/>
                </a:solidFill>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792725"/>
            <a:ext cx="1866224" cy="13996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3717032"/>
            <a:ext cx="1913476" cy="14351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673" y="1778126"/>
            <a:ext cx="1885689" cy="14142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3645024"/>
            <a:ext cx="1913476" cy="143510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1778126"/>
            <a:ext cx="1885689" cy="1414267"/>
          </a:xfrm>
          <a:prstGeom prst="rect">
            <a:avLst/>
          </a:prstGeom>
        </p:spPr>
      </p:pic>
      <p:sp>
        <p:nvSpPr>
          <p:cNvPr id="8" name="TextBox 7"/>
          <p:cNvSpPr txBox="1"/>
          <p:nvPr/>
        </p:nvSpPr>
        <p:spPr>
          <a:xfrm>
            <a:off x="3216774" y="3476229"/>
            <a:ext cx="2908681" cy="1200329"/>
          </a:xfrm>
          <a:prstGeom prst="rect">
            <a:avLst/>
          </a:prstGeom>
          <a:noFill/>
        </p:spPr>
        <p:txBody>
          <a:bodyPr wrap="none" rtlCol="0">
            <a:spAutoFit/>
          </a:bodyPr>
          <a:lstStyle/>
          <a:p>
            <a:r>
              <a:rPr lang="en-CA" dirty="0" smtClean="0"/>
              <a:t>“5,4,3,2,1 blast off!”</a:t>
            </a:r>
          </a:p>
          <a:p>
            <a:r>
              <a:rPr lang="en-CA" dirty="0" smtClean="0"/>
              <a:t>“An asteroid hit us!”</a:t>
            </a:r>
          </a:p>
          <a:p>
            <a:r>
              <a:rPr lang="en-CA" dirty="0"/>
              <a:t>“We are walking on the moon.”</a:t>
            </a:r>
          </a:p>
          <a:p>
            <a:r>
              <a:rPr lang="en-CA" dirty="0" smtClean="0"/>
              <a:t>“It’s because there is no gravity.”</a:t>
            </a:r>
            <a:endParaRPr lang="en-CA" dirty="0"/>
          </a:p>
        </p:txBody>
      </p:sp>
    </p:spTree>
    <p:extLst>
      <p:ext uri="{BB962C8B-B14F-4D97-AF65-F5344CB8AC3E}">
        <p14:creationId xmlns:p14="http://schemas.microsoft.com/office/powerpoint/2010/main" val="3037247833"/>
      </p:ext>
    </p:extLst>
  </p:cSld>
  <p:clrMapOvr>
    <a:masterClrMapping/>
  </p:clrMapOvr>
  <p:transition spd="slow" advTm="2500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79868" y="260648"/>
            <a:ext cx="7924800" cy="940966"/>
          </a:xfrm>
        </p:spPr>
        <p:txBody>
          <a:bodyPr/>
          <a:lstStyle/>
          <a:p>
            <a:pPr algn="ctr"/>
            <a:r>
              <a:rPr lang="en-CA" sz="2400" dirty="0" err="1" smtClean="0"/>
              <a:t>PhasE</a:t>
            </a:r>
            <a:r>
              <a:rPr lang="en-CA" sz="2400" dirty="0" smtClean="0"/>
              <a:t> I – Beginning the project</a:t>
            </a:r>
            <a:endParaRPr lang="en-CA" sz="2400" dirty="0"/>
          </a:p>
        </p:txBody>
      </p:sp>
      <p:sp>
        <p:nvSpPr>
          <p:cNvPr id="13" name="TextBox 12"/>
          <p:cNvSpPr txBox="1"/>
          <p:nvPr/>
        </p:nvSpPr>
        <p:spPr>
          <a:xfrm>
            <a:off x="528027" y="1412776"/>
            <a:ext cx="8064896" cy="738664"/>
          </a:xfrm>
          <a:prstGeom prst="rect">
            <a:avLst/>
          </a:prstGeom>
          <a:noFill/>
        </p:spPr>
        <p:txBody>
          <a:bodyPr wrap="square" rtlCol="0">
            <a:spAutoFit/>
          </a:bodyPr>
          <a:lstStyle/>
          <a:p>
            <a:pPr marL="285750" indent="-285750">
              <a:buFont typeface="Wingdings" pitchFamily="2" charset="2"/>
              <a:buChar char="Ø"/>
            </a:pPr>
            <a:r>
              <a:rPr lang="en-CA" sz="1400" dirty="0" smtClean="0">
                <a:solidFill>
                  <a:schemeClr val="tx2"/>
                </a:solidFill>
              </a:rPr>
              <a:t>As we observed the children we noticed that many of them were interested in rockets.</a:t>
            </a:r>
          </a:p>
          <a:p>
            <a:pPr marL="285750" indent="-285750">
              <a:buFont typeface="Wingdings" pitchFamily="2" charset="2"/>
              <a:buChar char="Ø"/>
            </a:pPr>
            <a:r>
              <a:rPr lang="en-CA" sz="1400" dirty="0" smtClean="0">
                <a:solidFill>
                  <a:schemeClr val="tx2"/>
                </a:solidFill>
              </a:rPr>
              <a:t>One of the children in the group was with us last year also.  Everything he built last year as a 3 year old was a rocket.  This year he continues his fascination with rockets and has sparked others’ interests.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7664" y="2449310"/>
            <a:ext cx="1779662" cy="23728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MVI_4308.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7363" y="2276872"/>
            <a:ext cx="3144011" cy="2358008"/>
          </a:xfrm>
          <a:prstGeom prst="rect">
            <a:avLst/>
          </a:prstGeom>
          <a:ln>
            <a:noFill/>
          </a:ln>
          <a:effectLst/>
          <a:scene3d>
            <a:camera prst="perspectiveContrastingLeftFacing" fov="2700000">
              <a:rot lat="300000" lon="19800000" rev="0"/>
            </a:camera>
            <a:lightRig rig="threePt" dir="t">
              <a:rot lat="0" lon="0" rev="2700000"/>
            </a:lightRig>
          </a:scene3d>
          <a:sp3d>
            <a:bevelT w="63500" h="50800"/>
          </a:sp3d>
        </p:spPr>
      </p:pic>
      <p:sp>
        <p:nvSpPr>
          <p:cNvPr id="17" name="TextBox 16"/>
          <p:cNvSpPr txBox="1"/>
          <p:nvPr/>
        </p:nvSpPr>
        <p:spPr>
          <a:xfrm>
            <a:off x="2017600" y="4801768"/>
            <a:ext cx="2515432" cy="646331"/>
          </a:xfrm>
          <a:prstGeom prst="rect">
            <a:avLst/>
          </a:prstGeom>
          <a:noFill/>
        </p:spPr>
        <p:txBody>
          <a:bodyPr wrap="none" rtlCol="0">
            <a:spAutoFit/>
          </a:bodyPr>
          <a:lstStyle/>
          <a:p>
            <a:r>
              <a:rPr lang="en-CA" dirty="0" smtClean="0"/>
              <a:t>Click play to view video.</a:t>
            </a:r>
          </a:p>
          <a:p>
            <a:r>
              <a:rPr lang="en-CA" dirty="0" smtClean="0"/>
              <a:t>Then click to advance slide.</a:t>
            </a:r>
            <a:endParaRPr lang="en-CA" dirty="0"/>
          </a:p>
        </p:txBody>
      </p:sp>
      <p:sp>
        <p:nvSpPr>
          <p:cNvPr id="18" name="TextBox 17"/>
          <p:cNvSpPr txBox="1"/>
          <p:nvPr/>
        </p:nvSpPr>
        <p:spPr>
          <a:xfrm>
            <a:off x="7657326" y="6163335"/>
            <a:ext cx="926857" cy="246221"/>
          </a:xfrm>
          <a:prstGeom prst="rect">
            <a:avLst/>
          </a:prstGeom>
          <a:noFill/>
        </p:spPr>
        <p:txBody>
          <a:bodyPr wrap="none" rtlCol="0">
            <a:spAutoFit/>
          </a:bodyPr>
          <a:lstStyle/>
          <a:p>
            <a:r>
              <a:rPr lang="en-CA" sz="1000" dirty="0" smtClean="0"/>
              <a:t>December 2012</a:t>
            </a:r>
            <a:endParaRPr lang="en-CA" sz="1000" dirty="0"/>
          </a:p>
        </p:txBody>
      </p:sp>
    </p:spTree>
    <p:extLst>
      <p:ext uri="{BB962C8B-B14F-4D97-AF65-F5344CB8AC3E}">
        <p14:creationId xmlns:p14="http://schemas.microsoft.com/office/powerpoint/2010/main" val="219560202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436" y="665421"/>
            <a:ext cx="7776863" cy="338554"/>
          </a:xfrm>
          <a:prstGeom prst="rect">
            <a:avLst/>
          </a:prstGeom>
          <a:noFill/>
          <a:ln>
            <a:solidFill>
              <a:schemeClr val="accent1">
                <a:lumMod val="75000"/>
              </a:schemeClr>
            </a:solidFill>
          </a:ln>
        </p:spPr>
        <p:txBody>
          <a:bodyPr wrap="square" rtlCol="0">
            <a:spAutoFit/>
          </a:bodyPr>
          <a:lstStyle/>
          <a:p>
            <a:r>
              <a:rPr lang="en-CA" sz="1600" dirty="0" smtClean="0">
                <a:solidFill>
                  <a:schemeClr val="tx2">
                    <a:lumMod val="60000"/>
                    <a:lumOff val="40000"/>
                  </a:schemeClr>
                </a:solidFill>
              </a:rPr>
              <a:t>We asked the students what they have learned about space shuttles.  This is what some of them said:</a:t>
            </a:r>
            <a:endParaRPr lang="en-CA" sz="1600" dirty="0">
              <a:solidFill>
                <a:schemeClr val="tx2">
                  <a:lumMod val="60000"/>
                  <a:lumOff val="40000"/>
                </a:schemeClr>
              </a:solidFill>
            </a:endParaRPr>
          </a:p>
        </p:txBody>
      </p:sp>
      <p:sp>
        <p:nvSpPr>
          <p:cNvPr id="5" name="TextBox 4"/>
          <p:cNvSpPr txBox="1"/>
          <p:nvPr/>
        </p:nvSpPr>
        <p:spPr>
          <a:xfrm rot="20810667">
            <a:off x="559230" y="2118394"/>
            <a:ext cx="2837636" cy="369332"/>
          </a:xfrm>
          <a:prstGeom prst="rect">
            <a:avLst/>
          </a:prstGeom>
          <a:noFill/>
        </p:spPr>
        <p:txBody>
          <a:bodyPr wrap="none" rtlCol="0">
            <a:spAutoFit/>
          </a:bodyPr>
          <a:lstStyle/>
          <a:p>
            <a:r>
              <a:rPr lang="en-CA" dirty="0" smtClean="0"/>
              <a:t>“They have wings and buttons.”</a:t>
            </a:r>
            <a:endParaRPr lang="en-CA" dirty="0"/>
          </a:p>
        </p:txBody>
      </p:sp>
      <p:sp>
        <p:nvSpPr>
          <p:cNvPr id="6" name="TextBox 5"/>
          <p:cNvSpPr txBox="1"/>
          <p:nvPr/>
        </p:nvSpPr>
        <p:spPr>
          <a:xfrm>
            <a:off x="3635896" y="2118394"/>
            <a:ext cx="2201180" cy="369332"/>
          </a:xfrm>
          <a:prstGeom prst="rect">
            <a:avLst/>
          </a:prstGeom>
          <a:noFill/>
        </p:spPr>
        <p:txBody>
          <a:bodyPr wrap="none" rtlCol="0">
            <a:spAutoFit/>
          </a:bodyPr>
          <a:lstStyle/>
          <a:p>
            <a:r>
              <a:rPr lang="en-CA" dirty="0" smtClean="0"/>
              <a:t>“It blasts off into space.”</a:t>
            </a:r>
            <a:endParaRPr lang="en-CA" dirty="0"/>
          </a:p>
        </p:txBody>
      </p:sp>
      <p:sp>
        <p:nvSpPr>
          <p:cNvPr id="7" name="TextBox 6"/>
          <p:cNvSpPr txBox="1"/>
          <p:nvPr/>
        </p:nvSpPr>
        <p:spPr>
          <a:xfrm>
            <a:off x="3007344" y="1307579"/>
            <a:ext cx="4663328" cy="369332"/>
          </a:xfrm>
          <a:prstGeom prst="rect">
            <a:avLst/>
          </a:prstGeom>
          <a:noFill/>
        </p:spPr>
        <p:txBody>
          <a:bodyPr wrap="none" rtlCol="0">
            <a:spAutoFit/>
          </a:bodyPr>
          <a:lstStyle/>
          <a:p>
            <a:r>
              <a:rPr lang="en-CA" dirty="0" smtClean="0"/>
              <a:t>“They blast off into space and the boosters come off.”</a:t>
            </a:r>
            <a:endParaRPr lang="en-CA" dirty="0"/>
          </a:p>
        </p:txBody>
      </p:sp>
      <p:sp>
        <p:nvSpPr>
          <p:cNvPr id="9" name="TextBox 8"/>
          <p:cNvSpPr txBox="1"/>
          <p:nvPr/>
        </p:nvSpPr>
        <p:spPr>
          <a:xfrm rot="21042176">
            <a:off x="394439" y="5018528"/>
            <a:ext cx="1834156" cy="369332"/>
          </a:xfrm>
          <a:prstGeom prst="rect">
            <a:avLst/>
          </a:prstGeom>
          <a:noFill/>
        </p:spPr>
        <p:txBody>
          <a:bodyPr wrap="none" rtlCol="0">
            <a:spAutoFit/>
          </a:bodyPr>
          <a:lstStyle/>
          <a:p>
            <a:r>
              <a:rPr lang="en-CA" dirty="0" smtClean="0"/>
              <a:t>“Buttons are inside”</a:t>
            </a:r>
            <a:endParaRPr lang="en-CA" dirty="0"/>
          </a:p>
        </p:txBody>
      </p:sp>
      <p:sp>
        <p:nvSpPr>
          <p:cNvPr id="10" name="TextBox 9"/>
          <p:cNvSpPr txBox="1"/>
          <p:nvPr/>
        </p:nvSpPr>
        <p:spPr>
          <a:xfrm>
            <a:off x="301709" y="4255583"/>
            <a:ext cx="6199902" cy="369332"/>
          </a:xfrm>
          <a:prstGeom prst="rect">
            <a:avLst/>
          </a:prstGeom>
          <a:noFill/>
        </p:spPr>
        <p:txBody>
          <a:bodyPr wrap="none" rtlCol="0">
            <a:spAutoFit/>
          </a:bodyPr>
          <a:lstStyle/>
          <a:p>
            <a:r>
              <a:rPr lang="en-CA" dirty="0" smtClean="0"/>
              <a:t>“The rocket boosters come off because it is suppose to go in the water.”</a:t>
            </a:r>
            <a:endParaRPr lang="en-CA" dirty="0"/>
          </a:p>
        </p:txBody>
      </p:sp>
      <p:sp>
        <p:nvSpPr>
          <p:cNvPr id="11" name="TextBox 10"/>
          <p:cNvSpPr txBox="1"/>
          <p:nvPr/>
        </p:nvSpPr>
        <p:spPr>
          <a:xfrm rot="21043883">
            <a:off x="6507711" y="2016969"/>
            <a:ext cx="2052165" cy="369332"/>
          </a:xfrm>
          <a:prstGeom prst="rect">
            <a:avLst/>
          </a:prstGeom>
          <a:noFill/>
        </p:spPr>
        <p:txBody>
          <a:bodyPr wrap="none" rtlCol="0">
            <a:spAutoFit/>
          </a:bodyPr>
          <a:lstStyle/>
          <a:p>
            <a:r>
              <a:rPr lang="en-CA" dirty="0" smtClean="0"/>
              <a:t>“Rockets start with R.”</a:t>
            </a:r>
            <a:endParaRPr lang="en-CA" dirty="0"/>
          </a:p>
        </p:txBody>
      </p:sp>
      <p:sp>
        <p:nvSpPr>
          <p:cNvPr id="12" name="TextBox 11"/>
          <p:cNvSpPr txBox="1"/>
          <p:nvPr/>
        </p:nvSpPr>
        <p:spPr>
          <a:xfrm>
            <a:off x="1653028" y="3839749"/>
            <a:ext cx="7165616" cy="369332"/>
          </a:xfrm>
          <a:prstGeom prst="rect">
            <a:avLst/>
          </a:prstGeom>
          <a:noFill/>
        </p:spPr>
        <p:txBody>
          <a:bodyPr wrap="none" rtlCol="0">
            <a:spAutoFit/>
          </a:bodyPr>
          <a:lstStyle/>
          <a:p>
            <a:r>
              <a:rPr lang="en-CA" dirty="0" smtClean="0"/>
              <a:t>“I learned that they blasts off in space.  The fuel tank and rocket boosters fall down.”</a:t>
            </a:r>
            <a:endParaRPr lang="en-CA" dirty="0"/>
          </a:p>
        </p:txBody>
      </p:sp>
      <p:sp>
        <p:nvSpPr>
          <p:cNvPr id="13" name="TextBox 12"/>
          <p:cNvSpPr txBox="1"/>
          <p:nvPr/>
        </p:nvSpPr>
        <p:spPr>
          <a:xfrm>
            <a:off x="443900" y="3326005"/>
            <a:ext cx="6383992" cy="369332"/>
          </a:xfrm>
          <a:prstGeom prst="rect">
            <a:avLst/>
          </a:prstGeom>
          <a:noFill/>
        </p:spPr>
        <p:txBody>
          <a:bodyPr wrap="none" rtlCol="0">
            <a:spAutoFit/>
          </a:bodyPr>
          <a:lstStyle/>
          <a:p>
            <a:r>
              <a:rPr lang="en-CA" dirty="0" smtClean="0"/>
              <a:t>“Rocket boosters make them fly into space easily.  The fuel tank has gas.”</a:t>
            </a:r>
            <a:endParaRPr lang="en-CA" dirty="0"/>
          </a:p>
        </p:txBody>
      </p:sp>
      <p:sp>
        <p:nvSpPr>
          <p:cNvPr id="14" name="TextBox 13"/>
          <p:cNvSpPr txBox="1"/>
          <p:nvPr/>
        </p:nvSpPr>
        <p:spPr>
          <a:xfrm>
            <a:off x="203258" y="1484784"/>
            <a:ext cx="2043123" cy="369332"/>
          </a:xfrm>
          <a:prstGeom prst="rect">
            <a:avLst/>
          </a:prstGeom>
          <a:noFill/>
        </p:spPr>
        <p:txBody>
          <a:bodyPr wrap="none" rtlCol="0">
            <a:spAutoFit/>
          </a:bodyPr>
          <a:lstStyle/>
          <a:p>
            <a:r>
              <a:rPr lang="en-CA" dirty="0" smtClean="0"/>
              <a:t>“It goes up in the sky.”</a:t>
            </a:r>
            <a:endParaRPr lang="en-CA" dirty="0"/>
          </a:p>
        </p:txBody>
      </p:sp>
      <p:sp>
        <p:nvSpPr>
          <p:cNvPr id="15" name="TextBox 14"/>
          <p:cNvSpPr txBox="1"/>
          <p:nvPr/>
        </p:nvSpPr>
        <p:spPr>
          <a:xfrm>
            <a:off x="736524" y="2835473"/>
            <a:ext cx="2775119" cy="369332"/>
          </a:xfrm>
          <a:prstGeom prst="rect">
            <a:avLst/>
          </a:prstGeom>
          <a:noFill/>
        </p:spPr>
        <p:txBody>
          <a:bodyPr wrap="none" rtlCol="0">
            <a:spAutoFit/>
          </a:bodyPr>
          <a:lstStyle/>
          <a:p>
            <a:r>
              <a:rPr lang="en-CA" dirty="0" smtClean="0"/>
              <a:t>“It has a bathroom – only one.”</a:t>
            </a:r>
            <a:endParaRPr lang="en-CA" dirty="0"/>
          </a:p>
        </p:txBody>
      </p:sp>
      <p:sp>
        <p:nvSpPr>
          <p:cNvPr id="16" name="TextBox 15"/>
          <p:cNvSpPr txBox="1"/>
          <p:nvPr/>
        </p:nvSpPr>
        <p:spPr>
          <a:xfrm rot="20771114">
            <a:off x="6344016" y="4747547"/>
            <a:ext cx="2624436" cy="369332"/>
          </a:xfrm>
          <a:prstGeom prst="rect">
            <a:avLst/>
          </a:prstGeom>
          <a:noFill/>
        </p:spPr>
        <p:txBody>
          <a:bodyPr wrap="none" rtlCol="0">
            <a:spAutoFit/>
          </a:bodyPr>
          <a:lstStyle/>
          <a:p>
            <a:r>
              <a:rPr lang="en-CA" dirty="0" smtClean="0"/>
              <a:t>“Astronauts fly in it in space.”</a:t>
            </a:r>
            <a:endParaRPr lang="en-CA" dirty="0"/>
          </a:p>
        </p:txBody>
      </p:sp>
      <p:sp>
        <p:nvSpPr>
          <p:cNvPr id="17" name="TextBox 16"/>
          <p:cNvSpPr txBox="1"/>
          <p:nvPr/>
        </p:nvSpPr>
        <p:spPr>
          <a:xfrm>
            <a:off x="4073499" y="2805797"/>
            <a:ext cx="4745145" cy="369332"/>
          </a:xfrm>
          <a:prstGeom prst="rect">
            <a:avLst/>
          </a:prstGeom>
          <a:noFill/>
        </p:spPr>
        <p:txBody>
          <a:bodyPr wrap="none" rtlCol="0">
            <a:spAutoFit/>
          </a:bodyPr>
          <a:lstStyle/>
          <a:p>
            <a:r>
              <a:rPr lang="en-CA" dirty="0" smtClean="0"/>
              <a:t>“They have boosters so they can blast off into space.” </a:t>
            </a:r>
            <a:endParaRPr lang="en-CA" dirty="0"/>
          </a:p>
        </p:txBody>
      </p:sp>
    </p:spTree>
    <p:extLst>
      <p:ext uri="{BB962C8B-B14F-4D97-AF65-F5344CB8AC3E}">
        <p14:creationId xmlns:p14="http://schemas.microsoft.com/office/powerpoint/2010/main" val="270386523"/>
      </p:ext>
    </p:extLst>
  </p:cSld>
  <p:clrMapOvr>
    <a:masterClrMapping/>
  </p:clrMapOvr>
  <mc:AlternateContent xmlns:mc="http://schemas.openxmlformats.org/markup-compatibility/2006" xmlns:p14="http://schemas.microsoft.com/office/powerpoint/2010/main">
    <mc:Choice Requires="p14">
      <p:transition spd="slow" p14:dur="1600" advTm="48000">
        <p:blinds dir="vert"/>
      </p:transition>
    </mc:Choice>
    <mc:Fallback xmlns="">
      <p:transition spd="slow" advTm="48000">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96178"/>
            <a:ext cx="7704856" cy="2585323"/>
          </a:xfrm>
          <a:prstGeom prst="rect">
            <a:avLst/>
          </a:prstGeom>
          <a:noFill/>
        </p:spPr>
        <p:txBody>
          <a:bodyPr wrap="square" rtlCol="0">
            <a:spAutoFit/>
          </a:bodyPr>
          <a:lstStyle/>
          <a:p>
            <a:r>
              <a:rPr lang="en-CA" dirty="0" smtClean="0">
                <a:solidFill>
                  <a:schemeClr val="tx2">
                    <a:lumMod val="60000"/>
                    <a:lumOff val="40000"/>
                  </a:schemeClr>
                </a:solidFill>
              </a:rPr>
              <a:t>REFLECTION</a:t>
            </a:r>
            <a:r>
              <a:rPr lang="en-CA" dirty="0">
                <a:solidFill>
                  <a:schemeClr val="tx2">
                    <a:lumMod val="60000"/>
                    <a:lumOff val="40000"/>
                  </a:schemeClr>
                </a:solidFill>
              </a:rPr>
              <a:t>:</a:t>
            </a:r>
          </a:p>
          <a:p>
            <a:r>
              <a:rPr lang="en-CA" dirty="0">
                <a:solidFill>
                  <a:schemeClr val="tx2">
                    <a:lumMod val="60000"/>
                    <a:lumOff val="40000"/>
                  </a:schemeClr>
                </a:solidFill>
              </a:rPr>
              <a:t>During this project we learned a lot from the students.  A few of them came with an abundance of prior knowledge  on how Space Shuttles work, that they shared with us.  Only a handful of students had this interest but once the project developed all the others wanted to be part of it.  Sometimes it seemed like we were rushing through things on a particular day then when </a:t>
            </a:r>
            <a:r>
              <a:rPr lang="en-CA" dirty="0" smtClean="0">
                <a:solidFill>
                  <a:schemeClr val="tx2">
                    <a:lumMod val="60000"/>
                    <a:lumOff val="40000"/>
                  </a:schemeClr>
                </a:solidFill>
              </a:rPr>
              <a:t>we tried </a:t>
            </a:r>
            <a:r>
              <a:rPr lang="en-CA" dirty="0">
                <a:solidFill>
                  <a:schemeClr val="tx2">
                    <a:lumMod val="60000"/>
                    <a:lumOff val="40000"/>
                  </a:schemeClr>
                </a:solidFill>
              </a:rPr>
              <a:t>to revisit it, the students had lost interest.</a:t>
            </a:r>
          </a:p>
          <a:p>
            <a:r>
              <a:rPr lang="en-CA" dirty="0">
                <a:solidFill>
                  <a:schemeClr val="tx2">
                    <a:lumMod val="60000"/>
                    <a:lumOff val="40000"/>
                  </a:schemeClr>
                </a:solidFill>
              </a:rPr>
              <a:t>The most difficult aspect of this project has been incorporating French vocabulary.  The books we read and conversations we had were in English so that the students could fully understand and express themselves.</a:t>
            </a:r>
          </a:p>
        </p:txBody>
      </p:sp>
    </p:spTree>
    <p:extLst>
      <p:ext uri="{BB962C8B-B14F-4D97-AF65-F5344CB8AC3E}">
        <p14:creationId xmlns:p14="http://schemas.microsoft.com/office/powerpoint/2010/main" val="3356914343"/>
      </p:ext>
    </p:extLst>
  </p:cSld>
  <p:clrMapOvr>
    <a:masterClrMapping/>
  </p:clrMapOvr>
  <p:transition spd="slow" advTm="28000">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47523" y="260648"/>
            <a:ext cx="3096344" cy="369332"/>
          </a:xfrm>
          <a:prstGeom prst="rect">
            <a:avLst/>
          </a:prstGeom>
          <a:noFill/>
        </p:spPr>
        <p:txBody>
          <a:bodyPr wrap="square" rtlCol="0">
            <a:spAutoFit/>
          </a:bodyPr>
          <a:lstStyle/>
          <a:p>
            <a:r>
              <a:rPr lang="en-CA" dirty="0" smtClean="0">
                <a:solidFill>
                  <a:srgbClr val="FF0000"/>
                </a:solidFill>
              </a:rPr>
              <a:t>LIST OF RESOURCES USED:</a:t>
            </a:r>
            <a:endParaRPr lang="en-CA" dirty="0">
              <a:solidFill>
                <a:srgbClr val="FF0000"/>
              </a:solidFill>
            </a:endParaRPr>
          </a:p>
        </p:txBody>
      </p:sp>
      <p:sp>
        <p:nvSpPr>
          <p:cNvPr id="3" name="TextBox 2"/>
          <p:cNvSpPr txBox="1"/>
          <p:nvPr/>
        </p:nvSpPr>
        <p:spPr>
          <a:xfrm>
            <a:off x="539552" y="836712"/>
            <a:ext cx="5832648" cy="2862322"/>
          </a:xfrm>
          <a:prstGeom prst="rect">
            <a:avLst/>
          </a:prstGeom>
          <a:noFill/>
          <a:ln>
            <a:solidFill>
              <a:schemeClr val="tx2">
                <a:lumMod val="75000"/>
              </a:schemeClr>
            </a:solidFill>
          </a:ln>
        </p:spPr>
        <p:txBody>
          <a:bodyPr wrap="square" rtlCol="0">
            <a:spAutoFit/>
          </a:bodyPr>
          <a:lstStyle/>
          <a:p>
            <a:r>
              <a:rPr lang="en-CA" dirty="0" smtClean="0">
                <a:solidFill>
                  <a:srgbClr val="FF0000"/>
                </a:solidFill>
              </a:rPr>
              <a:t>BOOKS:</a:t>
            </a:r>
          </a:p>
          <a:p>
            <a:pPr marL="285750" indent="-285750">
              <a:buFont typeface="Wingdings" pitchFamily="2" charset="2"/>
              <a:buChar char="Ø"/>
            </a:pPr>
            <a:r>
              <a:rPr lang="en-CA" dirty="0" smtClean="0"/>
              <a:t>Traveling in Space – Sue </a:t>
            </a:r>
            <a:r>
              <a:rPr lang="en-CA" dirty="0" err="1" smtClean="0"/>
              <a:t>Becklake</a:t>
            </a:r>
            <a:endParaRPr lang="en-CA" dirty="0" smtClean="0"/>
          </a:p>
          <a:p>
            <a:pPr marL="285750" indent="-285750">
              <a:buFont typeface="Wingdings" pitchFamily="2" charset="2"/>
              <a:buChar char="Ø"/>
            </a:pPr>
            <a:r>
              <a:rPr lang="en-CA" dirty="0" smtClean="0"/>
              <a:t>The Space Shuttle – Peter Murray</a:t>
            </a:r>
          </a:p>
          <a:p>
            <a:pPr marL="285750" indent="-285750">
              <a:buFont typeface="Wingdings" pitchFamily="2" charset="2"/>
              <a:buChar char="Ø"/>
            </a:pPr>
            <a:r>
              <a:rPr lang="en-CA" dirty="0" smtClean="0"/>
              <a:t>I Didn’t know that you can jump higher on the moon – Kate Petty</a:t>
            </a:r>
          </a:p>
          <a:p>
            <a:pPr marL="285750" indent="-285750">
              <a:buFont typeface="Wingdings" pitchFamily="2" charset="2"/>
              <a:buChar char="Ø"/>
            </a:pPr>
            <a:r>
              <a:rPr lang="en-CA" dirty="0" smtClean="0"/>
              <a:t>First on the Moon – Barbara </a:t>
            </a:r>
            <a:r>
              <a:rPr lang="en-CA" dirty="0" err="1" smtClean="0"/>
              <a:t>Hehner</a:t>
            </a:r>
            <a:endParaRPr lang="en-CA" dirty="0" smtClean="0"/>
          </a:p>
          <a:p>
            <a:pPr marL="285750" indent="-285750">
              <a:buFont typeface="Wingdings" pitchFamily="2" charset="2"/>
              <a:buChar char="Ø"/>
            </a:pPr>
            <a:r>
              <a:rPr lang="en-CA" dirty="0" smtClean="0"/>
              <a:t>Planets – Penelope </a:t>
            </a:r>
            <a:r>
              <a:rPr lang="en-CA" dirty="0" err="1" smtClean="0"/>
              <a:t>Arlon</a:t>
            </a:r>
            <a:r>
              <a:rPr lang="en-CA" dirty="0" smtClean="0"/>
              <a:t> and Tory Gordon-Harris</a:t>
            </a:r>
          </a:p>
          <a:p>
            <a:pPr marL="285750" indent="-285750">
              <a:buFont typeface="Wingdings" pitchFamily="2" charset="2"/>
              <a:buChar char="Ø"/>
            </a:pPr>
            <a:r>
              <a:rPr lang="en-CA" dirty="0" smtClean="0"/>
              <a:t>On the Shuttle – Barbara </a:t>
            </a:r>
            <a:r>
              <a:rPr lang="en-CA" dirty="0" err="1" smtClean="0"/>
              <a:t>Bondar</a:t>
            </a:r>
            <a:endParaRPr lang="en-CA" dirty="0" smtClean="0"/>
          </a:p>
          <a:p>
            <a:pPr marL="285750" indent="-285750">
              <a:buFont typeface="Wingdings" pitchFamily="2" charset="2"/>
              <a:buChar char="Ø"/>
            </a:pPr>
            <a:r>
              <a:rPr lang="en-CA" dirty="0" smtClean="0"/>
              <a:t>The Space Shuttle – Christopher Maynard</a:t>
            </a:r>
          </a:p>
          <a:p>
            <a:pPr marL="285750" indent="-285750">
              <a:buFont typeface="Wingdings" pitchFamily="2" charset="2"/>
              <a:buChar char="Ø"/>
            </a:pPr>
            <a:r>
              <a:rPr lang="en-CA" dirty="0" smtClean="0"/>
              <a:t>Space Exploration – Carole Stott</a:t>
            </a:r>
          </a:p>
          <a:p>
            <a:pPr marL="285750" indent="-285750">
              <a:buFont typeface="Wingdings" pitchFamily="2" charset="2"/>
              <a:buChar char="Ø"/>
            </a:pPr>
            <a:r>
              <a:rPr lang="en-CA" dirty="0" smtClean="0"/>
              <a:t>Astronaut Living in Space – Kate Hayden</a:t>
            </a:r>
            <a:endParaRPr lang="en-CA" dirty="0"/>
          </a:p>
        </p:txBody>
      </p:sp>
      <p:sp>
        <p:nvSpPr>
          <p:cNvPr id="4" name="TextBox 3"/>
          <p:cNvSpPr txBox="1"/>
          <p:nvPr/>
        </p:nvSpPr>
        <p:spPr>
          <a:xfrm>
            <a:off x="2882191" y="3868314"/>
            <a:ext cx="5796644" cy="1200329"/>
          </a:xfrm>
          <a:prstGeom prst="rect">
            <a:avLst/>
          </a:prstGeom>
          <a:noFill/>
          <a:ln>
            <a:solidFill>
              <a:schemeClr val="tx2">
                <a:lumMod val="75000"/>
              </a:schemeClr>
            </a:solidFill>
          </a:ln>
        </p:spPr>
        <p:txBody>
          <a:bodyPr wrap="square" rtlCol="0">
            <a:spAutoFit/>
          </a:bodyPr>
          <a:lstStyle/>
          <a:p>
            <a:r>
              <a:rPr lang="en-CA" dirty="0" smtClean="0">
                <a:solidFill>
                  <a:srgbClr val="FF0000"/>
                </a:solidFill>
              </a:rPr>
              <a:t>ONLINE RESOURCES:</a:t>
            </a:r>
            <a:endParaRPr lang="en-CA" dirty="0" smtClean="0"/>
          </a:p>
          <a:p>
            <a:pPr marL="285750" indent="-285750">
              <a:buFont typeface="Wingdings" pitchFamily="2" charset="2"/>
              <a:buChar char="Ø"/>
            </a:pPr>
            <a:r>
              <a:rPr lang="en-CA" dirty="0" smtClean="0"/>
              <a:t>YouTube – Space Shuttle Launch Audio – play loud – </a:t>
            </a:r>
            <a:r>
              <a:rPr lang="en-CA" dirty="0" err="1" smtClean="0"/>
              <a:t>indiegun</a:t>
            </a:r>
            <a:endParaRPr lang="en-CA" dirty="0" smtClean="0"/>
          </a:p>
          <a:p>
            <a:pPr marL="285750" indent="-285750">
              <a:buFont typeface="Wingdings" pitchFamily="2" charset="2"/>
              <a:buChar char="Ø"/>
            </a:pPr>
            <a:r>
              <a:rPr lang="en-CA" dirty="0" smtClean="0"/>
              <a:t>YouTube -  How the Space Shuttle works – science made fun</a:t>
            </a:r>
          </a:p>
          <a:p>
            <a:pPr marL="285750" indent="-285750">
              <a:buFont typeface="Wingdings" pitchFamily="2" charset="2"/>
              <a:buChar char="Ø"/>
            </a:pPr>
            <a:r>
              <a:rPr lang="en-CA" dirty="0" smtClean="0"/>
              <a:t>amazingpaperairplanes.com</a:t>
            </a:r>
            <a:endParaRPr lang="en-CA" dirty="0"/>
          </a:p>
        </p:txBody>
      </p:sp>
    </p:spTree>
    <p:extLst>
      <p:ext uri="{BB962C8B-B14F-4D97-AF65-F5344CB8AC3E}">
        <p14:creationId xmlns:p14="http://schemas.microsoft.com/office/powerpoint/2010/main" val="2219602552"/>
      </p:ext>
    </p:extLst>
  </p:cSld>
  <p:clrMapOvr>
    <a:masterClrMapping/>
  </p:clrMapOvr>
  <mc:AlternateContent xmlns:mc="http://schemas.openxmlformats.org/markup-compatibility/2006" xmlns:p14="http://schemas.microsoft.com/office/powerpoint/2010/main">
    <mc:Choice Requires="p14">
      <p:transition spd="slow" p14:dur="3000" advTm="18000">
        <p14:shred/>
      </p:transition>
    </mc:Choice>
    <mc:Fallback xmlns="">
      <p:transition spd="slow" advTm="18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6287" y="645458"/>
            <a:ext cx="5158785" cy="369332"/>
          </a:xfrm>
          <a:prstGeom prst="rect">
            <a:avLst/>
          </a:prstGeom>
          <a:noFill/>
        </p:spPr>
        <p:txBody>
          <a:bodyPr wrap="none" rtlCol="0">
            <a:spAutoFit/>
          </a:bodyPr>
          <a:lstStyle/>
          <a:p>
            <a:pPr marL="285750" indent="-285750" algn="ctr">
              <a:buFont typeface="Wingdings" pitchFamily="2" charset="2"/>
              <a:buChar char="Ø"/>
            </a:pPr>
            <a:r>
              <a:rPr lang="en-CA" dirty="0" smtClean="0">
                <a:solidFill>
                  <a:schemeClr val="tx2"/>
                </a:solidFill>
              </a:rPr>
              <a:t>Others began to build rockets and other space vehicles.</a:t>
            </a:r>
            <a:endParaRPr lang="en-CA" dirty="0">
              <a:solidFill>
                <a:schemeClr val="tx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30" y="1556792"/>
            <a:ext cx="2171733" cy="16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183274"/>
            <a:ext cx="1695553" cy="2260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226" y="3501008"/>
            <a:ext cx="2171733" cy="1628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2487" y="3789040"/>
            <a:ext cx="2171733" cy="1628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4245" y="1334594"/>
            <a:ext cx="2171733" cy="1628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8041730"/>
      </p:ext>
    </p:extLst>
  </p:cSld>
  <p:clrMapOvr>
    <a:masterClrMapping/>
  </p:clrMapOvr>
  <p:transition spd="slow" advTm="12000">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67380"/>
            <a:ext cx="8837612" cy="369332"/>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We created a web with the children showing what they already know and what they want to find out.</a:t>
            </a:r>
            <a:endParaRPr lang="en-CA"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0248" y="1052736"/>
            <a:ext cx="5690947" cy="426821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101071663"/>
      </p:ext>
    </p:extLst>
  </p:cSld>
  <p:clrMapOvr>
    <a:masterClrMapping/>
  </p:clrMapOvr>
  <mc:AlternateContent xmlns:mc="http://schemas.openxmlformats.org/markup-compatibility/2006" xmlns:p14="http://schemas.microsoft.com/office/powerpoint/2010/main">
    <mc:Choice Requires="p14">
      <p:transition spd="slow" p14:dur="1400" advTm="18000">
        <p14:ripple/>
      </p:transition>
    </mc:Choice>
    <mc:Fallback xmlns="">
      <p:transition spd="slow" advTm="1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7924800" cy="652934"/>
          </a:xfrm>
        </p:spPr>
        <p:txBody>
          <a:bodyPr/>
          <a:lstStyle/>
          <a:p>
            <a:pPr algn="ctr"/>
            <a:r>
              <a:rPr lang="en-CA" sz="2400" dirty="0" smtClean="0"/>
              <a:t>Phase ii – Developing the project</a:t>
            </a:r>
            <a:endParaRPr lang="en-CA" sz="2400" dirty="0"/>
          </a:p>
        </p:txBody>
      </p:sp>
      <p:sp>
        <p:nvSpPr>
          <p:cNvPr id="3" name="TextBox 2"/>
          <p:cNvSpPr txBox="1"/>
          <p:nvPr/>
        </p:nvSpPr>
        <p:spPr>
          <a:xfrm>
            <a:off x="2633903" y="1182425"/>
            <a:ext cx="3804183" cy="369332"/>
          </a:xfrm>
          <a:prstGeom prst="rect">
            <a:avLst/>
          </a:prstGeom>
          <a:noFill/>
        </p:spPr>
        <p:txBody>
          <a:bodyPr wrap="none" rtlCol="0">
            <a:spAutoFit/>
          </a:bodyPr>
          <a:lstStyle/>
          <a:p>
            <a:pPr marL="285750" indent="-285750" algn="ctr">
              <a:buFont typeface="Wingdings" pitchFamily="2" charset="2"/>
              <a:buChar char="Ø"/>
            </a:pPr>
            <a:r>
              <a:rPr lang="en-CA" dirty="0" smtClean="0">
                <a:solidFill>
                  <a:schemeClr val="tx2"/>
                </a:solidFill>
              </a:rPr>
              <a:t>We set out an invitation for the children.</a:t>
            </a:r>
            <a:endParaRPr lang="en-CA" dirty="0">
              <a:solidFill>
                <a:schemeClr val="tx2"/>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804628"/>
            <a:ext cx="6408712" cy="32403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14422904"/>
      </p:ext>
    </p:extLst>
  </p:cSld>
  <p:clrMapOvr>
    <a:masterClrMapping/>
  </p:clrMapOvr>
  <mc:AlternateContent xmlns:mc="http://schemas.openxmlformats.org/markup-compatibility/2006" xmlns:p14="http://schemas.microsoft.com/office/powerpoint/2010/main">
    <mc:Choice Requires="p14">
      <p:transition spd="slow" p14:dur="1200" advTm="10000">
        <p14:flip dir="r"/>
      </p:transition>
    </mc:Choice>
    <mc:Fallback xmlns="">
      <p:transition spd="slow"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6699" y="468435"/>
            <a:ext cx="5399235" cy="369332"/>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On the first day it sparked interest for some of the children.</a:t>
            </a:r>
            <a:endParaRPr lang="en-CA" dirty="0">
              <a:solidFill>
                <a:schemeClr val="tx2"/>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096" y="1226371"/>
            <a:ext cx="5308018" cy="3456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rot="19401506">
            <a:off x="6453692" y="4498090"/>
            <a:ext cx="2476960" cy="369332"/>
          </a:xfrm>
          <a:prstGeom prst="rect">
            <a:avLst/>
          </a:prstGeom>
          <a:noFill/>
        </p:spPr>
        <p:txBody>
          <a:bodyPr wrap="none" rtlCol="0">
            <a:spAutoFit/>
          </a:bodyPr>
          <a:lstStyle/>
          <a:p>
            <a:r>
              <a:rPr lang="en-CA" dirty="0" smtClean="0"/>
              <a:t>“I think this is a space suit!”</a:t>
            </a:r>
            <a:endParaRPr lang="en-CA" dirty="0"/>
          </a:p>
        </p:txBody>
      </p:sp>
    </p:spTree>
    <p:extLst>
      <p:ext uri="{BB962C8B-B14F-4D97-AF65-F5344CB8AC3E}">
        <p14:creationId xmlns:p14="http://schemas.microsoft.com/office/powerpoint/2010/main" val="2990547131"/>
      </p:ext>
    </p:extLst>
  </p:cSld>
  <p:clrMapOvr>
    <a:masterClrMapping/>
  </p:clrMapOvr>
  <mc:AlternateContent xmlns:mc="http://schemas.openxmlformats.org/markup-compatibility/2006" xmlns:p14="http://schemas.microsoft.com/office/powerpoint/2010/main">
    <mc:Choice Requires="p14">
      <p:transition spd="slow" p14:dur="4000" advTm="10000">
        <p14:vortex dir="r"/>
      </p:transition>
    </mc:Choice>
    <mc:Fallback xmlns="">
      <p:transition spd="slow"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683568" y="692696"/>
            <a:ext cx="4248472" cy="3186354"/>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6" name="Content Placeholder 1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148064" y="1574046"/>
            <a:ext cx="3733800" cy="28003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extBox 1"/>
          <p:cNvSpPr txBox="1"/>
          <p:nvPr/>
        </p:nvSpPr>
        <p:spPr>
          <a:xfrm>
            <a:off x="1835696" y="4189730"/>
            <a:ext cx="1830950" cy="369332"/>
          </a:xfrm>
          <a:prstGeom prst="rect">
            <a:avLst/>
          </a:prstGeom>
          <a:noFill/>
        </p:spPr>
        <p:txBody>
          <a:bodyPr wrap="none" rtlCol="0">
            <a:spAutoFit/>
          </a:bodyPr>
          <a:lstStyle/>
          <a:p>
            <a:r>
              <a:rPr lang="en-CA" dirty="0" smtClean="0"/>
              <a:t>“This says rockets!”</a:t>
            </a:r>
            <a:endParaRPr lang="en-CA" dirty="0"/>
          </a:p>
        </p:txBody>
      </p:sp>
      <p:sp>
        <p:nvSpPr>
          <p:cNvPr id="3" name="TextBox 2"/>
          <p:cNvSpPr txBox="1"/>
          <p:nvPr/>
        </p:nvSpPr>
        <p:spPr>
          <a:xfrm>
            <a:off x="5220072" y="1052735"/>
            <a:ext cx="2930610" cy="584775"/>
          </a:xfrm>
          <a:prstGeom prst="rect">
            <a:avLst/>
          </a:prstGeom>
          <a:noFill/>
        </p:spPr>
        <p:txBody>
          <a:bodyPr wrap="none" rtlCol="0">
            <a:spAutoFit/>
          </a:bodyPr>
          <a:lstStyle/>
          <a:p>
            <a:r>
              <a:rPr lang="en-CA" sz="1600" dirty="0" smtClean="0">
                <a:solidFill>
                  <a:schemeClr val="tx2"/>
                </a:solidFill>
              </a:rPr>
              <a:t>Some children decided to build some</a:t>
            </a:r>
          </a:p>
          <a:p>
            <a:r>
              <a:rPr lang="en-CA" sz="1600" dirty="0" smtClean="0">
                <a:solidFill>
                  <a:schemeClr val="tx2"/>
                </a:solidFill>
              </a:rPr>
              <a:t> rockets to add to the invitation</a:t>
            </a:r>
            <a:r>
              <a:rPr lang="en-CA" sz="1600" dirty="0" smtClean="0"/>
              <a:t>.</a:t>
            </a:r>
            <a:endParaRPr lang="en-CA" sz="1600" dirty="0"/>
          </a:p>
        </p:txBody>
      </p:sp>
      <p:sp>
        <p:nvSpPr>
          <p:cNvPr id="4" name="TextBox 3"/>
          <p:cNvSpPr txBox="1"/>
          <p:nvPr/>
        </p:nvSpPr>
        <p:spPr>
          <a:xfrm>
            <a:off x="6260880" y="4563458"/>
            <a:ext cx="2537874" cy="646331"/>
          </a:xfrm>
          <a:prstGeom prst="rect">
            <a:avLst/>
          </a:prstGeom>
          <a:noFill/>
        </p:spPr>
        <p:txBody>
          <a:bodyPr wrap="none" rtlCol="0">
            <a:spAutoFit/>
          </a:bodyPr>
          <a:lstStyle/>
          <a:p>
            <a:r>
              <a:rPr lang="en-CA" dirty="0" smtClean="0"/>
              <a:t>“They fly.  They have fire</a:t>
            </a:r>
          </a:p>
          <a:p>
            <a:r>
              <a:rPr lang="en-CA" dirty="0" smtClean="0"/>
              <a:t> in the back so they can fly!”</a:t>
            </a:r>
            <a:endParaRPr lang="en-CA" dirty="0"/>
          </a:p>
        </p:txBody>
      </p:sp>
    </p:spTree>
    <p:extLst>
      <p:ext uri="{BB962C8B-B14F-4D97-AF65-F5344CB8AC3E}">
        <p14:creationId xmlns:p14="http://schemas.microsoft.com/office/powerpoint/2010/main" val="695974120"/>
      </p:ext>
    </p:extLst>
  </p:cSld>
  <p:clrMapOvr>
    <a:masterClrMapping/>
  </p:clrMapOvr>
  <mc:AlternateContent xmlns:mc="http://schemas.openxmlformats.org/markup-compatibility/2006" xmlns:p14="http://schemas.microsoft.com/office/powerpoint/2010/main">
    <mc:Choice Requires="p14">
      <p:transition spd="slow" p14:dur="4400" advTm="12000">
        <p14:honeycomb/>
      </p:transition>
    </mc:Choice>
    <mc:Fallback xmlns="">
      <p:transition spd="slow" advTm="12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1124744"/>
            <a:ext cx="5244075" cy="39330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467544" y="260648"/>
            <a:ext cx="8358378" cy="646331"/>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We made a special area for a “rocket studio.”</a:t>
            </a:r>
          </a:p>
          <a:p>
            <a:pPr marL="285750" indent="-285750">
              <a:buFont typeface="Wingdings" pitchFamily="2" charset="2"/>
              <a:buChar char="Ø"/>
            </a:pPr>
            <a:r>
              <a:rPr lang="en-CA" dirty="0" smtClean="0">
                <a:solidFill>
                  <a:schemeClr val="tx2"/>
                </a:solidFill>
              </a:rPr>
              <a:t>The other Pre K class respected the area and also enjoyed looking at the books and creations.</a:t>
            </a:r>
            <a:endParaRPr lang="en-CA" dirty="0">
              <a:solidFill>
                <a:schemeClr val="tx2"/>
              </a:solidFill>
            </a:endParaRPr>
          </a:p>
        </p:txBody>
      </p:sp>
    </p:spTree>
    <p:extLst>
      <p:ext uri="{BB962C8B-B14F-4D97-AF65-F5344CB8AC3E}">
        <p14:creationId xmlns:p14="http://schemas.microsoft.com/office/powerpoint/2010/main" val="3984241416"/>
      </p:ext>
    </p:extLst>
  </p:cSld>
  <p:clrMapOvr>
    <a:masterClrMapping/>
  </p:clrMapOvr>
  <mc:AlternateContent xmlns:mc="http://schemas.openxmlformats.org/markup-compatibility/2006" xmlns:p14="http://schemas.microsoft.com/office/powerpoint/2010/main">
    <mc:Choice Requires="p14">
      <p:transition spd="slow" p14:dur="1400" advTm="12000">
        <p14:doors dir="vert"/>
      </p:transition>
    </mc:Choice>
    <mc:Fallback xmlns="">
      <p:transition spd="slow" advTm="12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80728"/>
            <a:ext cx="2401238" cy="1800929"/>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94098" y="1271830"/>
            <a:ext cx="2575344" cy="1931508"/>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3604947"/>
            <a:ext cx="2448184" cy="1836138"/>
          </a:xfrm>
          <a:prstGeom prst="rect">
            <a:avLst/>
          </a:prstGeom>
          <a:ln>
            <a:noFill/>
          </a:ln>
          <a:effectLst>
            <a:softEdge rad="1125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3140968"/>
            <a:ext cx="2496655" cy="1872491"/>
          </a:xfrm>
          <a:prstGeom prst="rect">
            <a:avLst/>
          </a:prstGeom>
          <a:ln>
            <a:noFill/>
          </a:ln>
          <a:effectLst>
            <a:softEdge rad="112500"/>
          </a:effectLst>
        </p:spPr>
      </p:pic>
      <p:sp>
        <p:nvSpPr>
          <p:cNvPr id="6" name="TextBox 5"/>
          <p:cNvSpPr txBox="1"/>
          <p:nvPr/>
        </p:nvSpPr>
        <p:spPr>
          <a:xfrm>
            <a:off x="1403648" y="372367"/>
            <a:ext cx="6388287" cy="369332"/>
          </a:xfrm>
          <a:prstGeom prst="rect">
            <a:avLst/>
          </a:prstGeom>
          <a:noFill/>
        </p:spPr>
        <p:txBody>
          <a:bodyPr wrap="none" rtlCol="0">
            <a:spAutoFit/>
          </a:bodyPr>
          <a:lstStyle/>
          <a:p>
            <a:pPr marL="285750" indent="-285750">
              <a:buFont typeface="Wingdings" pitchFamily="2" charset="2"/>
              <a:buChar char="Ø"/>
            </a:pPr>
            <a:r>
              <a:rPr lang="en-CA" dirty="0" smtClean="0">
                <a:solidFill>
                  <a:schemeClr val="tx2"/>
                </a:solidFill>
              </a:rPr>
              <a:t>The children looked at books (literacy) and made puzzles (fine motor). </a:t>
            </a:r>
          </a:p>
        </p:txBody>
      </p:sp>
    </p:spTree>
    <p:extLst>
      <p:ext uri="{BB962C8B-B14F-4D97-AF65-F5344CB8AC3E}">
        <p14:creationId xmlns:p14="http://schemas.microsoft.com/office/powerpoint/2010/main" val="2661857248"/>
      </p:ext>
    </p:extLst>
  </p:cSld>
  <p:clrMapOvr>
    <a:masterClrMapping/>
  </p:clrMapOvr>
  <mc:AlternateContent xmlns:mc="http://schemas.openxmlformats.org/markup-compatibility/2006" xmlns:p14="http://schemas.microsoft.com/office/powerpoint/2010/main">
    <mc:Choice Requires="p14">
      <p:transition spd="slow" p14:dur="1400" advTm="12000">
        <p14:ripple/>
      </p:transition>
    </mc:Choice>
    <mc:Fallback xmlns="">
      <p:transition spd="slow" advTm="12000">
        <p:fade/>
      </p:transition>
    </mc:Fallback>
  </mc:AlternateContent>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1374</TotalTime>
  <Words>1313</Words>
  <Application>Microsoft Office PowerPoint</Application>
  <PresentationFormat>On-screen Show (4:3)</PresentationFormat>
  <Paragraphs>112</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Horizon</vt:lpstr>
      <vt:lpstr>ROCKETS</vt:lpstr>
      <vt:lpstr>PhasE I – Beginning the project</vt:lpstr>
      <vt:lpstr>PowerPoint Presentation</vt:lpstr>
      <vt:lpstr>PowerPoint Presentation</vt:lpstr>
      <vt:lpstr>Phase ii – Developing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ROCKETS</dc:title>
  <dc:creator>Michelle Barkway</dc:creator>
  <cp:lastModifiedBy>Amy Templeman</cp:lastModifiedBy>
  <cp:revision>77</cp:revision>
  <dcterms:created xsi:type="dcterms:W3CDTF">2013-02-10T22:53:49Z</dcterms:created>
  <dcterms:modified xsi:type="dcterms:W3CDTF">2013-06-21T20:41:44Z</dcterms:modified>
</cp:coreProperties>
</file>