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64" r:id="rId4"/>
    <p:sldId id="275" r:id="rId5"/>
    <p:sldId id="274" r:id="rId6"/>
    <p:sldId id="262" r:id="rId7"/>
    <p:sldId id="261" r:id="rId8"/>
    <p:sldId id="276" r:id="rId9"/>
    <p:sldId id="277" r:id="rId10"/>
    <p:sldId id="273" r:id="rId11"/>
    <p:sldId id="265" r:id="rId12"/>
    <p:sldId id="266" r:id="rId13"/>
    <p:sldId id="267" r:id="rId14"/>
    <p:sldId id="268" r:id="rId15"/>
    <p:sldId id="269" r:id="rId16"/>
    <p:sldId id="270" r:id="rId17"/>
    <p:sldId id="271" r:id="rId18"/>
    <p:sldId id="272" r:id="rId19"/>
    <p:sldId id="278" r:id="rId20"/>
    <p:sldId id="27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20th Century Font" pitchFamily="2" charset="0"/>
        <a:ea typeface="+mn-ea"/>
        <a:cs typeface="+mn-cs"/>
      </a:defRPr>
    </a:lvl1pPr>
    <a:lvl2pPr marL="457200" algn="l" rtl="0" fontAlgn="base">
      <a:spcBef>
        <a:spcPct val="0"/>
      </a:spcBef>
      <a:spcAft>
        <a:spcPct val="0"/>
      </a:spcAft>
      <a:defRPr kern="1200">
        <a:solidFill>
          <a:schemeClr val="tx1"/>
        </a:solidFill>
        <a:latin typeface="20th Century Font" pitchFamily="2" charset="0"/>
        <a:ea typeface="+mn-ea"/>
        <a:cs typeface="+mn-cs"/>
      </a:defRPr>
    </a:lvl2pPr>
    <a:lvl3pPr marL="914400" algn="l" rtl="0" fontAlgn="base">
      <a:spcBef>
        <a:spcPct val="0"/>
      </a:spcBef>
      <a:spcAft>
        <a:spcPct val="0"/>
      </a:spcAft>
      <a:defRPr kern="1200">
        <a:solidFill>
          <a:schemeClr val="tx1"/>
        </a:solidFill>
        <a:latin typeface="20th Century Font" pitchFamily="2" charset="0"/>
        <a:ea typeface="+mn-ea"/>
        <a:cs typeface="+mn-cs"/>
      </a:defRPr>
    </a:lvl3pPr>
    <a:lvl4pPr marL="1371600" algn="l" rtl="0" fontAlgn="base">
      <a:spcBef>
        <a:spcPct val="0"/>
      </a:spcBef>
      <a:spcAft>
        <a:spcPct val="0"/>
      </a:spcAft>
      <a:defRPr kern="1200">
        <a:solidFill>
          <a:schemeClr val="tx1"/>
        </a:solidFill>
        <a:latin typeface="20th Century Font" pitchFamily="2" charset="0"/>
        <a:ea typeface="+mn-ea"/>
        <a:cs typeface="+mn-cs"/>
      </a:defRPr>
    </a:lvl4pPr>
    <a:lvl5pPr marL="1828800" algn="l" rtl="0" fontAlgn="base">
      <a:spcBef>
        <a:spcPct val="0"/>
      </a:spcBef>
      <a:spcAft>
        <a:spcPct val="0"/>
      </a:spcAft>
      <a:defRPr kern="1200">
        <a:solidFill>
          <a:schemeClr val="tx1"/>
        </a:solidFill>
        <a:latin typeface="20th Century Font" pitchFamily="2" charset="0"/>
        <a:ea typeface="+mn-ea"/>
        <a:cs typeface="+mn-cs"/>
      </a:defRPr>
    </a:lvl5pPr>
    <a:lvl6pPr marL="2286000" algn="l" defTabSz="914400" rtl="0" eaLnBrk="1" latinLnBrk="0" hangingPunct="1">
      <a:defRPr kern="1200">
        <a:solidFill>
          <a:schemeClr val="tx1"/>
        </a:solidFill>
        <a:latin typeface="20th Century Font" pitchFamily="2" charset="0"/>
        <a:ea typeface="+mn-ea"/>
        <a:cs typeface="+mn-cs"/>
      </a:defRPr>
    </a:lvl6pPr>
    <a:lvl7pPr marL="2743200" algn="l" defTabSz="914400" rtl="0" eaLnBrk="1" latinLnBrk="0" hangingPunct="1">
      <a:defRPr kern="1200">
        <a:solidFill>
          <a:schemeClr val="tx1"/>
        </a:solidFill>
        <a:latin typeface="20th Century Font" pitchFamily="2" charset="0"/>
        <a:ea typeface="+mn-ea"/>
        <a:cs typeface="+mn-cs"/>
      </a:defRPr>
    </a:lvl7pPr>
    <a:lvl8pPr marL="3200400" algn="l" defTabSz="914400" rtl="0" eaLnBrk="1" latinLnBrk="0" hangingPunct="1">
      <a:defRPr kern="1200">
        <a:solidFill>
          <a:schemeClr val="tx1"/>
        </a:solidFill>
        <a:latin typeface="20th Century Font" pitchFamily="2" charset="0"/>
        <a:ea typeface="+mn-ea"/>
        <a:cs typeface="+mn-cs"/>
      </a:defRPr>
    </a:lvl8pPr>
    <a:lvl9pPr marL="3657600" algn="l" defTabSz="914400" rtl="0" eaLnBrk="1" latinLnBrk="0" hangingPunct="1">
      <a:defRPr kern="1200">
        <a:solidFill>
          <a:schemeClr val="tx1"/>
        </a:solidFill>
        <a:latin typeface="20th Century Font"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00"/>
    <a:srgbClr val="0066FF"/>
    <a:srgbClr val="FF6600"/>
    <a:srgbClr val="6600FF"/>
    <a:srgbClr val="3399FF"/>
    <a:srgbClr val="0099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94662" autoAdjust="0"/>
  </p:normalViewPr>
  <p:slideViewPr>
    <p:cSldViewPr>
      <p:cViewPr>
        <p:scale>
          <a:sx n="52" d="100"/>
          <a:sy n="52" d="100"/>
        </p:scale>
        <p:origin x="-931" y="-1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362200" y="5029200"/>
            <a:ext cx="4495800" cy="990600"/>
          </a:xfrm>
        </p:spPr>
        <p:txBody>
          <a:bodyPr anchor="b" anchorCtr="0"/>
          <a:lstStyle>
            <a:lvl1pPr algn="ctr">
              <a:defRPr sz="4800">
                <a:solidFill>
                  <a:schemeClr val="tx2">
                    <a:lumMod val="75000"/>
                  </a:schemeClr>
                </a:solidFill>
              </a:defRPr>
            </a:lvl1pPr>
          </a:lstStyle>
          <a:p>
            <a:r>
              <a:rPr lang="en-US" smtClean="0"/>
              <a:t>Click to edit Master title style</a:t>
            </a:r>
            <a:endParaRPr lang="en-US" dirty="0"/>
          </a:p>
        </p:txBody>
      </p:sp>
      <p:sp>
        <p:nvSpPr>
          <p:cNvPr id="11267" name="Rectangle 3"/>
          <p:cNvSpPr>
            <a:spLocks noGrp="1" noChangeArrowheads="1"/>
          </p:cNvSpPr>
          <p:nvPr>
            <p:ph type="subTitle" idx="1"/>
          </p:nvPr>
        </p:nvSpPr>
        <p:spPr>
          <a:xfrm>
            <a:off x="2362200" y="5867400"/>
            <a:ext cx="4495800" cy="685800"/>
          </a:xfrm>
        </p:spPr>
        <p:txBody>
          <a:bodyPr/>
          <a:lstStyle>
            <a:lvl1pPr marL="0" indent="0" algn="ctr">
              <a:defRPr/>
            </a:lvl1pPr>
          </a:lstStyle>
          <a:p>
            <a:r>
              <a:rPr lang="en-US" smtClean="0"/>
              <a:t>Click to edit Master subtitle style</a:t>
            </a:r>
            <a:endParaRPr lang="en-US" dirty="0"/>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endParaRPr lang="en-US"/>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en-US"/>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BD922EBD-3523-4638-B530-8682D4B5A2AB}" type="slidenum">
              <a:rPr lang="en-US"/>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199"/>
            <a:ext cx="5486400" cy="3889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1D6F9F-E5D3-4B3A-869F-3A6D676BFB07}" type="slidenum">
              <a:rPr lang="en-US"/>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29613A-05ED-4FB7-9C9B-5393403C1550}"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838200"/>
            <a:ext cx="1143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38200"/>
            <a:ext cx="61341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E063F9-E4CD-400E-949C-70189A5B287B}"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11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61150"/>
            <a:ext cx="2133600" cy="196850"/>
          </a:xfrm>
        </p:spPr>
        <p:txBody>
          <a:bodyPr/>
          <a:lstStyle>
            <a:lvl1pPr>
              <a:defRPr/>
            </a:lvl1pPr>
          </a:lstStyle>
          <a:p>
            <a:endParaRPr lang="en-US"/>
          </a:p>
        </p:txBody>
      </p:sp>
      <p:sp>
        <p:nvSpPr>
          <p:cNvPr id="6" name="Footer Placeholder 5"/>
          <p:cNvSpPr>
            <a:spLocks noGrp="1"/>
          </p:cNvSpPr>
          <p:nvPr>
            <p:ph type="ftr" sz="quarter" idx="11"/>
          </p:nvPr>
        </p:nvSpPr>
        <p:spPr>
          <a:xfrm>
            <a:off x="3124200" y="6689725"/>
            <a:ext cx="2895600" cy="168275"/>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689725"/>
            <a:ext cx="2133600" cy="136525"/>
          </a:xfrm>
        </p:spPr>
        <p:txBody>
          <a:bodyPr/>
          <a:lstStyle>
            <a:lvl1pPr>
              <a:defRPr/>
            </a:lvl1pPr>
          </a:lstStyle>
          <a:p>
            <a:fld id="{2361082F-CC7E-4A7F-B657-AB19938BEC24}" type="slidenum">
              <a:rPr lang="en-US"/>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381000"/>
            <a:ext cx="8382000" cy="457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8382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82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6576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57600"/>
            <a:ext cx="41148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661150"/>
            <a:ext cx="2133600" cy="196850"/>
          </a:xfrm>
        </p:spPr>
        <p:txBody>
          <a:bodyPr/>
          <a:lstStyle>
            <a:lvl1pPr>
              <a:defRPr/>
            </a:lvl1pPr>
          </a:lstStyle>
          <a:p>
            <a:endParaRPr lang="en-US"/>
          </a:p>
        </p:txBody>
      </p:sp>
      <p:sp>
        <p:nvSpPr>
          <p:cNvPr id="8" name="Footer Placeholder 7"/>
          <p:cNvSpPr>
            <a:spLocks noGrp="1"/>
          </p:cNvSpPr>
          <p:nvPr>
            <p:ph type="ftr" sz="quarter" idx="11"/>
          </p:nvPr>
        </p:nvSpPr>
        <p:spPr>
          <a:xfrm>
            <a:off x="3124200" y="6689725"/>
            <a:ext cx="2895600" cy="168275"/>
          </a:xfrm>
        </p:spPr>
        <p:txBody>
          <a:bodyPr/>
          <a:lstStyle>
            <a:lvl1pPr>
              <a:defRPr/>
            </a:lvl1pPr>
          </a:lstStyle>
          <a:p>
            <a:endParaRPr lang="en-US"/>
          </a:p>
        </p:txBody>
      </p:sp>
      <p:sp>
        <p:nvSpPr>
          <p:cNvPr id="9" name="Slide Number Placeholder 8"/>
          <p:cNvSpPr>
            <a:spLocks noGrp="1"/>
          </p:cNvSpPr>
          <p:nvPr>
            <p:ph type="sldNum" sz="quarter" idx="12"/>
          </p:nvPr>
        </p:nvSpPr>
        <p:spPr>
          <a:xfrm>
            <a:off x="7010400" y="6689725"/>
            <a:ext cx="2133600" cy="136525"/>
          </a:xfrm>
        </p:spPr>
        <p:txBody>
          <a:bodyPr/>
          <a:lstStyle>
            <a:lvl1pPr>
              <a:defRPr/>
            </a:lvl1pPr>
          </a:lstStyle>
          <a:p>
            <a:fld id="{1763B00B-31CE-4D56-A81B-F04B64C71973}"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8CAA99-A069-4F4F-8BCF-912413820299}" type="slidenum">
              <a:rPr lang="en-US"/>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8CAA99-A069-4F4F-8BCF-912413820299}"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6911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910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700A4C-E2E9-4C6B-961E-B2212D6A2BA3}"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00200"/>
            <a:ext cx="2971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2971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E25C00F-2918-47EE-8015-AFEF7543F7A6}" type="slidenum">
              <a:rPr lang="en-US"/>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2715A22-ED05-4E26-91FE-A34F170313E0}"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D1489B2-94D6-4EC3-A67E-0C4283E0B95F}" type="slidenum">
              <a:rPr lang="en-US"/>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F71BFE3-F9D9-49FD-8751-622218FD350A}" type="slidenum">
              <a:rPr lang="en-US"/>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742950"/>
            <a:ext cx="1865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38200"/>
            <a:ext cx="3968750"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200" y="1905000"/>
            <a:ext cx="1865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24E110-E0AC-4DDF-A6A9-D8BA142A8B39}"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9436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600200" y="1600200"/>
            <a:ext cx="5943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1">
                <a:solidFill>
                  <a:schemeClr val="bg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1">
                <a:solidFill>
                  <a:schemeClr val="bg1"/>
                </a:solidFill>
                <a:latin typeface="+mn-lt"/>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chemeClr val="bg1"/>
                </a:solidFill>
                <a:latin typeface="+mn-lt"/>
              </a:defRPr>
            </a:lvl1pPr>
          </a:lstStyle>
          <a:p>
            <a:fld id="{EACD6338-9E23-4364-8071-6AF6B2B780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p:fade thruBlk="1"/>
  </p:transition>
  <p:txStyles>
    <p:titleStyle>
      <a:lvl1pPr algn="l" rtl="0" eaLnBrk="1" fontAlgn="base" hangingPunct="1">
        <a:spcBef>
          <a:spcPct val="0"/>
        </a:spcBef>
        <a:spcAft>
          <a:spcPct val="0"/>
        </a:spcAft>
        <a:defRPr sz="3600">
          <a:solidFill>
            <a:schemeClr val="tx2">
              <a:lumMod val="50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Impact" pitchFamily="34" charset="0"/>
        </a:defRPr>
      </a:lvl2pPr>
      <a:lvl3pPr algn="l" rtl="0" eaLnBrk="1" fontAlgn="base" hangingPunct="1">
        <a:spcBef>
          <a:spcPct val="0"/>
        </a:spcBef>
        <a:spcAft>
          <a:spcPct val="0"/>
        </a:spcAft>
        <a:defRPr sz="3600">
          <a:solidFill>
            <a:schemeClr val="tx1"/>
          </a:solidFill>
          <a:latin typeface="Impact" pitchFamily="34" charset="0"/>
        </a:defRPr>
      </a:lvl3pPr>
      <a:lvl4pPr algn="l" rtl="0" eaLnBrk="1" fontAlgn="base" hangingPunct="1">
        <a:spcBef>
          <a:spcPct val="0"/>
        </a:spcBef>
        <a:spcAft>
          <a:spcPct val="0"/>
        </a:spcAft>
        <a:defRPr sz="3600">
          <a:solidFill>
            <a:schemeClr val="tx1"/>
          </a:solidFill>
          <a:latin typeface="Impact" pitchFamily="34" charset="0"/>
        </a:defRPr>
      </a:lvl4pPr>
      <a:lvl5pPr algn="l" rtl="0" eaLnBrk="1" fontAlgn="base" hangingPunct="1">
        <a:spcBef>
          <a:spcPct val="0"/>
        </a:spcBef>
        <a:spcAft>
          <a:spcPct val="0"/>
        </a:spcAft>
        <a:defRPr sz="3600">
          <a:solidFill>
            <a:schemeClr val="tx1"/>
          </a:solidFill>
          <a:latin typeface="Impact" pitchFamily="34" charset="0"/>
        </a:defRPr>
      </a:lvl5pPr>
      <a:lvl6pPr marL="457200" algn="l" rtl="0" eaLnBrk="1" fontAlgn="base" hangingPunct="1">
        <a:spcBef>
          <a:spcPct val="0"/>
        </a:spcBef>
        <a:spcAft>
          <a:spcPct val="0"/>
        </a:spcAft>
        <a:defRPr sz="3600">
          <a:solidFill>
            <a:schemeClr val="tx1"/>
          </a:solidFill>
          <a:latin typeface="Impact" pitchFamily="34" charset="0"/>
        </a:defRPr>
      </a:lvl6pPr>
      <a:lvl7pPr marL="914400" algn="l" rtl="0" eaLnBrk="1" fontAlgn="base" hangingPunct="1">
        <a:spcBef>
          <a:spcPct val="0"/>
        </a:spcBef>
        <a:spcAft>
          <a:spcPct val="0"/>
        </a:spcAft>
        <a:defRPr sz="3600">
          <a:solidFill>
            <a:schemeClr val="tx1"/>
          </a:solidFill>
          <a:latin typeface="Impact" pitchFamily="34" charset="0"/>
        </a:defRPr>
      </a:lvl7pPr>
      <a:lvl8pPr marL="1371600" algn="l" rtl="0" eaLnBrk="1" fontAlgn="base" hangingPunct="1">
        <a:spcBef>
          <a:spcPct val="0"/>
        </a:spcBef>
        <a:spcAft>
          <a:spcPct val="0"/>
        </a:spcAft>
        <a:defRPr sz="3600">
          <a:solidFill>
            <a:schemeClr val="tx1"/>
          </a:solidFill>
          <a:latin typeface="Impact" pitchFamily="34" charset="0"/>
        </a:defRPr>
      </a:lvl8pPr>
      <a:lvl9pPr marL="1828800" algn="l" rtl="0" eaLnBrk="1" fontAlgn="base" hangingPunct="1">
        <a:spcBef>
          <a:spcPct val="0"/>
        </a:spcBef>
        <a:spcAft>
          <a:spcPct val="0"/>
        </a:spcAft>
        <a:defRPr sz="3600">
          <a:solidFill>
            <a:schemeClr val="tx1"/>
          </a:solidFill>
          <a:latin typeface="Impact" pitchFamily="34" charset="0"/>
        </a:defRPr>
      </a:lvl9pPr>
    </p:titleStyle>
    <p:bodyStyle>
      <a:lvl1pPr marL="342900" indent="-342900" algn="l" rtl="0" eaLnBrk="1" fontAlgn="base" hangingPunct="1">
        <a:spcBef>
          <a:spcPct val="20000"/>
        </a:spcBef>
        <a:spcAft>
          <a:spcPct val="0"/>
        </a:spcAft>
        <a:buSzPct val="200000"/>
        <a:defRPr sz="2400" b="1">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SzPct val="200000"/>
        <a:defRPr sz="2000" b="1">
          <a:solidFill>
            <a:schemeClr val="tx2">
              <a:lumMod val="75000"/>
            </a:schemeClr>
          </a:solidFill>
          <a:latin typeface="+mn-lt"/>
        </a:defRPr>
      </a:lvl2pPr>
      <a:lvl3pPr marL="1143000" indent="-228600" algn="l" rtl="0" eaLnBrk="1" fontAlgn="base" hangingPunct="1">
        <a:spcBef>
          <a:spcPct val="20000"/>
        </a:spcBef>
        <a:spcAft>
          <a:spcPct val="0"/>
        </a:spcAft>
        <a:buSzPct val="200000"/>
        <a:defRPr b="1">
          <a:solidFill>
            <a:schemeClr val="tx2">
              <a:lumMod val="75000"/>
            </a:schemeClr>
          </a:solidFill>
          <a:latin typeface="+mn-lt"/>
        </a:defRPr>
      </a:lvl3pPr>
      <a:lvl4pPr marL="1600200" indent="-228600" algn="l" rtl="0" eaLnBrk="1" fontAlgn="base" hangingPunct="1">
        <a:spcBef>
          <a:spcPct val="20000"/>
        </a:spcBef>
        <a:spcAft>
          <a:spcPct val="0"/>
        </a:spcAft>
        <a:buSzPct val="200000"/>
        <a:defRPr sz="1600" b="1">
          <a:solidFill>
            <a:schemeClr val="tx2">
              <a:lumMod val="75000"/>
            </a:schemeClr>
          </a:solidFill>
          <a:latin typeface="+mn-lt"/>
        </a:defRPr>
      </a:lvl4pPr>
      <a:lvl5pPr marL="2057400" indent="-228600" algn="l" rtl="0" eaLnBrk="1" fontAlgn="base" hangingPunct="1">
        <a:spcBef>
          <a:spcPct val="20000"/>
        </a:spcBef>
        <a:spcAft>
          <a:spcPct val="0"/>
        </a:spcAft>
        <a:buSzPct val="200000"/>
        <a:defRPr sz="1600" b="1">
          <a:solidFill>
            <a:schemeClr val="tx2">
              <a:lumMod val="75000"/>
            </a:schemeClr>
          </a:solidFill>
          <a:latin typeface="+mn-lt"/>
        </a:defRPr>
      </a:lvl5pPr>
      <a:lvl6pPr marL="2514600" indent="-228600" algn="l" rtl="0" eaLnBrk="1" fontAlgn="base" hangingPunct="1">
        <a:spcBef>
          <a:spcPct val="20000"/>
        </a:spcBef>
        <a:spcAft>
          <a:spcPct val="0"/>
        </a:spcAft>
        <a:buSzPct val="200000"/>
        <a:defRPr sz="1600" b="1">
          <a:solidFill>
            <a:schemeClr val="tx1"/>
          </a:solidFill>
          <a:latin typeface="+mn-lt"/>
        </a:defRPr>
      </a:lvl6pPr>
      <a:lvl7pPr marL="2971800" indent="-228600" algn="l" rtl="0" eaLnBrk="1" fontAlgn="base" hangingPunct="1">
        <a:spcBef>
          <a:spcPct val="20000"/>
        </a:spcBef>
        <a:spcAft>
          <a:spcPct val="0"/>
        </a:spcAft>
        <a:buSzPct val="200000"/>
        <a:defRPr sz="1600" b="1">
          <a:solidFill>
            <a:schemeClr val="tx1"/>
          </a:solidFill>
          <a:latin typeface="+mn-lt"/>
        </a:defRPr>
      </a:lvl7pPr>
      <a:lvl8pPr marL="3429000" indent="-228600" algn="l" rtl="0" eaLnBrk="1" fontAlgn="base" hangingPunct="1">
        <a:spcBef>
          <a:spcPct val="20000"/>
        </a:spcBef>
        <a:spcAft>
          <a:spcPct val="0"/>
        </a:spcAft>
        <a:buSzPct val="200000"/>
        <a:defRPr sz="1600" b="1">
          <a:solidFill>
            <a:schemeClr val="tx1"/>
          </a:solidFill>
          <a:latin typeface="+mn-lt"/>
        </a:defRPr>
      </a:lvl8pPr>
      <a:lvl9pPr marL="3886200" indent="-228600" algn="l" rtl="0" eaLnBrk="1" fontAlgn="base" hangingPunct="1">
        <a:spcBef>
          <a:spcPct val="20000"/>
        </a:spcBef>
        <a:spcAft>
          <a:spcPct val="0"/>
        </a:spcAft>
        <a:buSzPct val="200000"/>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57400" y="1828800"/>
            <a:ext cx="5486400" cy="53340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5400" dirty="0" smtClean="0">
                <a:solidFill>
                  <a:schemeClr val="tx2">
                    <a:lumMod val="50000"/>
                  </a:schemeClr>
                </a:solidFill>
              </a:rPr>
              <a:t>Winter </a:t>
            </a:r>
            <a:br>
              <a:rPr lang="en-US" sz="5400" dirty="0" smtClean="0">
                <a:solidFill>
                  <a:schemeClr val="tx2">
                    <a:lumMod val="50000"/>
                  </a:schemeClr>
                </a:solidFill>
              </a:rPr>
            </a:br>
            <a:r>
              <a:rPr lang="en-US" sz="5400" dirty="0" smtClean="0">
                <a:solidFill>
                  <a:schemeClr val="tx2">
                    <a:lumMod val="50000"/>
                  </a:schemeClr>
                </a:solidFill>
              </a:rPr>
              <a:t>Submitted by Crystal </a:t>
            </a:r>
            <a:r>
              <a:rPr lang="en-US" sz="5400" dirty="0" err="1" smtClean="0">
                <a:solidFill>
                  <a:schemeClr val="tx2">
                    <a:lumMod val="50000"/>
                  </a:schemeClr>
                </a:solidFill>
              </a:rPr>
              <a:t>Boorman</a:t>
            </a:r>
            <a:r>
              <a:rPr lang="en-US" sz="5400" dirty="0">
                <a:solidFill>
                  <a:schemeClr val="tx2">
                    <a:lumMod val="50000"/>
                  </a:schemeClr>
                </a:solidFill>
              </a:rPr>
              <a:t/>
            </a:r>
            <a:br>
              <a:rPr lang="en-US" sz="5400" dirty="0">
                <a:solidFill>
                  <a:schemeClr val="tx2">
                    <a:lumMod val="50000"/>
                  </a:schemeClr>
                </a:solidFill>
              </a:rPr>
            </a:br>
            <a:r>
              <a:rPr lang="en-US" sz="5400" dirty="0" smtClean="0">
                <a:solidFill>
                  <a:schemeClr val="tx2">
                    <a:lumMod val="50000"/>
                  </a:schemeClr>
                </a:solidFill>
              </a:rPr>
              <a:t>Kindergarten </a:t>
            </a:r>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600200" y="3581400"/>
            <a:ext cx="6172200" cy="2554545"/>
          </a:xfrm>
          <a:prstGeom prst="rect">
            <a:avLst/>
          </a:prstGeom>
          <a:noFill/>
        </p:spPr>
        <p:txBody>
          <a:bodyPr wrap="square" rtlCol="0">
            <a:spAutoFit/>
          </a:bodyPr>
          <a:lstStyle/>
          <a:p>
            <a:r>
              <a:rPr lang="en-CA" sz="4000" dirty="0" smtClean="0">
                <a:latin typeface="Calibri" pitchFamily="34" charset="0"/>
              </a:rPr>
              <a:t>         </a:t>
            </a:r>
            <a:r>
              <a:rPr lang="en-CA" sz="4000" b="1" dirty="0" smtClean="0">
                <a:latin typeface="Calibri" pitchFamily="34" charset="0"/>
              </a:rPr>
              <a:t>Snow Inquiry Project</a:t>
            </a:r>
          </a:p>
          <a:p>
            <a:r>
              <a:rPr lang="en-CA" sz="4000" b="1" dirty="0" smtClean="0">
                <a:latin typeface="Calibri" pitchFamily="34" charset="0"/>
              </a:rPr>
              <a:t>            Submitted by </a:t>
            </a:r>
          </a:p>
          <a:p>
            <a:r>
              <a:rPr lang="en-CA" sz="4000" b="1" dirty="0">
                <a:latin typeface="Calibri" pitchFamily="34" charset="0"/>
              </a:rPr>
              <a:t> </a:t>
            </a:r>
            <a:r>
              <a:rPr lang="en-CA" sz="4000" b="1" dirty="0" smtClean="0">
                <a:latin typeface="Calibri" pitchFamily="34" charset="0"/>
              </a:rPr>
              <a:t>           Crystal </a:t>
            </a:r>
            <a:r>
              <a:rPr lang="en-CA" sz="4000" b="1" dirty="0" err="1" smtClean="0">
                <a:latin typeface="Calibri" pitchFamily="34" charset="0"/>
              </a:rPr>
              <a:t>Boorman</a:t>
            </a:r>
            <a:r>
              <a:rPr lang="en-CA" sz="4000" b="1" dirty="0" smtClean="0">
                <a:latin typeface="Calibri" pitchFamily="34" charset="0"/>
              </a:rPr>
              <a:t/>
            </a:r>
            <a:br>
              <a:rPr lang="en-CA" sz="4000" b="1" dirty="0" smtClean="0">
                <a:latin typeface="Calibri" pitchFamily="34" charset="0"/>
              </a:rPr>
            </a:br>
            <a:endParaRPr lang="en-US" sz="4000" b="1" dirty="0">
              <a:latin typeface="Calibri"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crystal\Desktop\winter\PC1816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409" y="297873"/>
            <a:ext cx="51816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descr="C:\Users\crystal\Desktop\winter\PC1816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638550"/>
            <a:ext cx="3886200"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1" name="Picture 5" descr="C:\Users\crystal\Desktop\winter\PC18165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914775"/>
            <a:ext cx="31496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crystal\Desktop\winter\P12917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00"/>
            <a:ext cx="4801738" cy="3601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C:\Users\crystal\Desktop\winter\P12917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8600"/>
            <a:ext cx="44704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228600" y="228600"/>
            <a:ext cx="4114800" cy="2862322"/>
          </a:xfrm>
          <a:prstGeom prst="rect">
            <a:avLst/>
          </a:prstGeom>
          <a:noFill/>
        </p:spPr>
        <p:txBody>
          <a:bodyPr wrap="square" rtlCol="0">
            <a:spAutoFit/>
          </a:bodyPr>
          <a:lstStyle/>
          <a:p>
            <a:r>
              <a:rPr lang="en-CA" sz="2000" dirty="0" smtClean="0">
                <a:latin typeface="Calibri" pitchFamily="34" charset="0"/>
              </a:rPr>
              <a:t>After the sleigh ride we started talking about animals that live in the snow.  I read The Mitten, aloud and then as a class. The students loved the book and were interested in doing a play for our classmates down the hall. I had a giant mitten made that the students could explore during discovery time. </a:t>
            </a:r>
            <a:endParaRPr lang="en-US" sz="2000" dirty="0">
              <a:latin typeface="Calibri" pitchFamily="34" charset="0"/>
            </a:endParaRPr>
          </a:p>
        </p:txBody>
      </p:sp>
    </p:spTree>
    <p:extLst>
      <p:ext uri="{BB962C8B-B14F-4D97-AF65-F5344CB8AC3E}">
        <p14:creationId xmlns:p14="http://schemas.microsoft.com/office/powerpoint/2010/main" val="3205691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C:\Users\crystal\Desktop\winter\P12917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121" y="600075"/>
            <a:ext cx="7543800" cy="56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82823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C:\Users\crystal\Desktop\winter\P21518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03" y="3048000"/>
            <a:ext cx="4581099" cy="3435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195" name="Picture 3" descr="C:\Users\crystal\Desktop\winter\P21518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52400"/>
            <a:ext cx="46736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304800" y="457200"/>
            <a:ext cx="3048000" cy="1938992"/>
          </a:xfrm>
          <a:prstGeom prst="rect">
            <a:avLst/>
          </a:prstGeom>
          <a:noFill/>
        </p:spPr>
        <p:txBody>
          <a:bodyPr wrap="square" rtlCol="0">
            <a:spAutoFit/>
          </a:bodyPr>
          <a:lstStyle/>
          <a:p>
            <a:r>
              <a:rPr lang="en-CA" sz="2400" dirty="0" smtClean="0">
                <a:latin typeface="Calibri" pitchFamily="34" charset="0"/>
              </a:rPr>
              <a:t>We performed our play for our classmates down the hall. The students were very proud of their show. </a:t>
            </a:r>
            <a:endParaRPr lang="en-US" sz="2400" dirty="0">
              <a:latin typeface="Calibri" pitchFamily="34" charset="0"/>
            </a:endParaRPr>
          </a:p>
        </p:txBody>
      </p:sp>
    </p:spTree>
    <p:extLst>
      <p:ext uri="{BB962C8B-B14F-4D97-AF65-F5344CB8AC3E}">
        <p14:creationId xmlns:p14="http://schemas.microsoft.com/office/powerpoint/2010/main" val="1878811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1" name="Picture 3" descr="C:\Users\crystal\Desktop\winter\P2031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17525"/>
            <a:ext cx="7772400" cy="5829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258670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265895"/>
            <a:ext cx="4038600" cy="2629705"/>
          </a:xfrm>
        </p:spPr>
        <p:txBody>
          <a:bodyPr/>
          <a:lstStyle/>
          <a:p>
            <a:r>
              <a:rPr lang="en-CA" dirty="0" smtClean="0"/>
              <a:t>    </a:t>
            </a:r>
            <a:r>
              <a:rPr lang="en-CA" b="0" dirty="0" smtClean="0">
                <a:latin typeface="Calibri" pitchFamily="34" charset="0"/>
              </a:rPr>
              <a:t>Creating our Snowman at Night. We used shaving cream, it was so much fun making a puffy snowman.</a:t>
            </a:r>
            <a:endParaRPr lang="en-US" b="0" dirty="0">
              <a:latin typeface="Calibri" pitchFamily="34" charset="0"/>
            </a:endParaRPr>
          </a:p>
        </p:txBody>
      </p:sp>
      <p:pic>
        <p:nvPicPr>
          <p:cNvPr id="9218" name="Picture 2" descr="C:\Users\crystal\Desktop\winter\P1311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124200"/>
            <a:ext cx="4267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19" name="Picture 3" descr="C:\Users\crystal\Desktop\winter\P131177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65895"/>
            <a:ext cx="4267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70059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 y="-909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304800"/>
            <a:ext cx="3657600" cy="2057400"/>
          </a:xfrm>
        </p:spPr>
        <p:txBody>
          <a:bodyPr/>
          <a:lstStyle/>
          <a:p>
            <a:r>
              <a:rPr lang="en-CA" b="0" dirty="0" smtClean="0">
                <a:latin typeface="Calibri" pitchFamily="34" charset="0"/>
              </a:rPr>
              <a:t>Painting with ice cubes. </a:t>
            </a:r>
          </a:p>
        </p:txBody>
      </p:sp>
      <p:pic>
        <p:nvPicPr>
          <p:cNvPr id="10242" name="Picture 2" descr="C:\Users\crystal\Desktop\winter\P20817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048000"/>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43" name="Picture 3" descr="C:\Users\crystal\Desktop\winter\P20817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04800"/>
            <a:ext cx="4572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3592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2743200"/>
          </a:xfrm>
        </p:spPr>
        <p:txBody>
          <a:bodyPr/>
          <a:lstStyle/>
          <a:p>
            <a:r>
              <a:rPr lang="en-CA" sz="2800" dirty="0" smtClean="0">
                <a:latin typeface="Calibri" pitchFamily="34" charset="0"/>
              </a:rPr>
              <a:t>We made a snowman and brought him inside. We predicted what would happen when we brought him inside, and did a journal entry about it. Turns out our predictions were right… he melted!</a:t>
            </a:r>
            <a:endParaRPr lang="en-US" sz="2800" dirty="0">
              <a:latin typeface="Calibri" pitchFamily="34" charset="0"/>
            </a:endParaRPr>
          </a:p>
        </p:txBody>
      </p:sp>
      <p:pic>
        <p:nvPicPr>
          <p:cNvPr id="11266" name="Picture 2" descr="C:\Users\crystal\Desktop\winter\P20417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383129"/>
            <a:ext cx="41148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crystal\Desktop\winter\P204178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334083"/>
            <a:ext cx="4245590" cy="318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25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457200" y="1066801"/>
            <a:ext cx="3276600" cy="5410200"/>
          </a:xfrm>
        </p:spPr>
        <p:txBody>
          <a:bodyPr/>
          <a:lstStyle/>
          <a:p>
            <a:pPr algn="l"/>
            <a:r>
              <a:rPr lang="en-CA" b="0" dirty="0" smtClean="0">
                <a:latin typeface="Calibri" pitchFamily="34" charset="0"/>
              </a:rPr>
              <a:t>By completing this project I realized how important it is to follow students’ interests. Each activity the students were engaged and it made the activities meaningful and authentic. I found following the students’ interests easier than I had expected. I really enjoyed being able to integrate so many different subjects.</a:t>
            </a:r>
            <a:endParaRPr lang="en-US" b="0" dirty="0">
              <a:latin typeface="Calibri" pitchFamily="34" charset="0"/>
            </a:endParaRPr>
          </a:p>
        </p:txBody>
      </p:sp>
      <p:sp>
        <p:nvSpPr>
          <p:cNvPr id="5" name="TextBox 4"/>
          <p:cNvSpPr txBox="1"/>
          <p:nvPr/>
        </p:nvSpPr>
        <p:spPr>
          <a:xfrm>
            <a:off x="3048000" y="357457"/>
            <a:ext cx="2743200" cy="461665"/>
          </a:xfrm>
          <a:prstGeom prst="rect">
            <a:avLst/>
          </a:prstGeom>
          <a:noFill/>
        </p:spPr>
        <p:txBody>
          <a:bodyPr wrap="square" rtlCol="0">
            <a:spAutoFit/>
          </a:bodyPr>
          <a:lstStyle/>
          <a:p>
            <a:r>
              <a:rPr lang="en-CA" sz="2400" dirty="0" smtClean="0">
                <a:latin typeface="Calibri" pitchFamily="34" charset="0"/>
              </a:rPr>
              <a:t>Teacher Reflection</a:t>
            </a:r>
            <a:endParaRPr lang="en-US" sz="2400" dirty="0">
              <a:latin typeface="Calibri" pitchFamily="34" charset="0"/>
            </a:endParaRPr>
          </a:p>
        </p:txBody>
      </p:sp>
      <p:pic>
        <p:nvPicPr>
          <p:cNvPr id="17410" name="Picture 2" descr="E:\DCIM\100OLYMP\P12917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914400"/>
            <a:ext cx="54102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09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sz="2400" dirty="0" smtClean="0">
                <a:latin typeface="Calibri" pitchFamily="34" charset="0"/>
              </a:rPr>
              <a:t>Teacher Reflection</a:t>
            </a:r>
            <a:endParaRPr lang="en-US" sz="2400" dirty="0">
              <a:latin typeface="Calibri" pitchFamily="34" charset="0"/>
            </a:endParaRPr>
          </a:p>
        </p:txBody>
      </p:sp>
      <p:sp>
        <p:nvSpPr>
          <p:cNvPr id="3" name="Content Placeholder 2"/>
          <p:cNvSpPr>
            <a:spLocks noGrp="1"/>
          </p:cNvSpPr>
          <p:nvPr>
            <p:ph idx="1"/>
          </p:nvPr>
        </p:nvSpPr>
        <p:spPr>
          <a:xfrm>
            <a:off x="228600" y="1600200"/>
            <a:ext cx="4800600" cy="4114800"/>
          </a:xfrm>
        </p:spPr>
        <p:txBody>
          <a:bodyPr/>
          <a:lstStyle/>
          <a:p>
            <a:r>
              <a:rPr lang="en-CA" b="0" dirty="0" smtClean="0">
                <a:latin typeface="Calibri" pitchFamily="34" charset="0"/>
              </a:rPr>
              <a:t>     I enjoyed this project, and it is a format I will use in the future. I really liked giving the students so much ownership and responsibility of their learning. I really encouraged all students to contribute to our ideas, and they liked that I followed and implementing those ideas. </a:t>
            </a:r>
            <a:endParaRPr lang="en-US" b="0" dirty="0">
              <a:latin typeface="Calibri" pitchFamily="34" charset="0"/>
            </a:endParaRPr>
          </a:p>
        </p:txBody>
      </p:sp>
      <p:pic>
        <p:nvPicPr>
          <p:cNvPr id="18434" name="Picture 2" descr="C:\Users\crystal\Desktop\term 2\P21518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8600"/>
            <a:ext cx="4064001"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01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0" name="Rectangle 4"/>
          <p:cNvSpPr>
            <a:spLocks noGrp="1" noChangeArrowheads="1"/>
          </p:cNvSpPr>
          <p:nvPr>
            <p:ph type="title"/>
          </p:nvPr>
        </p:nvSpPr>
        <p:spPr>
          <a:xfrm>
            <a:off x="3048000" y="1066800"/>
            <a:ext cx="4495800" cy="457200"/>
          </a:xfrm>
        </p:spPr>
        <p:txBody>
          <a:bodyPr/>
          <a:lstStyle/>
          <a:p>
            <a:r>
              <a:rPr lang="en-CA" dirty="0" smtClean="0">
                <a:latin typeface="Calibri" pitchFamily="34" charset="0"/>
              </a:rPr>
              <a:t>Introduction</a:t>
            </a:r>
            <a:endParaRPr lang="en-US" dirty="0">
              <a:latin typeface="Calibri" pitchFamily="34" charset="0"/>
            </a:endParaRPr>
          </a:p>
        </p:txBody>
      </p:sp>
      <p:pic>
        <p:nvPicPr>
          <p:cNvPr id="1028" name="Picture 4" descr="C:\Users\crystal\Desktop\winter\P20317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687782"/>
            <a:ext cx="4495800" cy="3371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304800" y="1752600"/>
            <a:ext cx="3886200" cy="5109091"/>
          </a:xfrm>
          <a:prstGeom prst="rect">
            <a:avLst/>
          </a:prstGeom>
          <a:noFill/>
        </p:spPr>
        <p:txBody>
          <a:bodyPr wrap="square" rtlCol="0">
            <a:spAutoFit/>
          </a:bodyPr>
          <a:lstStyle/>
          <a:p>
            <a:r>
              <a:rPr lang="en-CA" sz="2200" dirty="0" smtClean="0">
                <a:latin typeface="Calibri" pitchFamily="34" charset="0"/>
              </a:rPr>
              <a:t>The Snow Project </a:t>
            </a:r>
            <a:r>
              <a:rPr lang="en-CA" sz="2200" dirty="0">
                <a:latin typeface="Calibri" pitchFamily="34" charset="0"/>
              </a:rPr>
              <a:t> </a:t>
            </a:r>
            <a:r>
              <a:rPr lang="en-CA" sz="2200" dirty="0" smtClean="0">
                <a:latin typeface="Calibri" pitchFamily="34" charset="0"/>
              </a:rPr>
              <a:t>involved 40 kindergarten students.  I have an am class and a pm class that come to school everyday.</a:t>
            </a:r>
          </a:p>
          <a:p>
            <a:r>
              <a:rPr lang="en-CA" sz="2200" dirty="0" smtClean="0">
                <a:latin typeface="Calibri" pitchFamily="34" charset="0"/>
              </a:rPr>
              <a:t>We completed our Snow project over six weeks, from January to February. I noticed the students being interested in the snow outside.</a:t>
            </a:r>
          </a:p>
          <a:p>
            <a:r>
              <a:rPr lang="en-CA" sz="2200" dirty="0" smtClean="0">
                <a:latin typeface="Calibri" pitchFamily="34" charset="0"/>
              </a:rPr>
              <a:t>We utilized our centers for snow exploration. We also talked about  winter animals, and created a play based on the book The Mitten. </a:t>
            </a:r>
          </a:p>
          <a:p>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8"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90800" y="533400"/>
            <a:ext cx="3250442" cy="584775"/>
          </a:xfrm>
          <a:prstGeom prst="rect">
            <a:avLst/>
          </a:prstGeom>
          <a:noFill/>
        </p:spPr>
        <p:txBody>
          <a:bodyPr wrap="square" rtlCol="0">
            <a:spAutoFit/>
          </a:bodyPr>
          <a:lstStyle/>
          <a:p>
            <a:r>
              <a:rPr lang="en-CA" sz="3200" dirty="0" smtClean="0">
                <a:latin typeface="Calibri" pitchFamily="34" charset="0"/>
              </a:rPr>
              <a:t>The Beginning</a:t>
            </a:r>
            <a:endParaRPr lang="en-US" sz="3200" dirty="0">
              <a:latin typeface="Calibri" pitchFamily="34" charset="0"/>
            </a:endParaRPr>
          </a:p>
        </p:txBody>
      </p:sp>
      <p:sp>
        <p:nvSpPr>
          <p:cNvPr id="7" name="TextBox 6"/>
          <p:cNvSpPr txBox="1"/>
          <p:nvPr/>
        </p:nvSpPr>
        <p:spPr>
          <a:xfrm>
            <a:off x="228600" y="1179731"/>
            <a:ext cx="4317242" cy="5262979"/>
          </a:xfrm>
          <a:prstGeom prst="rect">
            <a:avLst/>
          </a:prstGeom>
          <a:noFill/>
        </p:spPr>
        <p:txBody>
          <a:bodyPr wrap="square" rtlCol="0">
            <a:spAutoFit/>
          </a:bodyPr>
          <a:lstStyle/>
          <a:p>
            <a:r>
              <a:rPr lang="en-CA" sz="2800" dirty="0" smtClean="0">
                <a:latin typeface="Calibri" pitchFamily="34" charset="0"/>
              </a:rPr>
              <a:t>With all the snow storms the students were so excited about the snow; They could not wait to go out for recess. Both classes love playing in the snow. We started reading books about winter and snow. I asked the students to share what season is their favorite and why. Several students loved winter because of the snow.</a:t>
            </a:r>
            <a:endParaRPr lang="en-US" sz="2800" dirty="0">
              <a:latin typeface="Calibri" pitchFamily="34" charset="0"/>
            </a:endParaRPr>
          </a:p>
        </p:txBody>
      </p:sp>
      <p:pic>
        <p:nvPicPr>
          <p:cNvPr id="10" name="Picture 3" descr="C:\Users\crystal\Desktop\IMG_05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1926" y="1179731"/>
            <a:ext cx="4655916" cy="3477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26423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99"/>
            <a:ext cx="9144000" cy="6858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crystal\Desktop\IMG_05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149" y="838200"/>
            <a:ext cx="5665405" cy="4231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TextBox 9"/>
          <p:cNvSpPr txBox="1"/>
          <p:nvPr/>
        </p:nvSpPr>
        <p:spPr>
          <a:xfrm>
            <a:off x="233149" y="533400"/>
            <a:ext cx="3048000" cy="5262979"/>
          </a:xfrm>
          <a:prstGeom prst="rect">
            <a:avLst/>
          </a:prstGeom>
          <a:noFill/>
        </p:spPr>
        <p:txBody>
          <a:bodyPr wrap="square" rtlCol="0">
            <a:spAutoFit/>
          </a:bodyPr>
          <a:lstStyle/>
          <a:p>
            <a:endParaRPr lang="en-CA" sz="2800" dirty="0" smtClean="0">
              <a:latin typeface="Calibri" pitchFamily="34" charset="0"/>
            </a:endParaRPr>
          </a:p>
          <a:p>
            <a:r>
              <a:rPr lang="en-CA" sz="2800" dirty="0" smtClean="0">
                <a:latin typeface="Calibri" pitchFamily="34" charset="0"/>
              </a:rPr>
              <a:t>I started to ask the students what they knew about snow, and if they want to learn more about snow. They were very interested, here is a web of their ideas of what they wanted to investigate.</a:t>
            </a:r>
            <a:endParaRPr lang="en-US" sz="2800" dirty="0">
              <a:latin typeface="Calibri" pitchFamily="34" charset="0"/>
            </a:endParaRPr>
          </a:p>
        </p:txBody>
      </p:sp>
    </p:spTree>
    <p:extLst>
      <p:ext uri="{BB962C8B-B14F-4D97-AF65-F5344CB8AC3E}">
        <p14:creationId xmlns:p14="http://schemas.microsoft.com/office/powerpoint/2010/main" val="208460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98"/>
            <a:ext cx="9144000" cy="6858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idx="1"/>
          </p:nvPr>
        </p:nvSpPr>
        <p:spPr/>
        <p:txBody>
          <a:bodyPr/>
          <a:lstStyle/>
          <a:p>
            <a:endParaRPr lang="en-US"/>
          </a:p>
        </p:txBody>
      </p:sp>
      <p:sp>
        <p:nvSpPr>
          <p:cNvPr id="2" name="TextBox 1"/>
          <p:cNvSpPr txBox="1"/>
          <p:nvPr/>
        </p:nvSpPr>
        <p:spPr>
          <a:xfrm>
            <a:off x="3048000" y="431758"/>
            <a:ext cx="3200400" cy="461665"/>
          </a:xfrm>
          <a:prstGeom prst="rect">
            <a:avLst/>
          </a:prstGeom>
          <a:noFill/>
        </p:spPr>
        <p:txBody>
          <a:bodyPr wrap="square" rtlCol="0">
            <a:spAutoFit/>
          </a:bodyPr>
          <a:lstStyle/>
          <a:p>
            <a:r>
              <a:rPr lang="en-CA" sz="2400" dirty="0" smtClean="0">
                <a:latin typeface="Calibri" pitchFamily="34" charset="0"/>
              </a:rPr>
              <a:t>Developing the Project</a:t>
            </a:r>
            <a:endParaRPr lang="en-US" sz="2400" dirty="0">
              <a:latin typeface="Calibri" pitchFamily="34" charset="0"/>
            </a:endParaRPr>
          </a:p>
        </p:txBody>
      </p:sp>
      <p:pic>
        <p:nvPicPr>
          <p:cNvPr id="9" name="Picture 2" descr="C:\Users\crystal\Desktop\IMG_05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46" y="1066800"/>
            <a:ext cx="4499814" cy="4790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5029200" y="1219200"/>
            <a:ext cx="3810000" cy="3970318"/>
          </a:xfrm>
          <a:prstGeom prst="rect">
            <a:avLst/>
          </a:prstGeom>
          <a:noFill/>
        </p:spPr>
        <p:txBody>
          <a:bodyPr wrap="square" rtlCol="0">
            <a:spAutoFit/>
          </a:bodyPr>
          <a:lstStyle/>
          <a:p>
            <a:r>
              <a:rPr lang="en-CA" sz="2800" dirty="0">
                <a:latin typeface="Calibri" pitchFamily="34" charset="0"/>
              </a:rPr>
              <a:t> </a:t>
            </a:r>
            <a:r>
              <a:rPr lang="en-CA" sz="2800" dirty="0" smtClean="0">
                <a:latin typeface="Calibri" pitchFamily="34" charset="0"/>
              </a:rPr>
              <a:t>I had the students create journal entries about what they like to do in the snow. </a:t>
            </a:r>
            <a:r>
              <a:rPr lang="en-CA" sz="2800" dirty="0">
                <a:latin typeface="Calibri" pitchFamily="34" charset="0"/>
              </a:rPr>
              <a:t/>
            </a:r>
            <a:br>
              <a:rPr lang="en-CA" sz="2800" dirty="0">
                <a:latin typeface="Calibri" pitchFamily="34" charset="0"/>
              </a:rPr>
            </a:br>
            <a:r>
              <a:rPr lang="en-CA" sz="2800" dirty="0" smtClean="0">
                <a:latin typeface="Calibri" pitchFamily="34" charset="0"/>
              </a:rPr>
              <a:t>We had challenges in finding experts in the field. We thought of ways we could further investigate. </a:t>
            </a:r>
            <a:endParaRPr lang="en-US" sz="2800" dirty="0">
              <a:latin typeface="Calibri"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crystal\Desktop\winter\P2071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609600"/>
            <a:ext cx="56896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533400" y="5334000"/>
            <a:ext cx="6248400" cy="1200329"/>
          </a:xfrm>
          <a:prstGeom prst="rect">
            <a:avLst/>
          </a:prstGeom>
          <a:noFill/>
        </p:spPr>
        <p:txBody>
          <a:bodyPr wrap="square" rtlCol="0">
            <a:spAutoFit/>
          </a:bodyPr>
          <a:lstStyle/>
          <a:p>
            <a:r>
              <a:rPr lang="en-CA" sz="2400" dirty="0" smtClean="0">
                <a:latin typeface="Calibri" pitchFamily="34" charset="0"/>
              </a:rPr>
              <a:t>The students are exploring our homemade snow with water beads and shaving cream during discovery time </a:t>
            </a:r>
            <a:endParaRPr lang="en-US" sz="2400" dirty="0">
              <a:latin typeface="Calibri" pitchFamily="34" charset="0"/>
            </a:endParaRPr>
          </a:p>
        </p:txBody>
      </p:sp>
      <p:pic>
        <p:nvPicPr>
          <p:cNvPr id="1028" name="Picture 4" descr="C:\Users\crystal\AppData\Local\Microsoft\Windows\Temporary Internet Files\Content.IE5\WSZ5GXC7\MC90044214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3128" y="1355825"/>
            <a:ext cx="817743" cy="856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descr="C:\Users\crystal\Desktop\IMG_05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79" y="2627769"/>
            <a:ext cx="5363570" cy="4006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228600" y="381000"/>
            <a:ext cx="8229600" cy="2246769"/>
          </a:xfrm>
          <a:prstGeom prst="rect">
            <a:avLst/>
          </a:prstGeom>
          <a:noFill/>
        </p:spPr>
        <p:txBody>
          <a:bodyPr wrap="square" rtlCol="0">
            <a:spAutoFit/>
          </a:bodyPr>
          <a:lstStyle/>
          <a:p>
            <a:r>
              <a:rPr lang="en-CA" sz="2000" dirty="0" smtClean="0">
                <a:latin typeface="Calibri" pitchFamily="34" charset="0"/>
              </a:rPr>
              <a:t>The students were interested in driving in the snow, and winter tires. We completed a science experiment about winter driving. One of the students fathers works at a tire shop, and the student shared with us what winter tires do. We talked about what the snow removal does to the roads. We predicted what would happen  if we put sand and salt on ice. The students explored driving on ice, and then driving on ice that has been salted and driving on ice that has been sanded.</a:t>
            </a:r>
            <a:endParaRPr lang="en-US" sz="2000" dirty="0">
              <a:latin typeface="Calibri" pitchFamily="34" charset="0"/>
            </a:endParaRPr>
          </a:p>
        </p:txBody>
      </p:sp>
    </p:spTree>
    <p:extLst>
      <p:ext uri="{BB962C8B-B14F-4D97-AF65-F5344CB8AC3E}">
        <p14:creationId xmlns:p14="http://schemas.microsoft.com/office/powerpoint/2010/main" val="70356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9"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C:\Users\crystal\Desktop\term 2\PC1816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762000" y="4495800"/>
            <a:ext cx="7010400" cy="1938992"/>
          </a:xfrm>
          <a:prstGeom prst="rect">
            <a:avLst/>
          </a:prstGeom>
          <a:noFill/>
        </p:spPr>
        <p:txBody>
          <a:bodyPr wrap="square" rtlCol="0">
            <a:spAutoFit/>
          </a:bodyPr>
          <a:lstStyle/>
          <a:p>
            <a:r>
              <a:rPr lang="en-CA" sz="2000" dirty="0" smtClean="0">
                <a:latin typeface="Calibri" pitchFamily="34" charset="0"/>
              </a:rPr>
              <a:t>We talked about all the fun things we like to do in the snow. We were very lucky and had a member of the community take the students for a sleigh ride. The students were so excited. They investigated the horses, one of the horses was blind and relied on the other to guide her. It was very interesting, we talked about our eyes and completed some activities without vision after. </a:t>
            </a:r>
            <a:endParaRPr lang="en-US" sz="2000" dirty="0">
              <a:latin typeface="Calibri" pitchFamily="34" charset="0"/>
            </a:endParaRPr>
          </a:p>
        </p:txBody>
      </p:sp>
    </p:spTree>
    <p:extLst>
      <p:ext uri="{BB962C8B-B14F-4D97-AF65-F5344CB8AC3E}">
        <p14:creationId xmlns:p14="http://schemas.microsoft.com/office/powerpoint/2010/main" val="4015952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crystal\Desktop\winter\P13017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10" y="457200"/>
            <a:ext cx="4267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p:cNvSpPr txBox="1"/>
          <p:nvPr/>
        </p:nvSpPr>
        <p:spPr>
          <a:xfrm>
            <a:off x="838200" y="4191000"/>
            <a:ext cx="7086600" cy="1938992"/>
          </a:xfrm>
          <a:prstGeom prst="rect">
            <a:avLst/>
          </a:prstGeom>
          <a:noFill/>
        </p:spPr>
        <p:txBody>
          <a:bodyPr wrap="square" rtlCol="0">
            <a:spAutoFit/>
          </a:bodyPr>
          <a:lstStyle/>
          <a:p>
            <a:r>
              <a:rPr lang="en-CA" sz="2400" dirty="0" smtClean="0">
                <a:latin typeface="Calibri" pitchFamily="34" charset="0"/>
              </a:rPr>
              <a:t>The students are playing a roll and draw a snowman game. To  represent their learning, I asked the students to complete a journal entry about what their favorite activity was that we investigated about. It was interesting to see what they picked to write about. </a:t>
            </a:r>
            <a:endParaRPr lang="en-US" sz="2400" dirty="0">
              <a:latin typeface="Calibri" pitchFamily="34" charset="0"/>
            </a:endParaRPr>
          </a:p>
        </p:txBody>
      </p:sp>
    </p:spTree>
    <p:extLst>
      <p:ext uri="{BB962C8B-B14F-4D97-AF65-F5344CB8AC3E}">
        <p14:creationId xmlns:p14="http://schemas.microsoft.com/office/powerpoint/2010/main" val="2490246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S0103368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siness_rocket">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_rock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_rock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_rock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_rock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_rock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_rock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_rock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_rock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_rock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_rock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_rock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_rock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B3350D-5E51-40D8-A7E3-45CF60F7AF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TS010336820</Template>
  <TotalTime>11230</TotalTime>
  <Words>713</Words>
  <Application>Microsoft Office PowerPoint</Application>
  <PresentationFormat>On-screen Show (4:3)</PresentationFormat>
  <Paragraphs>27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TS010336820</vt:lpstr>
      <vt:lpstr>       Winter  Submitted by Crystal Boorman Kindergarten  </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made a snowman and brought him inside. We predicted what would happen when we brought him inside, and did a journal entry about it. Turns out our predictions were right… he melted!</vt:lpstr>
      <vt:lpstr>PowerPoint Presentation</vt:lpstr>
      <vt:lpstr>Teacher Reflection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Submitted by Crystal Boorman Kindergarten</dc:title>
  <dc:creator>crystal boorman</dc:creator>
  <cp:lastModifiedBy> </cp:lastModifiedBy>
  <cp:revision>38</cp:revision>
  <dcterms:created xsi:type="dcterms:W3CDTF">2013-04-06T07:34:49Z</dcterms:created>
  <dcterms:modified xsi:type="dcterms:W3CDTF">2013-06-20T22:11:06Z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TC103368209990</vt:lpwstr>
  </property>
</Properties>
</file>