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64" r:id="rId3"/>
    <p:sldId id="257" r:id="rId4"/>
    <p:sldId id="258" r:id="rId5"/>
    <p:sldId id="273" r:id="rId6"/>
    <p:sldId id="259" r:id="rId7"/>
    <p:sldId id="261" r:id="rId8"/>
    <p:sldId id="263" r:id="rId9"/>
    <p:sldId id="262" r:id="rId10"/>
    <p:sldId id="265" r:id="rId11"/>
    <p:sldId id="266" r:id="rId12"/>
    <p:sldId id="272" r:id="rId13"/>
    <p:sldId id="268" r:id="rId14"/>
    <p:sldId id="270" r:id="rId15"/>
    <p:sldId id="275"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382" autoAdjust="0"/>
  </p:normalViewPr>
  <p:slideViewPr>
    <p:cSldViewPr>
      <p:cViewPr>
        <p:scale>
          <a:sx n="60" d="100"/>
          <a:sy n="60" d="100"/>
        </p:scale>
        <p:origin x="-725" y="-3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A6563-7B25-40D2-842C-67F71C4AC2F8}" type="datetimeFigureOut">
              <a:rPr lang="en-CA" smtClean="0"/>
              <a:t>23/06/2014</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1935A-C159-4213-82C5-E0A01E7C768B}" type="slidenum">
              <a:rPr lang="en-CA" smtClean="0"/>
              <a:t>‹#›</a:t>
            </a:fld>
            <a:endParaRPr lang="en-CA" dirty="0"/>
          </a:p>
        </p:txBody>
      </p:sp>
    </p:spTree>
    <p:extLst>
      <p:ext uri="{BB962C8B-B14F-4D97-AF65-F5344CB8AC3E}">
        <p14:creationId xmlns:p14="http://schemas.microsoft.com/office/powerpoint/2010/main" val="155152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61935A-C159-4213-82C5-E0A01E7C768B}" type="slidenum">
              <a:rPr lang="en-CA" smtClean="0"/>
              <a:t>1</a:t>
            </a:fld>
            <a:endParaRPr lang="en-CA" dirty="0"/>
          </a:p>
        </p:txBody>
      </p:sp>
    </p:spTree>
    <p:extLst>
      <p:ext uri="{BB962C8B-B14F-4D97-AF65-F5344CB8AC3E}">
        <p14:creationId xmlns:p14="http://schemas.microsoft.com/office/powerpoint/2010/main" val="276521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61935A-C159-4213-82C5-E0A01E7C768B}" type="slidenum">
              <a:rPr lang="en-CA" smtClean="0"/>
              <a:t>14</a:t>
            </a:fld>
            <a:endParaRPr lang="en-CA" dirty="0"/>
          </a:p>
        </p:txBody>
      </p:sp>
    </p:spTree>
    <p:extLst>
      <p:ext uri="{BB962C8B-B14F-4D97-AF65-F5344CB8AC3E}">
        <p14:creationId xmlns:p14="http://schemas.microsoft.com/office/powerpoint/2010/main" val="22582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68C32D2-4E10-40D7-8DAE-0BDAC1685134}" type="datetimeFigureOut">
              <a:rPr lang="en-CA" smtClean="0"/>
              <a:t>23/06/2014</a:t>
            </a:fld>
            <a:endParaRPr lang="en-CA"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B61B4A-CFD3-446A-9D33-19DC6B2018D3}" type="slidenum">
              <a:rPr lang="en-CA" smtClean="0"/>
              <a:t>‹#›</a:t>
            </a:fld>
            <a:endParaRPr lang="en-CA"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B61B4A-CFD3-446A-9D33-19DC6B2018D3}"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B61B4A-CFD3-446A-9D33-19DC6B2018D3}"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B61B4A-CFD3-446A-9D33-19DC6B2018D3}" type="slidenum">
              <a:rPr lang="en-CA" smtClean="0"/>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3B61B4A-CFD3-446A-9D33-19DC6B2018D3}" type="slidenum">
              <a:rPr lang="en-CA" smtClean="0"/>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3B61B4A-CFD3-446A-9D33-19DC6B2018D3}" type="slidenum">
              <a:rPr lang="en-CA" smtClean="0"/>
              <a:t>‹#›</a:t>
            </a:fld>
            <a:endParaRPr lang="en-CA"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3B61B4A-CFD3-446A-9D33-19DC6B2018D3}"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3B61B4A-CFD3-446A-9D33-19DC6B2018D3}"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3B61B4A-CFD3-446A-9D33-19DC6B2018D3}"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7" name="Slide Number Placeholder 6"/>
          <p:cNvSpPr>
            <a:spLocks noGrp="1"/>
          </p:cNvSpPr>
          <p:nvPr>
            <p:ph type="sldNum" sz="quarter" idx="12"/>
          </p:nvPr>
        </p:nvSpPr>
        <p:spPr/>
        <p:txBody>
          <a:bodyPr/>
          <a:lstStyle/>
          <a:p>
            <a:fld id="{13B61B4A-CFD3-446A-9D33-19DC6B2018D3}" type="slidenum">
              <a:rPr lang="en-CA" smtClean="0"/>
              <a:t>‹#›</a:t>
            </a:fld>
            <a:endParaRPr lang="en-CA"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C32D2-4E10-40D7-8DAE-0BDAC1685134}" type="datetimeFigureOut">
              <a:rPr lang="en-CA" smtClean="0"/>
              <a:t>23/06/2014</a:t>
            </a:fld>
            <a:endParaRPr lang="en-CA"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dirty="0"/>
          </a:p>
        </p:txBody>
      </p:sp>
      <p:sp>
        <p:nvSpPr>
          <p:cNvPr id="7" name="Slide Number Placeholder 6"/>
          <p:cNvSpPr>
            <a:spLocks noGrp="1"/>
          </p:cNvSpPr>
          <p:nvPr>
            <p:ph type="sldNum" sz="quarter" idx="12"/>
          </p:nvPr>
        </p:nvSpPr>
        <p:spPr/>
        <p:txBody>
          <a:bodyPr/>
          <a:lstStyle/>
          <a:p>
            <a:fld id="{13B61B4A-CFD3-446A-9D33-19DC6B2018D3}" type="slidenum">
              <a:rPr lang="en-CA" smtClean="0"/>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68C32D2-4E10-40D7-8DAE-0BDAC1685134}" type="datetimeFigureOut">
              <a:rPr lang="en-CA" smtClean="0"/>
              <a:t>23/06/2014</a:t>
            </a:fld>
            <a:endParaRPr lang="en-CA"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3B61B4A-CFD3-446A-9D33-19DC6B2018D3}"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2420888"/>
            <a:ext cx="3313355" cy="1224580"/>
          </a:xfrm>
        </p:spPr>
        <p:txBody>
          <a:bodyPr>
            <a:normAutofit fontScale="90000"/>
          </a:bodyPr>
          <a:lstStyle/>
          <a:p>
            <a:r>
              <a:rPr lang="en-CA" sz="6600" dirty="0" smtClean="0">
                <a:latin typeface="Comic Sans MS" panose="030F0702030302020204" pitchFamily="66" charset="0"/>
              </a:rPr>
              <a:t>AFRICA</a:t>
            </a:r>
            <a:endParaRPr lang="en-CA" sz="6600" dirty="0">
              <a:latin typeface="Comic Sans MS" panose="030F0702030302020204" pitchFamily="66" charset="0"/>
            </a:endParaRPr>
          </a:p>
        </p:txBody>
      </p:sp>
      <p:sp>
        <p:nvSpPr>
          <p:cNvPr id="3" name="Subtitle 2"/>
          <p:cNvSpPr>
            <a:spLocks noGrp="1"/>
          </p:cNvSpPr>
          <p:nvPr>
            <p:ph type="subTitle" idx="1"/>
          </p:nvPr>
        </p:nvSpPr>
        <p:spPr>
          <a:xfrm>
            <a:off x="4733365" y="3717032"/>
            <a:ext cx="3309803" cy="1964677"/>
          </a:xfrm>
        </p:spPr>
        <p:txBody>
          <a:bodyPr>
            <a:normAutofit/>
          </a:bodyPr>
          <a:lstStyle/>
          <a:p>
            <a:pPr algn="ctr"/>
            <a:r>
              <a:rPr lang="en-CA" sz="2800" dirty="0" smtClean="0">
                <a:latin typeface="Comic Sans MS" panose="030F0702030302020204" pitchFamily="66" charset="0"/>
              </a:rPr>
              <a:t>A Project for our   Pre-K </a:t>
            </a:r>
            <a:r>
              <a:rPr lang="en-CA" sz="2800" dirty="0" smtClean="0">
                <a:latin typeface="Comic Sans MS" panose="030F0702030302020204" pitchFamily="66" charset="0"/>
              </a:rPr>
              <a:t>learners</a:t>
            </a:r>
          </a:p>
          <a:p>
            <a:pPr algn="ctr"/>
            <a:r>
              <a:rPr lang="en-CA" sz="2000" dirty="0" smtClean="0">
                <a:latin typeface="Comic Sans MS" panose="030F0702030302020204" pitchFamily="66" charset="0"/>
              </a:rPr>
              <a:t>Lynette Wilson</a:t>
            </a:r>
          </a:p>
          <a:p>
            <a:pPr algn="ctr"/>
            <a:r>
              <a:rPr lang="en-CA" sz="2000" dirty="0" smtClean="0">
                <a:latin typeface="Comic Sans MS" panose="030F0702030302020204" pitchFamily="66" charset="0"/>
              </a:rPr>
              <a:t>Christine </a:t>
            </a:r>
            <a:r>
              <a:rPr lang="en-CA" sz="2000" dirty="0" err="1" smtClean="0">
                <a:latin typeface="Comic Sans MS" panose="030F0702030302020204" pitchFamily="66" charset="0"/>
              </a:rPr>
              <a:t>Turcotte</a:t>
            </a:r>
            <a:endParaRPr lang="en-CA" sz="2000" dirty="0">
              <a:latin typeface="Comic Sans MS" panose="030F0702030302020204" pitchFamily="66" charset="0"/>
            </a:endParaRPr>
          </a:p>
        </p:txBody>
      </p:sp>
    </p:spTree>
    <p:extLst>
      <p:ext uri="{BB962C8B-B14F-4D97-AF65-F5344CB8AC3E}">
        <p14:creationId xmlns:p14="http://schemas.microsoft.com/office/powerpoint/2010/main" val="343076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136904" cy="2949109"/>
          </a:xfrm>
        </p:spPr>
        <p:txBody>
          <a:bodyPr>
            <a:normAutofit/>
          </a:bodyPr>
          <a:lstStyle/>
          <a:p>
            <a:r>
              <a:rPr lang="en-CA" sz="2000" dirty="0" smtClean="0">
                <a:solidFill>
                  <a:schemeClr val="tx1"/>
                </a:solidFill>
                <a:latin typeface="Comic Sans MS" panose="030F0702030302020204" pitchFamily="66" charset="0"/>
              </a:rPr>
              <a:t>One of the main interest of our students  was the plains </a:t>
            </a:r>
            <a:r>
              <a:rPr lang="en-CA" sz="2000" dirty="0">
                <a:solidFill>
                  <a:schemeClr val="tx1"/>
                </a:solidFill>
                <a:latin typeface="Comic Sans MS" panose="030F0702030302020204" pitchFamily="66" charset="0"/>
              </a:rPr>
              <a:t>a</a:t>
            </a:r>
            <a:r>
              <a:rPr lang="en-CA" sz="2000" dirty="0" smtClean="0">
                <a:solidFill>
                  <a:schemeClr val="tx1"/>
                </a:solidFill>
                <a:latin typeface="Comic Sans MS" panose="030F0702030302020204" pitchFamily="66" charset="0"/>
              </a:rPr>
              <a:t>nimals. They were fascinated by the giraffes, zebras, elephants and lions. Each day they would get a new animal stamp in their passport and we would read </a:t>
            </a:r>
            <a:r>
              <a:rPr lang="en-CA" sz="2000" dirty="0">
                <a:solidFill>
                  <a:schemeClr val="tx1"/>
                </a:solidFill>
                <a:latin typeface="Comic Sans MS" panose="030F0702030302020204" pitchFamily="66" charset="0"/>
              </a:rPr>
              <a:t> </a:t>
            </a:r>
            <a:r>
              <a:rPr lang="en-CA" sz="2000" dirty="0" smtClean="0">
                <a:solidFill>
                  <a:schemeClr val="tx1"/>
                </a:solidFill>
                <a:latin typeface="Comic Sans MS" panose="030F0702030302020204" pitchFamily="66" charset="0"/>
              </a:rPr>
              <a:t>books and talk about the animal. </a:t>
            </a:r>
            <a:r>
              <a:rPr lang="en-CA" sz="2000" dirty="0">
                <a:solidFill>
                  <a:schemeClr val="tx1"/>
                </a:solidFill>
                <a:latin typeface="Comic Sans MS" panose="030F0702030302020204" pitchFamily="66" charset="0"/>
              </a:rPr>
              <a:t>W</a:t>
            </a:r>
            <a:r>
              <a:rPr lang="en-CA" sz="2000" dirty="0" smtClean="0">
                <a:solidFill>
                  <a:schemeClr val="tx1"/>
                </a:solidFill>
                <a:latin typeface="Comic Sans MS" panose="030F0702030302020204" pitchFamily="66" charset="0"/>
              </a:rPr>
              <a:t>e would then use You Tube to see and to hear what sounds the animals make (their favourite part). During play time they had opportunities to dress-up as the animals, play with puppets and to represent them through art. </a:t>
            </a:r>
            <a:endParaRPr lang="en-CA" sz="2000" dirty="0">
              <a:solidFill>
                <a:schemeClr val="tx1"/>
              </a:solidFill>
              <a:latin typeface="Comic Sans MS" panose="030F0702030302020204" pitchFamily="66" charset="0"/>
            </a:endParaRPr>
          </a:p>
        </p:txBody>
      </p:sp>
      <p:pic>
        <p:nvPicPr>
          <p:cNvPr id="2050" name="Picture 2" descr="J:\My Pictures\Africa-March\IMG_5487.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7011" t="4663" r="23196" b="7565"/>
          <a:stretch/>
        </p:blipFill>
        <p:spPr bwMode="auto">
          <a:xfrm>
            <a:off x="539552" y="3942236"/>
            <a:ext cx="1114596" cy="21815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My Pictures\Africa-March\IMG_53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27" b="6427"/>
          <a:stretch/>
        </p:blipFill>
        <p:spPr bwMode="auto">
          <a:xfrm>
            <a:off x="4644007" y="3933056"/>
            <a:ext cx="1867321" cy="21698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My Pictures\Africa-March\IMG_542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39" t="18011" r="10804" b="10156"/>
          <a:stretch/>
        </p:blipFill>
        <p:spPr bwMode="auto">
          <a:xfrm>
            <a:off x="6732240" y="3942236"/>
            <a:ext cx="1757561" cy="21429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y Pictures\Africa-March\IMG_53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708" t="6639" r="15116" b="-3944"/>
          <a:stretch/>
        </p:blipFill>
        <p:spPr bwMode="auto">
          <a:xfrm>
            <a:off x="2009137" y="3933056"/>
            <a:ext cx="2440083" cy="227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75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68" y="332655"/>
            <a:ext cx="8123674" cy="2664295"/>
          </a:xfrm>
        </p:spPr>
        <p:txBody>
          <a:bodyPr>
            <a:normAutofit/>
          </a:bodyPr>
          <a:lstStyle/>
          <a:p>
            <a:r>
              <a:rPr lang="en-CA" sz="2000" dirty="0" smtClean="0">
                <a:solidFill>
                  <a:schemeClr val="tx1"/>
                </a:solidFill>
                <a:latin typeface="Comic Sans MS" panose="030F0702030302020204" pitchFamily="66" charset="0"/>
              </a:rPr>
              <a:t>Yes that is a crocodile’s head. (I can’t believe the things people have) The kids LOVED this especially the teeth.</a:t>
            </a:r>
            <a:br>
              <a:rPr lang="en-CA" sz="2000" dirty="0" smtClean="0">
                <a:solidFill>
                  <a:schemeClr val="tx1"/>
                </a:solidFill>
                <a:latin typeface="Comic Sans MS" panose="030F0702030302020204" pitchFamily="66" charset="0"/>
              </a:rPr>
            </a:br>
            <a:r>
              <a:rPr lang="en-CA" sz="2000" dirty="0" smtClean="0">
                <a:solidFill>
                  <a:schemeClr val="tx1"/>
                </a:solidFill>
                <a:latin typeface="Comic Sans MS" panose="030F0702030302020204" pitchFamily="66" charset="0"/>
              </a:rPr>
              <a:t>And yes, that child is painting a fish. This is actually a Japanese art form, but our intent here was to respond to a question about fish in Africa.</a:t>
            </a:r>
            <a:br>
              <a:rPr lang="en-CA" sz="2000" dirty="0" smtClean="0">
                <a:solidFill>
                  <a:schemeClr val="tx1"/>
                </a:solidFill>
                <a:latin typeface="Comic Sans MS" panose="030F0702030302020204" pitchFamily="66" charset="0"/>
              </a:rPr>
            </a:br>
            <a:r>
              <a:rPr lang="en-CA" sz="2000" dirty="0" smtClean="0">
                <a:solidFill>
                  <a:schemeClr val="tx1"/>
                </a:solidFill>
                <a:latin typeface="Comic Sans MS" panose="030F0702030302020204" pitchFamily="66" charset="0"/>
              </a:rPr>
              <a:t>Meet Ollie the Ostrich our newest playmate!! Ollie was one of the students favourite reading buddies.</a:t>
            </a:r>
            <a:endParaRPr lang="en-CA" sz="2000" dirty="0">
              <a:solidFill>
                <a:schemeClr val="tx1"/>
              </a:solidFill>
              <a:latin typeface="Comic Sans MS" panose="030F0702030302020204" pitchFamily="66" charset="0"/>
            </a:endParaRPr>
          </a:p>
        </p:txBody>
      </p:sp>
      <p:pic>
        <p:nvPicPr>
          <p:cNvPr id="3074" name="Picture 2" descr="J:\My Pictures\Africa-March\IMG_57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87" t="-88" r="52223" b="7167"/>
          <a:stretch/>
        </p:blipFill>
        <p:spPr bwMode="auto">
          <a:xfrm>
            <a:off x="552782" y="2996951"/>
            <a:ext cx="1974420" cy="34493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y Pictures\Africa-March\IMG_58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01" r="15194" b="8509"/>
          <a:stretch/>
        </p:blipFill>
        <p:spPr bwMode="auto">
          <a:xfrm>
            <a:off x="2623794" y="3429000"/>
            <a:ext cx="3367144" cy="29771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My Pictures\Africa-March\IMG_6040.JPG"/>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2605" t="20527" r="10042" b="6882"/>
          <a:stretch/>
        </p:blipFill>
        <p:spPr bwMode="auto">
          <a:xfrm>
            <a:off x="6084168" y="3385772"/>
            <a:ext cx="2446040" cy="30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0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80920" cy="2088232"/>
          </a:xfrm>
        </p:spPr>
        <p:txBody>
          <a:bodyPr>
            <a:noAutofit/>
          </a:bodyPr>
          <a:lstStyle/>
          <a:p>
            <a:r>
              <a:rPr lang="en-CA" sz="1800" dirty="0">
                <a:solidFill>
                  <a:schemeClr val="tx1"/>
                </a:solidFill>
                <a:latin typeface="Comic Sans MS" panose="030F0702030302020204" pitchFamily="66" charset="0"/>
              </a:rPr>
              <a:t>Family </a:t>
            </a:r>
            <a:r>
              <a:rPr lang="en-CA" sz="1800" dirty="0" smtClean="0">
                <a:solidFill>
                  <a:schemeClr val="tx1"/>
                </a:solidFill>
                <a:latin typeface="Comic Sans MS" panose="030F0702030302020204" pitchFamily="66" charset="0"/>
              </a:rPr>
              <a:t>Fridays </a:t>
            </a:r>
            <a:r>
              <a:rPr lang="en-CA" sz="1800" dirty="0">
                <a:solidFill>
                  <a:schemeClr val="tx1"/>
                </a:solidFill>
                <a:latin typeface="Comic Sans MS" panose="030F0702030302020204" pitchFamily="66" charset="0"/>
              </a:rPr>
              <a:t>are an important part of the pre-K program. During our  </a:t>
            </a:r>
            <a:r>
              <a:rPr lang="en-CA" sz="1800" dirty="0" smtClean="0">
                <a:solidFill>
                  <a:schemeClr val="tx1"/>
                </a:solidFill>
                <a:latin typeface="Comic Sans MS" panose="030F0702030302020204" pitchFamily="66" charset="0"/>
              </a:rPr>
              <a:t>family </a:t>
            </a:r>
            <a:r>
              <a:rPr lang="en-CA" sz="1800" dirty="0">
                <a:solidFill>
                  <a:schemeClr val="tx1"/>
                </a:solidFill>
                <a:latin typeface="Comic Sans MS" panose="030F0702030302020204" pitchFamily="66" charset="0"/>
              </a:rPr>
              <a:t>event we made African drums. We have learnt </a:t>
            </a:r>
            <a:r>
              <a:rPr lang="en-CA" sz="1800" dirty="0" smtClean="0">
                <a:solidFill>
                  <a:schemeClr val="tx1"/>
                </a:solidFill>
                <a:latin typeface="Comic Sans MS" panose="030F0702030302020204" pitchFamily="66" charset="0"/>
              </a:rPr>
              <a:t>that drums </a:t>
            </a:r>
            <a:r>
              <a:rPr lang="en-CA" sz="1800" dirty="0">
                <a:solidFill>
                  <a:schemeClr val="tx1"/>
                </a:solidFill>
                <a:latin typeface="Comic Sans MS" panose="030F0702030302020204" pitchFamily="66" charset="0"/>
              </a:rPr>
              <a:t>were and are an important part of African music. We also played some games such as A</a:t>
            </a:r>
            <a:r>
              <a:rPr lang="en-CA" sz="1800" dirty="0" smtClean="0">
                <a:solidFill>
                  <a:schemeClr val="tx1"/>
                </a:solidFill>
                <a:latin typeface="Comic Sans MS" panose="030F0702030302020204" pitchFamily="66" charset="0"/>
              </a:rPr>
              <a:t> Barrel </a:t>
            </a:r>
            <a:r>
              <a:rPr lang="en-CA" sz="1800" dirty="0">
                <a:solidFill>
                  <a:schemeClr val="tx1"/>
                </a:solidFill>
                <a:latin typeface="Comic Sans MS" panose="030F0702030302020204" pitchFamily="66" charset="0"/>
              </a:rPr>
              <a:t>of </a:t>
            </a:r>
            <a:r>
              <a:rPr lang="en-CA" sz="1800" dirty="0" smtClean="0">
                <a:solidFill>
                  <a:schemeClr val="tx1"/>
                </a:solidFill>
                <a:latin typeface="Comic Sans MS" panose="030F0702030302020204" pitchFamily="66" charset="0"/>
              </a:rPr>
              <a:t>Monkeys</a:t>
            </a:r>
            <a:r>
              <a:rPr lang="en-CA" sz="1800" dirty="0">
                <a:solidFill>
                  <a:schemeClr val="tx1"/>
                </a:solidFill>
                <a:latin typeface="Comic Sans MS" panose="030F0702030302020204" pitchFamily="66" charset="0"/>
              </a:rPr>
              <a:t>, </a:t>
            </a:r>
            <a:r>
              <a:rPr lang="en-CA" sz="1800" dirty="0" smtClean="0">
                <a:solidFill>
                  <a:schemeClr val="tx1"/>
                </a:solidFill>
                <a:latin typeface="Comic Sans MS" panose="030F0702030302020204" pitchFamily="66" charset="0"/>
              </a:rPr>
              <a:t>Pin </a:t>
            </a:r>
            <a:r>
              <a:rPr lang="en-CA" sz="1800" dirty="0">
                <a:solidFill>
                  <a:schemeClr val="tx1"/>
                </a:solidFill>
                <a:latin typeface="Comic Sans MS" panose="030F0702030302020204" pitchFamily="66" charset="0"/>
              </a:rPr>
              <a:t>the </a:t>
            </a:r>
            <a:r>
              <a:rPr lang="en-CA" sz="1800" dirty="0" smtClean="0">
                <a:solidFill>
                  <a:schemeClr val="tx1"/>
                </a:solidFill>
                <a:latin typeface="Comic Sans MS" panose="030F0702030302020204" pitchFamily="66" charset="0"/>
              </a:rPr>
              <a:t>Tail </a:t>
            </a:r>
            <a:r>
              <a:rPr lang="en-CA" sz="1800" dirty="0">
                <a:solidFill>
                  <a:schemeClr val="tx1"/>
                </a:solidFill>
                <a:latin typeface="Comic Sans MS" panose="030F0702030302020204" pitchFamily="66" charset="0"/>
              </a:rPr>
              <a:t>O</a:t>
            </a:r>
            <a:r>
              <a:rPr lang="en-CA" sz="1800" dirty="0" smtClean="0">
                <a:solidFill>
                  <a:schemeClr val="tx1"/>
                </a:solidFill>
                <a:latin typeface="Comic Sans MS" panose="030F0702030302020204" pitchFamily="66" charset="0"/>
              </a:rPr>
              <a:t>n </a:t>
            </a:r>
            <a:r>
              <a:rPr lang="en-CA" sz="1800" dirty="0">
                <a:solidFill>
                  <a:schemeClr val="tx1"/>
                </a:solidFill>
                <a:latin typeface="Comic Sans MS" panose="030F0702030302020204" pitchFamily="66" charset="0"/>
              </a:rPr>
              <a:t>the </a:t>
            </a:r>
            <a:r>
              <a:rPr lang="en-CA" sz="1800" dirty="0" smtClean="0">
                <a:solidFill>
                  <a:schemeClr val="tx1"/>
                </a:solidFill>
                <a:latin typeface="Comic Sans MS" panose="030F0702030302020204" pitchFamily="66" charset="0"/>
              </a:rPr>
              <a:t>Elephant</a:t>
            </a:r>
            <a:r>
              <a:rPr lang="en-CA" sz="1800" dirty="0">
                <a:solidFill>
                  <a:schemeClr val="tx1"/>
                </a:solidFill>
                <a:latin typeface="Comic Sans MS" panose="030F0702030302020204" pitchFamily="66" charset="0"/>
              </a:rPr>
              <a:t>, and </a:t>
            </a:r>
            <a:r>
              <a:rPr lang="en-CA" sz="1800" dirty="0" smtClean="0">
                <a:solidFill>
                  <a:schemeClr val="tx1"/>
                </a:solidFill>
                <a:latin typeface="Comic Sans MS" panose="030F0702030302020204" pitchFamily="66" charset="0"/>
              </a:rPr>
              <a:t>Feed </a:t>
            </a:r>
            <a:r>
              <a:rPr lang="en-CA" sz="1800" dirty="0">
                <a:solidFill>
                  <a:schemeClr val="tx1"/>
                </a:solidFill>
                <a:latin typeface="Comic Sans MS" panose="030F0702030302020204" pitchFamily="66" charset="0"/>
              </a:rPr>
              <a:t>the </a:t>
            </a:r>
            <a:r>
              <a:rPr lang="en-CA" sz="1800" dirty="0" smtClean="0">
                <a:solidFill>
                  <a:schemeClr val="tx1"/>
                </a:solidFill>
                <a:latin typeface="Comic Sans MS" panose="030F0702030302020204" pitchFamily="66" charset="0"/>
              </a:rPr>
              <a:t>Monkey </a:t>
            </a:r>
            <a:r>
              <a:rPr lang="en-CA" sz="1800" dirty="0">
                <a:solidFill>
                  <a:schemeClr val="tx1"/>
                </a:solidFill>
                <a:latin typeface="Comic Sans MS" panose="030F0702030302020204" pitchFamily="66" charset="0"/>
              </a:rPr>
              <a:t>bean </a:t>
            </a:r>
            <a:r>
              <a:rPr lang="en-CA" sz="1800" dirty="0" smtClean="0">
                <a:solidFill>
                  <a:schemeClr val="tx1"/>
                </a:solidFill>
                <a:latin typeface="Comic Sans MS" panose="030F0702030302020204" pitchFamily="66" charset="0"/>
              </a:rPr>
              <a:t>bags toss. </a:t>
            </a:r>
            <a:r>
              <a:rPr lang="en-CA" sz="1800" dirty="0">
                <a:solidFill>
                  <a:schemeClr val="tx1"/>
                </a:solidFill>
                <a:latin typeface="Comic Sans MS" panose="030F0702030302020204" pitchFamily="66" charset="0"/>
              </a:rPr>
              <a:t>Afterwards we </a:t>
            </a:r>
            <a:r>
              <a:rPr lang="en-CA" sz="1800" dirty="0" smtClean="0">
                <a:solidFill>
                  <a:schemeClr val="tx1"/>
                </a:solidFill>
                <a:latin typeface="Comic Sans MS" panose="030F0702030302020204" pitchFamily="66" charset="0"/>
              </a:rPr>
              <a:t>had </a:t>
            </a:r>
            <a:r>
              <a:rPr lang="en-CA" sz="1800" dirty="0">
                <a:solidFill>
                  <a:schemeClr val="tx1"/>
                </a:solidFill>
                <a:latin typeface="Comic Sans MS" panose="030F0702030302020204" pitchFamily="66" charset="0"/>
              </a:rPr>
              <a:t>“African </a:t>
            </a:r>
            <a:r>
              <a:rPr lang="en-CA" sz="1800" dirty="0" smtClean="0">
                <a:solidFill>
                  <a:schemeClr val="tx1"/>
                </a:solidFill>
                <a:latin typeface="Comic Sans MS" panose="030F0702030302020204" pitchFamily="66" charset="0"/>
              </a:rPr>
              <a:t>inspired” snacks</a:t>
            </a:r>
            <a:r>
              <a:rPr lang="en-CA" sz="1800" dirty="0">
                <a:solidFill>
                  <a:schemeClr val="tx1"/>
                </a:solidFill>
                <a:latin typeface="Comic Sans MS" panose="030F0702030302020204" pitchFamily="66" charset="0"/>
              </a:rPr>
              <a:t>. </a:t>
            </a:r>
            <a:br>
              <a:rPr lang="en-CA" sz="1800" dirty="0">
                <a:solidFill>
                  <a:schemeClr val="tx1"/>
                </a:solidFill>
                <a:latin typeface="Comic Sans MS" panose="030F0702030302020204" pitchFamily="66" charset="0"/>
              </a:rPr>
            </a:br>
            <a:endParaRPr lang="en-CA" sz="1800" dirty="0">
              <a:solidFill>
                <a:schemeClr val="tx1"/>
              </a:solidFill>
              <a:latin typeface="Comic Sans MS" panose="030F0702030302020204" pitchFamily="66" charset="0"/>
            </a:endParaRPr>
          </a:p>
        </p:txBody>
      </p:sp>
      <p:pic>
        <p:nvPicPr>
          <p:cNvPr id="4" name="Content Placeholder 3" descr="E:\DCIM\107___03\IMG_5936.JPG"/>
          <p:cNvPicPr>
            <a:picLocks noGrp="1"/>
          </p:cNvPicPr>
          <p:nvPr>
            <p:ph idx="1"/>
          </p:nvPr>
        </p:nvPicPr>
        <p:blipFill rotWithShape="1">
          <a:blip r:embed="rId2" cstate="print">
            <a:extLst>
              <a:ext uri="{28A0092B-C50C-407E-A947-70E740481C1C}">
                <a14:useLocalDpi xmlns:a14="http://schemas.microsoft.com/office/drawing/2010/main" val="0"/>
              </a:ext>
            </a:extLst>
          </a:blip>
          <a:srcRect t="8319" b="17291"/>
          <a:stretch/>
        </p:blipFill>
        <p:spPr bwMode="auto">
          <a:xfrm>
            <a:off x="681897" y="2629662"/>
            <a:ext cx="2635135" cy="1468665"/>
          </a:xfrm>
          <a:prstGeom prst="rect">
            <a:avLst/>
          </a:prstGeom>
          <a:noFill/>
          <a:ln>
            <a:noFill/>
          </a:ln>
        </p:spPr>
      </p:pic>
      <p:pic>
        <p:nvPicPr>
          <p:cNvPr id="6" name="Picture 5" descr="E:\DCIM\107___03\IMG_5916.JPG"/>
          <p:cNvPicPr/>
          <p:nvPr/>
        </p:nvPicPr>
        <p:blipFill rotWithShape="1">
          <a:blip r:embed="rId3" cstate="print">
            <a:extLst>
              <a:ext uri="{28A0092B-C50C-407E-A947-70E740481C1C}">
                <a14:useLocalDpi xmlns:a14="http://schemas.microsoft.com/office/drawing/2010/main" val="0"/>
              </a:ext>
            </a:extLst>
          </a:blip>
          <a:srcRect l="45425" t="33107"/>
          <a:stretch/>
        </p:blipFill>
        <p:spPr bwMode="auto">
          <a:xfrm>
            <a:off x="3635896" y="4371527"/>
            <a:ext cx="2286000" cy="2101850"/>
          </a:xfrm>
          <a:prstGeom prst="rect">
            <a:avLst/>
          </a:prstGeom>
          <a:noFill/>
          <a:ln>
            <a:noFill/>
          </a:ln>
          <a:extLst>
            <a:ext uri="{53640926-AAD7-44D8-BBD7-CCE9431645EC}">
              <a14:shadowObscured xmlns:a14="http://schemas.microsoft.com/office/drawing/2010/main"/>
            </a:ext>
          </a:extLst>
        </p:spPr>
      </p:pic>
      <p:pic>
        <p:nvPicPr>
          <p:cNvPr id="7" name="Picture 6" descr="E:\DCIM\107___03\IMG_5931.JPG"/>
          <p:cNvPicPr/>
          <p:nvPr/>
        </p:nvPicPr>
        <p:blipFill rotWithShape="1">
          <a:blip r:embed="rId4" cstate="print">
            <a:extLst>
              <a:ext uri="{28A0092B-C50C-407E-A947-70E740481C1C}">
                <a14:useLocalDpi xmlns:a14="http://schemas.microsoft.com/office/drawing/2010/main" val="0"/>
              </a:ext>
            </a:extLst>
          </a:blip>
          <a:srcRect l="13139" t="16975" r="11677" b="7457"/>
          <a:stretch/>
        </p:blipFill>
        <p:spPr bwMode="auto">
          <a:xfrm>
            <a:off x="4067944" y="2636912"/>
            <a:ext cx="1691128" cy="1626122"/>
          </a:xfrm>
          <a:prstGeom prst="rect">
            <a:avLst/>
          </a:prstGeom>
          <a:noFill/>
          <a:ln>
            <a:noFill/>
          </a:ln>
          <a:extLst>
            <a:ext uri="{53640926-AAD7-44D8-BBD7-CCE9431645EC}">
              <a14:shadowObscured xmlns:a14="http://schemas.microsoft.com/office/drawing/2010/main"/>
            </a:ext>
          </a:extLst>
        </p:spPr>
      </p:pic>
      <p:pic>
        <p:nvPicPr>
          <p:cNvPr id="9" name="Picture 8" descr="E:\DCIM\107___03\IMG_5928.JPG"/>
          <p:cNvPicPr/>
          <p:nvPr/>
        </p:nvPicPr>
        <p:blipFill rotWithShape="1">
          <a:blip r:embed="rId5" cstate="print">
            <a:extLst>
              <a:ext uri="{28A0092B-C50C-407E-A947-70E740481C1C}">
                <a14:useLocalDpi xmlns:a14="http://schemas.microsoft.com/office/drawing/2010/main" val="0"/>
              </a:ext>
            </a:extLst>
          </a:blip>
          <a:srcRect l="13109" t="7639" r="26215" b="15997"/>
          <a:stretch/>
        </p:blipFill>
        <p:spPr bwMode="auto">
          <a:xfrm>
            <a:off x="6220917" y="2544564"/>
            <a:ext cx="1933732" cy="1745254"/>
          </a:xfrm>
          <a:prstGeom prst="rect">
            <a:avLst/>
          </a:prstGeom>
          <a:noFill/>
          <a:ln>
            <a:noFill/>
          </a:ln>
          <a:extLst>
            <a:ext uri="{53640926-AAD7-44D8-BBD7-CCE9431645EC}">
              <a14:shadowObscured xmlns:a14="http://schemas.microsoft.com/office/drawing/2010/main"/>
            </a:ext>
          </a:extLst>
        </p:spPr>
      </p:pic>
      <p:pic>
        <p:nvPicPr>
          <p:cNvPr id="10" name="Picture 9" descr="E:\DCIM\107___03\IMG_5957.JPG"/>
          <p:cNvPicPr/>
          <p:nvPr/>
        </p:nvPicPr>
        <p:blipFill rotWithShape="1">
          <a:blip r:embed="rId6" cstate="print">
            <a:extLst>
              <a:ext uri="{28A0092B-C50C-407E-A947-70E740481C1C}">
                <a14:useLocalDpi xmlns:a14="http://schemas.microsoft.com/office/drawing/2010/main" val="0"/>
              </a:ext>
            </a:extLst>
          </a:blip>
          <a:srcRect l="20409" t="14720" r="6180" b="5995"/>
          <a:stretch/>
        </p:blipFill>
        <p:spPr bwMode="auto">
          <a:xfrm>
            <a:off x="6695094" y="4371527"/>
            <a:ext cx="1459555" cy="2101850"/>
          </a:xfrm>
          <a:prstGeom prst="rect">
            <a:avLst/>
          </a:prstGeom>
          <a:noFill/>
          <a:ln>
            <a:noFill/>
          </a:ln>
          <a:extLst>
            <a:ext uri="{53640926-AAD7-44D8-BBD7-CCE9431645EC}">
              <a14:shadowObscured xmlns:a14="http://schemas.microsoft.com/office/drawing/2010/main"/>
            </a:ext>
          </a:extLst>
        </p:spPr>
      </p:pic>
      <p:pic>
        <p:nvPicPr>
          <p:cNvPr id="11" name="Picture 10" descr="E:\DCIM\107___03\IMG_593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858" y="4263034"/>
            <a:ext cx="2687142" cy="2097308"/>
          </a:xfrm>
          <a:prstGeom prst="rect">
            <a:avLst/>
          </a:prstGeom>
          <a:noFill/>
          <a:ln>
            <a:noFill/>
          </a:ln>
        </p:spPr>
      </p:pic>
    </p:spTree>
    <p:extLst>
      <p:ext uri="{BB962C8B-B14F-4D97-AF65-F5344CB8AC3E}">
        <p14:creationId xmlns:p14="http://schemas.microsoft.com/office/powerpoint/2010/main" val="182387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548680"/>
            <a:ext cx="3300984" cy="1296144"/>
          </a:xfrm>
        </p:spPr>
        <p:txBody>
          <a:bodyPr>
            <a:normAutofit/>
          </a:bodyPr>
          <a:lstStyle/>
          <a:p>
            <a:r>
              <a:rPr lang="en-CA" sz="3200" dirty="0" smtClean="0">
                <a:solidFill>
                  <a:schemeClr val="accent1">
                    <a:lumMod val="50000"/>
                  </a:schemeClr>
                </a:solidFill>
                <a:latin typeface="Comic Sans MS" panose="030F0702030302020204" pitchFamily="66" charset="0"/>
              </a:rPr>
              <a:t>A Field Trip to the Art Museum</a:t>
            </a:r>
            <a:endParaRPr lang="en-CA" sz="3200" dirty="0">
              <a:solidFill>
                <a:schemeClr val="accent1">
                  <a:lumMod val="50000"/>
                </a:schemeClr>
              </a:solidFill>
              <a:latin typeface="Comic Sans MS" panose="030F0702030302020204" pitchFamily="66" charset="0"/>
            </a:endParaRPr>
          </a:p>
        </p:txBody>
      </p:sp>
      <p:sp>
        <p:nvSpPr>
          <p:cNvPr id="4" name="Text Placeholder 3"/>
          <p:cNvSpPr>
            <a:spLocks noGrp="1"/>
          </p:cNvSpPr>
          <p:nvPr>
            <p:ph type="body" sz="half" idx="2"/>
          </p:nvPr>
        </p:nvSpPr>
        <p:spPr>
          <a:xfrm>
            <a:off x="4572000" y="1988840"/>
            <a:ext cx="3672408" cy="4104456"/>
          </a:xfrm>
        </p:spPr>
        <p:txBody>
          <a:bodyPr>
            <a:noAutofit/>
          </a:bodyPr>
          <a:lstStyle/>
          <a:p>
            <a:r>
              <a:rPr lang="en-CA" sz="2400" dirty="0" smtClean="0">
                <a:latin typeface="Comic Sans MS" panose="030F0702030302020204" pitchFamily="66" charset="0"/>
              </a:rPr>
              <a:t>The children noticed that the African people  used large clay pots and baskets to carry items. Our local Art Museum offers educational programs, so we booked a bus and off we went. We had a great day and each student made a clay pinch pot.</a:t>
            </a:r>
            <a:endParaRPr lang="en-CA" sz="2400" dirty="0">
              <a:latin typeface="Comic Sans MS" panose="030F0702030302020204" pitchFamily="66" charset="0"/>
            </a:endParaRPr>
          </a:p>
        </p:txBody>
      </p:sp>
      <p:pic>
        <p:nvPicPr>
          <p:cNvPr id="1028" name="Picture 4" descr="J:\My Pictures\Africa-March\IMG_5632.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27336" t="-7378" r="26598" b="20112"/>
          <a:stretch/>
        </p:blipFill>
        <p:spPr bwMode="auto">
          <a:xfrm>
            <a:off x="1116014" y="2348880"/>
            <a:ext cx="1585894" cy="22524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y Pictures\Africa-March\IMG_559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84" t="14685" r="10731" b="28306"/>
          <a:stretch/>
        </p:blipFill>
        <p:spPr bwMode="auto">
          <a:xfrm>
            <a:off x="1043607" y="692696"/>
            <a:ext cx="3316603" cy="18138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CIM\108___04\IMG_619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66" t="8586" r="17324" b="16208"/>
          <a:stretch/>
        </p:blipFill>
        <p:spPr bwMode="auto">
          <a:xfrm>
            <a:off x="2474021" y="4693073"/>
            <a:ext cx="1872208" cy="154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7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64896" cy="1488576"/>
          </a:xfrm>
        </p:spPr>
        <p:txBody>
          <a:bodyPr>
            <a:normAutofit/>
          </a:bodyPr>
          <a:lstStyle/>
          <a:p>
            <a:r>
              <a:rPr lang="en-CA" sz="3600" dirty="0" smtClean="0">
                <a:latin typeface="Comic Sans MS" panose="030F0702030302020204" pitchFamily="66" charset="0"/>
              </a:rPr>
              <a:t>A </a:t>
            </a:r>
            <a:r>
              <a:rPr lang="en-CA" sz="3600" dirty="0">
                <a:latin typeface="Comic Sans MS" panose="030F0702030302020204" pitchFamily="66" charset="0"/>
              </a:rPr>
              <a:t>L</a:t>
            </a:r>
            <a:r>
              <a:rPr lang="en-CA" sz="3600" dirty="0" smtClean="0">
                <a:latin typeface="Comic Sans MS" panose="030F0702030302020204" pitchFamily="66" charset="0"/>
              </a:rPr>
              <a:t>ocal Basket Weaver</a:t>
            </a:r>
            <a:br>
              <a:rPr lang="en-CA" sz="3600" dirty="0" smtClean="0">
                <a:latin typeface="Comic Sans MS" panose="030F0702030302020204" pitchFamily="66" charset="0"/>
              </a:rPr>
            </a:br>
            <a:r>
              <a:rPr lang="en-CA" sz="1800" dirty="0" smtClean="0">
                <a:solidFill>
                  <a:schemeClr val="tx1"/>
                </a:solidFill>
                <a:latin typeface="Comic Sans MS" panose="030F0702030302020204" pitchFamily="66" charset="0"/>
              </a:rPr>
              <a:t>Beth </a:t>
            </a:r>
            <a:r>
              <a:rPr lang="en-CA" sz="1800" dirty="0" err="1">
                <a:solidFill>
                  <a:schemeClr val="tx1"/>
                </a:solidFill>
                <a:latin typeface="Comic Sans MS" panose="030F0702030302020204" pitchFamily="66" charset="0"/>
              </a:rPr>
              <a:t>C</a:t>
            </a:r>
            <a:r>
              <a:rPr lang="en-CA" sz="1800" dirty="0" err="1" smtClean="0">
                <a:solidFill>
                  <a:schemeClr val="tx1"/>
                </a:solidFill>
                <a:latin typeface="Comic Sans MS" panose="030F0702030302020204" pitchFamily="66" charset="0"/>
              </a:rPr>
              <a:t>rabb</a:t>
            </a:r>
            <a:r>
              <a:rPr lang="en-CA" sz="1800" dirty="0" smtClean="0">
                <a:solidFill>
                  <a:schemeClr val="tx1"/>
                </a:solidFill>
                <a:latin typeface="Comic Sans MS" panose="030F0702030302020204" pitchFamily="66" charset="0"/>
              </a:rPr>
              <a:t> is a well known artist who agreed to come into our room to talk about her recent trip to Africa and to demonstrate the art of basket weaving. </a:t>
            </a:r>
            <a:endParaRPr lang="en-CA" sz="1800" dirty="0">
              <a:solidFill>
                <a:schemeClr val="tx1"/>
              </a:solidFill>
              <a:latin typeface="Comic Sans MS" panose="030F0702030302020204" pitchFamily="66" charset="0"/>
            </a:endParaRPr>
          </a:p>
        </p:txBody>
      </p:sp>
      <p:pic>
        <p:nvPicPr>
          <p:cNvPr id="1026" name="Picture 2" descr="E:\DCIM\107___03\IMG_61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31" t="14395" r="10167" b="10200"/>
          <a:stretch/>
        </p:blipFill>
        <p:spPr bwMode="auto">
          <a:xfrm>
            <a:off x="3315492" y="4111526"/>
            <a:ext cx="1828672" cy="23451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CIM\107___03\IMG_61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89" b="8849"/>
          <a:stretch/>
        </p:blipFill>
        <p:spPr bwMode="auto">
          <a:xfrm>
            <a:off x="539552" y="4291764"/>
            <a:ext cx="2644243" cy="1894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CIM\107___03\IMG_616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11" t="7115" r="6591" b="16030"/>
          <a:stretch/>
        </p:blipFill>
        <p:spPr bwMode="auto">
          <a:xfrm>
            <a:off x="671249" y="2171890"/>
            <a:ext cx="2644243" cy="1810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J:\My Pictures\Africa-March\IMG_616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48" r="4283" b="9120"/>
          <a:stretch/>
        </p:blipFill>
        <p:spPr bwMode="auto">
          <a:xfrm>
            <a:off x="3531179" y="2062220"/>
            <a:ext cx="2432728" cy="19198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My Pictures\Africa-March\IMG_616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2400" y="2037256"/>
            <a:ext cx="2565239" cy="1923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J:\My Pictures\Africa-March\IMG_574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182" t="20638" r="46425" b="4539"/>
          <a:stretch/>
        </p:blipFill>
        <p:spPr bwMode="auto">
          <a:xfrm>
            <a:off x="5273991" y="4108329"/>
            <a:ext cx="1576818" cy="23515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My Pictures\Africa-March\IMG_599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501" r="5055" b="11397"/>
          <a:stretch/>
        </p:blipFill>
        <p:spPr bwMode="auto">
          <a:xfrm>
            <a:off x="7046265" y="4063246"/>
            <a:ext cx="1581374" cy="235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1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024744" cy="1621984"/>
          </a:xfrm>
        </p:spPr>
        <p:txBody>
          <a:bodyPr>
            <a:normAutofit fontScale="90000"/>
          </a:bodyPr>
          <a:lstStyle/>
          <a:p>
            <a:r>
              <a:rPr lang="en-CA" dirty="0">
                <a:solidFill>
                  <a:schemeClr val="accent1">
                    <a:lumMod val="50000"/>
                  </a:schemeClr>
                </a:solidFill>
                <a:latin typeface="Comic Sans MS" panose="030F0702030302020204" pitchFamily="66" charset="0"/>
              </a:rPr>
              <a:t>Still to </a:t>
            </a:r>
            <a:r>
              <a:rPr lang="en-CA" dirty="0" smtClean="0">
                <a:solidFill>
                  <a:schemeClr val="accent1">
                    <a:lumMod val="50000"/>
                  </a:schemeClr>
                </a:solidFill>
                <a:latin typeface="Comic Sans MS" panose="030F0702030302020204" pitchFamily="66" charset="0"/>
              </a:rPr>
              <a:t>come</a:t>
            </a:r>
            <a:r>
              <a:rPr lang="en-CA" dirty="0">
                <a:solidFill>
                  <a:schemeClr val="accent1">
                    <a:lumMod val="50000"/>
                  </a:schemeClr>
                </a:solidFill>
                <a:latin typeface="Comic Sans MS" panose="030F0702030302020204" pitchFamily="66" charset="0"/>
              </a:rPr>
              <a:t/>
            </a:r>
            <a:br>
              <a:rPr lang="en-CA" dirty="0">
                <a:solidFill>
                  <a:schemeClr val="accent1">
                    <a:lumMod val="50000"/>
                  </a:schemeClr>
                </a:solidFill>
                <a:latin typeface="Comic Sans MS" panose="030F0702030302020204" pitchFamily="66" charset="0"/>
              </a:rPr>
            </a:br>
            <a:r>
              <a:rPr lang="en-CA" sz="2200" dirty="0" smtClean="0">
                <a:solidFill>
                  <a:schemeClr val="tx1"/>
                </a:solidFill>
                <a:latin typeface="Comic Sans MS" panose="030F0702030302020204" pitchFamily="66" charset="0"/>
              </a:rPr>
              <a:t>Pre-K </a:t>
            </a:r>
            <a:r>
              <a:rPr lang="en-CA" sz="2200" dirty="0">
                <a:solidFill>
                  <a:schemeClr val="tx1"/>
                </a:solidFill>
                <a:latin typeface="Comic Sans MS" panose="030F0702030302020204" pitchFamily="66" charset="0"/>
              </a:rPr>
              <a:t>Art Show and </a:t>
            </a:r>
            <a:r>
              <a:rPr lang="en-CA" sz="2200" dirty="0" smtClean="0">
                <a:solidFill>
                  <a:schemeClr val="tx1"/>
                </a:solidFill>
                <a:latin typeface="Comic Sans MS" panose="030F0702030302020204" pitchFamily="66" charset="0"/>
              </a:rPr>
              <a:t>Sale! All </a:t>
            </a:r>
            <a:r>
              <a:rPr lang="en-CA" sz="2200" dirty="0">
                <a:solidFill>
                  <a:schemeClr val="tx1"/>
                </a:solidFill>
                <a:latin typeface="Comic Sans MS" panose="030F0702030302020204" pitchFamily="66" charset="0"/>
              </a:rPr>
              <a:t>proceeds earned will go toward helping build the school in </a:t>
            </a:r>
            <a:r>
              <a:rPr lang="en-CA" sz="2200" dirty="0" smtClean="0">
                <a:solidFill>
                  <a:schemeClr val="tx1"/>
                </a:solidFill>
                <a:latin typeface="Comic Sans MS" panose="030F0702030302020204" pitchFamily="66" charset="0"/>
              </a:rPr>
              <a:t>Africa.</a:t>
            </a:r>
            <a:r>
              <a:rPr lang="en-CA" sz="2200" dirty="0">
                <a:solidFill>
                  <a:schemeClr val="tx1"/>
                </a:solidFill>
                <a:latin typeface="Comic Sans MS" panose="030F0702030302020204" pitchFamily="66" charset="0"/>
              </a:rPr>
              <a:t/>
            </a:r>
            <a:br>
              <a:rPr lang="en-CA" sz="2200" dirty="0">
                <a:solidFill>
                  <a:schemeClr val="tx1"/>
                </a:solidFill>
                <a:latin typeface="Comic Sans MS" panose="030F0702030302020204" pitchFamily="66" charset="0"/>
              </a:rPr>
            </a:br>
            <a:endParaRPr lang="en-CA" sz="2200" dirty="0">
              <a:solidFill>
                <a:schemeClr val="tx1"/>
              </a:solidFill>
            </a:endParaRPr>
          </a:p>
        </p:txBody>
      </p:sp>
      <p:sp>
        <p:nvSpPr>
          <p:cNvPr id="5" name="Content Placeholder 4"/>
          <p:cNvSpPr>
            <a:spLocks noGrp="1"/>
          </p:cNvSpPr>
          <p:nvPr>
            <p:ph idx="1"/>
          </p:nvPr>
        </p:nvSpPr>
        <p:spPr>
          <a:xfrm>
            <a:off x="539552" y="1772816"/>
            <a:ext cx="8136904" cy="4608512"/>
          </a:xfrm>
        </p:spPr>
        <p:txBody>
          <a:bodyPr>
            <a:normAutofit/>
          </a:bodyPr>
          <a:lstStyle/>
          <a:p>
            <a:endParaRPr lang="en-CA" dirty="0"/>
          </a:p>
          <a:p>
            <a:r>
              <a:rPr lang="en-CA" dirty="0"/>
              <a:t> </a:t>
            </a:r>
          </a:p>
          <a:p>
            <a:r>
              <a:rPr lang="en-CA" dirty="0"/>
              <a:t> </a:t>
            </a:r>
            <a:r>
              <a:rPr lang="en-CA" dirty="0" smtClean="0"/>
              <a:t> </a:t>
            </a:r>
          </a:p>
          <a:p>
            <a:endParaRPr lang="en-CA" dirty="0"/>
          </a:p>
        </p:txBody>
      </p:sp>
      <p:pic>
        <p:nvPicPr>
          <p:cNvPr id="1026" name="Picture 2" descr="J:\My Pictures\IMG_62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44" t="11328" r="15612" b="13083"/>
          <a:stretch/>
        </p:blipFill>
        <p:spPr bwMode="auto">
          <a:xfrm>
            <a:off x="1907704" y="1920240"/>
            <a:ext cx="4824536" cy="44949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5856" y="2348880"/>
            <a:ext cx="2376264" cy="184666"/>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261773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024744" cy="648072"/>
          </a:xfrm>
        </p:spPr>
        <p:txBody>
          <a:bodyPr>
            <a:normAutofit fontScale="90000"/>
          </a:bodyPr>
          <a:lstStyle/>
          <a:p>
            <a:pPr algn="ctr"/>
            <a:r>
              <a:rPr lang="en-CA" dirty="0" smtClean="0">
                <a:solidFill>
                  <a:schemeClr val="accent1">
                    <a:lumMod val="50000"/>
                  </a:schemeClr>
                </a:solidFill>
                <a:latin typeface="Comic Sans MS" panose="030F0702030302020204" pitchFamily="66" charset="0"/>
              </a:rPr>
              <a:t>Reflections</a:t>
            </a:r>
            <a:endParaRPr lang="en-CA" dirty="0">
              <a:solidFill>
                <a:schemeClr val="accent1">
                  <a:lumMod val="50000"/>
                </a:schemeClr>
              </a:solidFill>
              <a:latin typeface="Comic Sans MS" panose="030F0702030302020204" pitchFamily="66" charset="0"/>
            </a:endParaRPr>
          </a:p>
        </p:txBody>
      </p:sp>
      <p:sp>
        <p:nvSpPr>
          <p:cNvPr id="3" name="Content Placeholder 2"/>
          <p:cNvSpPr>
            <a:spLocks noGrp="1"/>
          </p:cNvSpPr>
          <p:nvPr>
            <p:ph idx="1"/>
          </p:nvPr>
        </p:nvSpPr>
        <p:spPr>
          <a:xfrm>
            <a:off x="467544" y="1268760"/>
            <a:ext cx="8208912" cy="5040560"/>
          </a:xfrm>
        </p:spPr>
        <p:txBody>
          <a:bodyPr>
            <a:normAutofit/>
          </a:bodyPr>
          <a:lstStyle/>
          <a:p>
            <a:pPr marL="68580" indent="0">
              <a:buNone/>
            </a:pPr>
            <a:r>
              <a:rPr lang="en-CA" sz="1600" dirty="0" smtClean="0">
                <a:latin typeface="Comic Sans MS" panose="030F0702030302020204" pitchFamily="66" charset="0"/>
              </a:rPr>
              <a:t>- We usually choose topics that are more local and personal to the students so I was surprised at how involved and how long their interested remained on this topic.</a:t>
            </a:r>
          </a:p>
          <a:p>
            <a:pPr marL="68580" indent="0">
              <a:buNone/>
            </a:pPr>
            <a:r>
              <a:rPr lang="en-CA" sz="1600" dirty="0" smtClean="0">
                <a:latin typeface="Comic Sans MS" panose="030F0702030302020204" pitchFamily="66" charset="0"/>
              </a:rPr>
              <a:t>- We have three children whose parents immigrated from Africa, they all were excited by the project. It made us aware how limited their culture is portrayed in the school.  Sadly, none of the parents were able or willing to come into the class either due to work schedules or insecurity about their English. </a:t>
            </a:r>
          </a:p>
          <a:p>
            <a:pPr marL="68580" indent="0">
              <a:buNone/>
            </a:pPr>
            <a:r>
              <a:rPr lang="en-CA" sz="1600" dirty="0" smtClean="0">
                <a:latin typeface="Comic Sans MS" panose="030F0702030302020204" pitchFamily="66" charset="0"/>
              </a:rPr>
              <a:t>- We had a limited knowledge of Africa and were unsure how well we could develop this project. We both found that we enjoyed learning along side of the students and the students enjoyed seeing us as learners.</a:t>
            </a:r>
          </a:p>
          <a:p>
            <a:pPr marL="68580" indent="0">
              <a:buNone/>
            </a:pPr>
            <a:r>
              <a:rPr lang="en-CA" sz="1600" dirty="0" smtClean="0">
                <a:latin typeface="Comic Sans MS" panose="030F0702030302020204" pitchFamily="66" charset="0"/>
              </a:rPr>
              <a:t>- By following </a:t>
            </a:r>
            <a:r>
              <a:rPr lang="en-CA" sz="1600" smtClean="0">
                <a:latin typeface="Comic Sans MS" panose="030F0702030302020204" pitchFamily="66" charset="0"/>
              </a:rPr>
              <a:t>the student’s </a:t>
            </a:r>
            <a:r>
              <a:rPr lang="en-CA" sz="1600" dirty="0" smtClean="0">
                <a:latin typeface="Comic Sans MS" panose="030F0702030302020204" pitchFamily="66" charset="0"/>
              </a:rPr>
              <a:t>lead we found the project went in </a:t>
            </a:r>
            <a:r>
              <a:rPr lang="en-CA" sz="1600" smtClean="0">
                <a:latin typeface="Comic Sans MS" panose="030F0702030302020204" pitchFamily="66" charset="0"/>
              </a:rPr>
              <a:t>a different </a:t>
            </a:r>
            <a:r>
              <a:rPr lang="en-CA" sz="1600" dirty="0" smtClean="0">
                <a:latin typeface="Comic Sans MS" panose="030F0702030302020204" pitchFamily="66" charset="0"/>
              </a:rPr>
              <a:t>direction than we had first thought. We had anticipated their interest would be centered around the jungle and monkeys.</a:t>
            </a:r>
          </a:p>
          <a:p>
            <a:pPr marL="68580" indent="0">
              <a:buNone/>
            </a:pPr>
            <a:r>
              <a:rPr lang="en-CA" sz="1600" dirty="0" smtClean="0">
                <a:latin typeface="Comic Sans MS" panose="030F0702030302020204" pitchFamily="66" charset="0"/>
              </a:rPr>
              <a:t>-We enjoyed the experience of watching the different directions our children’s interests and learning lead to.</a:t>
            </a:r>
          </a:p>
          <a:p>
            <a:pPr marL="68580" indent="0">
              <a:buNone/>
            </a:pPr>
            <a:r>
              <a:rPr lang="en-CA" sz="1600" dirty="0" smtClean="0">
                <a:latin typeface="Comic Sans MS" panose="030F0702030302020204" pitchFamily="66" charset="0"/>
              </a:rPr>
              <a:t>-We were pleased to hear from a parent of one of our quieter students, how he </a:t>
            </a:r>
            <a:r>
              <a:rPr lang="en-CA" sz="1600" dirty="0">
                <a:latin typeface="Comic Sans MS" panose="030F0702030302020204" pitchFamily="66" charset="0"/>
              </a:rPr>
              <a:t>excitedly </a:t>
            </a:r>
            <a:r>
              <a:rPr lang="en-CA" sz="1600" dirty="0" smtClean="0">
                <a:latin typeface="Comic Sans MS" panose="030F0702030302020204" pitchFamily="66" charset="0"/>
              </a:rPr>
              <a:t>shared what he had learned about Africa </a:t>
            </a:r>
            <a:r>
              <a:rPr lang="en-CA" sz="1600" dirty="0">
                <a:latin typeface="Comic Sans MS" panose="030F0702030302020204" pitchFamily="66" charset="0"/>
              </a:rPr>
              <a:t>with her </a:t>
            </a:r>
            <a:r>
              <a:rPr lang="en-CA" sz="1600" dirty="0" smtClean="0">
                <a:latin typeface="Comic Sans MS" panose="030F0702030302020204" pitchFamily="66" charset="0"/>
              </a:rPr>
              <a:t>each day when he got home.</a:t>
            </a:r>
          </a:p>
          <a:p>
            <a:pPr>
              <a:buFontTx/>
              <a:buChar char="-"/>
            </a:pPr>
            <a:endParaRPr lang="en-CA" sz="1800" dirty="0" smtClean="0">
              <a:latin typeface="Comic Sans MS" panose="030F0702030302020204" pitchFamily="66" charset="0"/>
            </a:endParaRPr>
          </a:p>
          <a:p>
            <a:pPr marL="68580" indent="0">
              <a:buNone/>
            </a:pPr>
            <a:endParaRPr lang="en-CA" sz="1800" dirty="0"/>
          </a:p>
        </p:txBody>
      </p:sp>
    </p:spTree>
    <p:extLst>
      <p:ext uri="{BB962C8B-B14F-4D97-AF65-F5344CB8AC3E}">
        <p14:creationId xmlns:p14="http://schemas.microsoft.com/office/powerpoint/2010/main" val="232663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solidFill>
                  <a:schemeClr val="accent1">
                    <a:lumMod val="50000"/>
                  </a:schemeClr>
                </a:solidFill>
                <a:latin typeface="Comic Sans MS" panose="030F0702030302020204" pitchFamily="66" charset="0"/>
              </a:rPr>
              <a:t>Introduction</a:t>
            </a:r>
            <a:endParaRPr lang="en-CA" dirty="0">
              <a:solidFill>
                <a:schemeClr val="accent1">
                  <a:lumMod val="50000"/>
                </a:schemeClr>
              </a:solidFill>
              <a:latin typeface="Comic Sans MS" panose="030F0702030302020204" pitchFamily="66" charset="0"/>
            </a:endParaRPr>
          </a:p>
        </p:txBody>
      </p:sp>
      <p:sp>
        <p:nvSpPr>
          <p:cNvPr id="3" name="Content Placeholder 2"/>
          <p:cNvSpPr>
            <a:spLocks noGrp="1"/>
          </p:cNvSpPr>
          <p:nvPr>
            <p:ph idx="1"/>
          </p:nvPr>
        </p:nvSpPr>
        <p:spPr/>
        <p:txBody>
          <a:bodyPr/>
          <a:lstStyle/>
          <a:p>
            <a:r>
              <a:rPr lang="en-CA" dirty="0" smtClean="0">
                <a:latin typeface="Comic Sans MS" panose="030F0702030302020204" pitchFamily="66" charset="0"/>
              </a:rPr>
              <a:t>Our Pre-K program is at an elementary community school. We teach two pre-K classes .Each class comes for a half day and has sixteen 3-4 year olds. There is a teacher and an assistant in the room</a:t>
            </a:r>
            <a:r>
              <a:rPr lang="en-CA" dirty="0" smtClean="0"/>
              <a:t>.</a:t>
            </a:r>
          </a:p>
          <a:p>
            <a:r>
              <a:rPr lang="en-CA" dirty="0" smtClean="0">
                <a:latin typeface="Comic Sans MS" panose="030F0702030302020204" pitchFamily="66" charset="0"/>
              </a:rPr>
              <a:t>This project lasted for six weeks…much longer than we had anticipated.</a:t>
            </a:r>
          </a:p>
        </p:txBody>
      </p:sp>
    </p:spTree>
    <p:extLst>
      <p:ext uri="{BB962C8B-B14F-4D97-AF65-F5344CB8AC3E}">
        <p14:creationId xmlns:p14="http://schemas.microsoft.com/office/powerpoint/2010/main" val="387136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764704"/>
            <a:ext cx="3300984" cy="1008112"/>
          </a:xfrm>
        </p:spPr>
        <p:txBody>
          <a:bodyPr>
            <a:normAutofit/>
          </a:bodyPr>
          <a:lstStyle/>
          <a:p>
            <a:r>
              <a:rPr lang="en-CA" sz="4800" dirty="0" smtClean="0">
                <a:solidFill>
                  <a:schemeClr val="accent1">
                    <a:lumMod val="50000"/>
                  </a:schemeClr>
                </a:solidFill>
                <a:latin typeface="Comic Sans MS" panose="030F0702030302020204" pitchFamily="66" charset="0"/>
              </a:rPr>
              <a:t>The Spark</a:t>
            </a:r>
            <a:endParaRPr lang="en-CA" sz="4800" dirty="0">
              <a:solidFill>
                <a:schemeClr val="accent1">
                  <a:lumMod val="50000"/>
                </a:schemeClr>
              </a:solidFill>
              <a:latin typeface="Comic Sans MS" panose="030F0702030302020204" pitchFamily="66" charset="0"/>
            </a:endParaRPr>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6975" r="26975"/>
          <a:stretch>
            <a:fillRect/>
          </a:stretch>
        </p:blipFill>
        <p:spPr/>
      </p:pic>
      <p:sp>
        <p:nvSpPr>
          <p:cNvPr id="4" name="Text Placeholder 3"/>
          <p:cNvSpPr>
            <a:spLocks noGrp="1"/>
          </p:cNvSpPr>
          <p:nvPr>
            <p:ph type="body" sz="half" idx="2"/>
          </p:nvPr>
        </p:nvSpPr>
        <p:spPr>
          <a:xfrm>
            <a:off x="4572000" y="1844824"/>
            <a:ext cx="3672408" cy="4032448"/>
          </a:xfrm>
        </p:spPr>
        <p:txBody>
          <a:bodyPr>
            <a:noAutofit/>
          </a:bodyPr>
          <a:lstStyle/>
          <a:p>
            <a:r>
              <a:rPr lang="en-CA" sz="2000" dirty="0" smtClean="0">
                <a:latin typeface="Comic Sans MS" panose="030F0702030302020204" pitchFamily="66" charset="0"/>
              </a:rPr>
              <a:t>A grade 5-7 generosity club within </a:t>
            </a:r>
            <a:r>
              <a:rPr lang="en-CA" sz="2000" dirty="0">
                <a:latin typeface="Comic Sans MS" panose="030F0702030302020204" pitchFamily="66" charset="0"/>
              </a:rPr>
              <a:t>the school </a:t>
            </a:r>
            <a:r>
              <a:rPr lang="en-CA" sz="2000" dirty="0" smtClean="0">
                <a:latin typeface="Comic Sans MS" panose="030F0702030302020204" pitchFamily="66" charset="0"/>
              </a:rPr>
              <a:t>was fundraising to </a:t>
            </a:r>
            <a:r>
              <a:rPr lang="en-CA" sz="2000" dirty="0">
                <a:latin typeface="Comic Sans MS" panose="030F0702030302020204" pitchFamily="66" charset="0"/>
              </a:rPr>
              <a:t>build a school in Africa. I</a:t>
            </a:r>
            <a:r>
              <a:rPr lang="en-CA" sz="2000" dirty="0" smtClean="0">
                <a:latin typeface="Comic Sans MS" panose="030F0702030302020204" pitchFamily="66" charset="0"/>
              </a:rPr>
              <a:t>nformation  about this fundraising effort was included in the daily announcements: a large map was put up in the hallway and each class </a:t>
            </a:r>
            <a:r>
              <a:rPr lang="en-CA" sz="2000" dirty="0">
                <a:latin typeface="Comic Sans MS" panose="030F0702030302020204" pitchFamily="66" charset="0"/>
              </a:rPr>
              <a:t>was given a coin bank to help with the cause. </a:t>
            </a:r>
            <a:r>
              <a:rPr lang="en-CA" sz="2000" dirty="0" smtClean="0">
                <a:latin typeface="Comic Sans MS" panose="030F0702030302020204" pitchFamily="66" charset="0"/>
              </a:rPr>
              <a:t>Suddenly all we heard in the classroom was “Africa, Africa, Africa”.</a:t>
            </a:r>
            <a:endParaRPr lang="en-CA" sz="2000" dirty="0">
              <a:latin typeface="Comic Sans MS" panose="030F0702030302020204" pitchFamily="66" charset="0"/>
            </a:endParaRPr>
          </a:p>
        </p:txBody>
      </p:sp>
    </p:spTree>
    <p:extLst>
      <p:ext uri="{BB962C8B-B14F-4D97-AF65-F5344CB8AC3E}">
        <p14:creationId xmlns:p14="http://schemas.microsoft.com/office/powerpoint/2010/main" val="349804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024744" cy="1584176"/>
          </a:xfrm>
        </p:spPr>
        <p:txBody>
          <a:bodyPr>
            <a:noAutofit/>
          </a:bodyPr>
          <a:lstStyle/>
          <a:p>
            <a:r>
              <a:rPr lang="en-CA" dirty="0" smtClean="0"/>
              <a:t>		</a:t>
            </a:r>
            <a:r>
              <a:rPr lang="en-CA" dirty="0" smtClean="0">
                <a:latin typeface="Comic Sans MS" panose="030F0702030302020204" pitchFamily="66" charset="0"/>
              </a:rPr>
              <a:t>   </a:t>
            </a:r>
            <a:r>
              <a:rPr lang="en-CA" dirty="0" smtClean="0">
                <a:solidFill>
                  <a:schemeClr val="accent1">
                    <a:lumMod val="50000"/>
                  </a:schemeClr>
                </a:solidFill>
                <a:latin typeface="Comic Sans MS" panose="030F0702030302020204" pitchFamily="66" charset="0"/>
              </a:rPr>
              <a:t>The Web</a:t>
            </a:r>
            <a:r>
              <a:rPr lang="en-CA" dirty="0" smtClean="0">
                <a:latin typeface="Comic Sans MS" panose="030F0702030302020204" pitchFamily="66" charset="0"/>
              </a:rPr>
              <a:t/>
            </a:r>
            <a:br>
              <a:rPr lang="en-CA" dirty="0" smtClean="0">
                <a:latin typeface="Comic Sans MS" panose="030F0702030302020204" pitchFamily="66" charset="0"/>
              </a:rPr>
            </a:br>
            <a:r>
              <a:rPr lang="en-CA" sz="2000" dirty="0" smtClean="0">
                <a:solidFill>
                  <a:schemeClr val="tx1"/>
                </a:solidFill>
                <a:latin typeface="Comic Sans MS" panose="030F0702030302020204" pitchFamily="66" charset="0"/>
              </a:rPr>
              <a:t>We spent time discussing both what the students knew and what they wanted to learn about Africa.</a:t>
            </a:r>
            <a:endParaRPr lang="en-CA" sz="2000"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444" r="4089" b="11207"/>
          <a:stretch/>
        </p:blipFill>
        <p:spPr>
          <a:xfrm>
            <a:off x="1043608" y="2163331"/>
            <a:ext cx="7177453" cy="4145989"/>
          </a:xfrm>
        </p:spPr>
      </p:pic>
    </p:spTree>
    <p:extLst>
      <p:ext uri="{BB962C8B-B14F-4D97-AF65-F5344CB8AC3E}">
        <p14:creationId xmlns:p14="http://schemas.microsoft.com/office/powerpoint/2010/main" val="189059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80920" cy="1296144"/>
          </a:xfrm>
        </p:spPr>
        <p:txBody>
          <a:bodyPr>
            <a:normAutofit fontScale="90000"/>
          </a:bodyPr>
          <a:lstStyle/>
          <a:p>
            <a:r>
              <a:rPr lang="en-CA" sz="2200" dirty="0" smtClean="0">
                <a:solidFill>
                  <a:schemeClr val="tx1"/>
                </a:solidFill>
              </a:rPr>
              <a:t>Our Planning Board</a:t>
            </a:r>
            <a:r>
              <a:rPr lang="en-CA" sz="2000" dirty="0" smtClean="0">
                <a:solidFill>
                  <a:schemeClr val="tx1"/>
                </a:solidFill>
              </a:rPr>
              <a:t/>
            </a:r>
            <a:br>
              <a:rPr lang="en-CA" sz="2000" dirty="0" smtClean="0">
                <a:solidFill>
                  <a:schemeClr val="tx1"/>
                </a:solidFill>
              </a:rPr>
            </a:br>
            <a:r>
              <a:rPr lang="en-CA" sz="2000" dirty="0" smtClean="0">
                <a:solidFill>
                  <a:schemeClr val="tx1"/>
                </a:solidFill>
              </a:rPr>
              <a:t>Whenever </a:t>
            </a:r>
            <a:r>
              <a:rPr lang="en-CA" sz="2000" dirty="0">
                <a:solidFill>
                  <a:schemeClr val="tx1"/>
                </a:solidFill>
              </a:rPr>
              <a:t>we begin a new project we plan how we can incorporate this concept in the various </a:t>
            </a:r>
            <a:r>
              <a:rPr lang="en-CA" sz="2000" dirty="0" smtClean="0">
                <a:solidFill>
                  <a:schemeClr val="tx1"/>
                </a:solidFill>
              </a:rPr>
              <a:t>learning centers </a:t>
            </a:r>
            <a:r>
              <a:rPr lang="en-CA" sz="2000" dirty="0">
                <a:solidFill>
                  <a:schemeClr val="tx1"/>
                </a:solidFill>
              </a:rPr>
              <a:t>in the room.</a:t>
            </a:r>
            <a:br>
              <a:rPr lang="en-CA" sz="2000" dirty="0">
                <a:solidFill>
                  <a:schemeClr val="tx1"/>
                </a:solidFill>
              </a:rPr>
            </a:br>
            <a:endParaRPr lang="en-CA" sz="2000" dirty="0">
              <a:solidFill>
                <a:schemeClr val="tx1"/>
              </a:solidFill>
            </a:endParaRPr>
          </a:p>
        </p:txBody>
      </p:sp>
      <p:sp>
        <p:nvSpPr>
          <p:cNvPr id="3" name="Content Placeholder 2"/>
          <p:cNvSpPr>
            <a:spLocks noGrp="1"/>
          </p:cNvSpPr>
          <p:nvPr>
            <p:ph idx="1"/>
          </p:nvPr>
        </p:nvSpPr>
        <p:spPr>
          <a:xfrm>
            <a:off x="611560" y="1628800"/>
            <a:ext cx="7992888" cy="4824536"/>
          </a:xfrm>
        </p:spPr>
        <p:txBody>
          <a:bodyPr>
            <a:normAutofit/>
          </a:bodyPr>
          <a:lstStyle/>
          <a:p>
            <a:pPr marL="68580" indent="0">
              <a:buNone/>
            </a:pPr>
            <a:r>
              <a:rPr lang="en-CA" sz="1600" u="sng" dirty="0" smtClean="0"/>
              <a:t>Math</a:t>
            </a:r>
            <a:r>
              <a:rPr lang="en-CA" sz="1600" dirty="0" smtClean="0"/>
              <a:t> - geometric patterns, counting, sorting the toy animals </a:t>
            </a:r>
          </a:p>
          <a:p>
            <a:pPr marL="68580" indent="0">
              <a:buNone/>
            </a:pPr>
            <a:r>
              <a:rPr lang="en-CA" sz="1600" u="sng" dirty="0" smtClean="0"/>
              <a:t>Science</a:t>
            </a:r>
            <a:r>
              <a:rPr lang="en-CA" sz="1600" dirty="0" smtClean="0"/>
              <a:t> - African animals, landscapes</a:t>
            </a:r>
          </a:p>
          <a:p>
            <a:pPr marL="68580" indent="0">
              <a:buNone/>
            </a:pPr>
            <a:r>
              <a:rPr lang="en-CA" sz="1600" u="sng" dirty="0" smtClean="0"/>
              <a:t>Drama </a:t>
            </a:r>
            <a:r>
              <a:rPr lang="en-CA" sz="1600" dirty="0" smtClean="0"/>
              <a:t>- African Hut/</a:t>
            </a:r>
            <a:r>
              <a:rPr lang="en-CA" sz="1600" dirty="0"/>
              <a:t>A</a:t>
            </a:r>
            <a:r>
              <a:rPr lang="en-CA" sz="1600" dirty="0" smtClean="0"/>
              <a:t>frican plains</a:t>
            </a:r>
          </a:p>
          <a:p>
            <a:pPr marL="68580" indent="0">
              <a:buNone/>
            </a:pPr>
            <a:r>
              <a:rPr lang="en-CA" sz="1600" u="sng" dirty="0" smtClean="0"/>
              <a:t>Dress-up</a:t>
            </a:r>
            <a:r>
              <a:rPr lang="en-CA" sz="1600" dirty="0" smtClean="0"/>
              <a:t> - animal prints/ masks/material to Dress-up </a:t>
            </a:r>
          </a:p>
          <a:p>
            <a:pPr marL="68580" indent="0">
              <a:buNone/>
            </a:pPr>
            <a:r>
              <a:rPr lang="en-CA" sz="1600" u="sng" dirty="0" smtClean="0"/>
              <a:t>Music</a:t>
            </a:r>
            <a:r>
              <a:rPr lang="en-CA" sz="1600" dirty="0" smtClean="0"/>
              <a:t> - Drums, CD`s, You Tube of music and dance </a:t>
            </a:r>
          </a:p>
          <a:p>
            <a:pPr marL="68580" indent="0">
              <a:buNone/>
            </a:pPr>
            <a:r>
              <a:rPr lang="en-CA" sz="1600" u="sng" dirty="0" smtClean="0"/>
              <a:t>Construction</a:t>
            </a:r>
            <a:r>
              <a:rPr lang="en-CA" sz="1600" dirty="0" smtClean="0"/>
              <a:t> – incorporate African animals in block building and play</a:t>
            </a:r>
          </a:p>
          <a:p>
            <a:pPr marL="68580" indent="0">
              <a:buNone/>
            </a:pPr>
            <a:r>
              <a:rPr lang="en-CA" sz="1600" u="sng" dirty="0" smtClean="0"/>
              <a:t>Library</a:t>
            </a:r>
            <a:r>
              <a:rPr lang="en-CA" sz="1600" dirty="0" smtClean="0"/>
              <a:t> - Books (fiction and non Fiction)</a:t>
            </a:r>
          </a:p>
          <a:p>
            <a:pPr marL="68580" indent="0">
              <a:buNone/>
            </a:pPr>
            <a:r>
              <a:rPr lang="en-CA" sz="1600" u="sng" dirty="0" smtClean="0"/>
              <a:t>Fine motor</a:t>
            </a:r>
            <a:r>
              <a:rPr lang="en-CA" sz="1600" dirty="0" smtClean="0"/>
              <a:t> - weaving table, crafts, scissor cutting, beading, etc.</a:t>
            </a:r>
          </a:p>
          <a:p>
            <a:pPr marL="68580" indent="0">
              <a:buNone/>
            </a:pPr>
            <a:r>
              <a:rPr lang="en-CA" sz="1600" u="sng" dirty="0" smtClean="0"/>
              <a:t>Puppets </a:t>
            </a:r>
            <a:r>
              <a:rPr lang="en-CA" sz="1600" dirty="0" smtClean="0"/>
              <a:t>- variety of African animals</a:t>
            </a:r>
          </a:p>
          <a:p>
            <a:pPr marL="68580" indent="0">
              <a:buNone/>
            </a:pPr>
            <a:r>
              <a:rPr lang="en-CA" sz="1600" u="sng" dirty="0" smtClean="0"/>
              <a:t>Sand box</a:t>
            </a:r>
            <a:r>
              <a:rPr lang="en-CA" sz="1600" dirty="0" smtClean="0"/>
              <a:t> - add animals and small rocks and plants</a:t>
            </a:r>
          </a:p>
          <a:p>
            <a:pPr marL="68580" indent="0">
              <a:buNone/>
            </a:pPr>
            <a:r>
              <a:rPr lang="en-CA" sz="1600" u="sng" dirty="0" smtClean="0"/>
              <a:t>Water table</a:t>
            </a:r>
            <a:r>
              <a:rPr lang="en-CA" sz="1600" dirty="0" smtClean="0"/>
              <a:t> - take out water and fill with old Zoo </a:t>
            </a:r>
            <a:r>
              <a:rPr lang="en-CA" sz="1600" dirty="0"/>
              <a:t>W</a:t>
            </a:r>
            <a:r>
              <a:rPr lang="en-CA" sz="1600" dirty="0" smtClean="0"/>
              <a:t>orld magazines and scissors</a:t>
            </a:r>
          </a:p>
          <a:p>
            <a:pPr marL="68580" indent="0">
              <a:buNone/>
            </a:pPr>
            <a:r>
              <a:rPr lang="en-CA" sz="1600" u="sng" dirty="0" smtClean="0"/>
              <a:t>Quiet areas</a:t>
            </a:r>
            <a:r>
              <a:rPr lang="en-CA" sz="1600" dirty="0" smtClean="0"/>
              <a:t> - photo book of a friends visit to Africa, magnetic story books, small multicultural dolls</a:t>
            </a:r>
          </a:p>
          <a:p>
            <a:pPr marL="68580" indent="0">
              <a:buNone/>
            </a:pPr>
            <a:r>
              <a:rPr lang="en-CA" sz="1600" u="sng" dirty="0" smtClean="0"/>
              <a:t>Carpet time</a:t>
            </a:r>
            <a:r>
              <a:rPr lang="en-CA" sz="1600" dirty="0" smtClean="0"/>
              <a:t> - songs, poems, Ollie The Ostrich puppet</a:t>
            </a:r>
          </a:p>
          <a:p>
            <a:pPr marL="68580" indent="0">
              <a:buNone/>
            </a:pPr>
            <a:r>
              <a:rPr lang="en-CA" sz="1600" u="sng" dirty="0" smtClean="0"/>
              <a:t>Crafts</a:t>
            </a:r>
            <a:r>
              <a:rPr lang="en-CA" sz="1600" dirty="0" smtClean="0"/>
              <a:t> - endless possibilities</a:t>
            </a:r>
          </a:p>
          <a:p>
            <a:pPr marL="68580" indent="0">
              <a:buNone/>
            </a:pPr>
            <a:endParaRPr lang="en-CA" sz="1600" u="sng" dirty="0" smtClean="0"/>
          </a:p>
        </p:txBody>
      </p:sp>
    </p:spTree>
    <p:extLst>
      <p:ext uri="{BB962C8B-B14F-4D97-AF65-F5344CB8AC3E}">
        <p14:creationId xmlns:p14="http://schemas.microsoft.com/office/powerpoint/2010/main" val="147111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73814" cy="3672408"/>
          </a:xfrm>
        </p:spPr>
        <p:txBody>
          <a:bodyPr>
            <a:noAutofit/>
          </a:bodyPr>
          <a:lstStyle/>
          <a:p>
            <a:r>
              <a:rPr lang="en-CA" sz="2800" dirty="0" smtClean="0">
                <a:latin typeface="Comic Sans MS" panose="030F0702030302020204" pitchFamily="66" charset="0"/>
              </a:rPr>
              <a:t>        </a:t>
            </a:r>
            <a:r>
              <a:rPr lang="en-CA" sz="2800" dirty="0" smtClean="0">
                <a:solidFill>
                  <a:schemeClr val="accent1">
                    <a:lumMod val="50000"/>
                  </a:schemeClr>
                </a:solidFill>
                <a:latin typeface="Comic Sans MS" panose="030F0702030302020204" pitchFamily="66" charset="0"/>
              </a:rPr>
              <a:t>Setting </a:t>
            </a:r>
            <a:r>
              <a:rPr lang="en-CA" sz="2800" dirty="0">
                <a:solidFill>
                  <a:schemeClr val="accent1">
                    <a:lumMod val="50000"/>
                  </a:schemeClr>
                </a:solidFill>
                <a:latin typeface="Comic Sans MS" panose="030F0702030302020204" pitchFamily="66" charset="0"/>
              </a:rPr>
              <a:t>up the </a:t>
            </a:r>
            <a:r>
              <a:rPr lang="en-CA" sz="2800" dirty="0" smtClean="0">
                <a:solidFill>
                  <a:schemeClr val="accent1">
                    <a:lumMod val="50000"/>
                  </a:schemeClr>
                </a:solidFill>
                <a:latin typeface="Comic Sans MS" panose="030F0702030302020204" pitchFamily="66" charset="0"/>
              </a:rPr>
              <a:t>Learning Environment</a:t>
            </a:r>
            <a:r>
              <a:rPr lang="en-CA" sz="2400" dirty="0" smtClean="0">
                <a:solidFill>
                  <a:schemeClr val="accent1">
                    <a:lumMod val="50000"/>
                  </a:schemeClr>
                </a:solidFill>
                <a:latin typeface="Comic Sans MS" panose="030F0702030302020204" pitchFamily="66" charset="0"/>
              </a:rPr>
              <a:t/>
            </a:r>
            <a:br>
              <a:rPr lang="en-CA" sz="2400" dirty="0" smtClean="0">
                <a:solidFill>
                  <a:schemeClr val="accent1">
                    <a:lumMod val="50000"/>
                  </a:schemeClr>
                </a:solidFill>
                <a:latin typeface="Comic Sans MS" panose="030F0702030302020204" pitchFamily="66" charset="0"/>
              </a:rPr>
            </a:br>
            <a:r>
              <a:rPr lang="en-CA" sz="1800" dirty="0">
                <a:latin typeface="Comic Sans MS" panose="030F0702030302020204" pitchFamily="66" charset="0"/>
              </a:rPr>
              <a:t/>
            </a:r>
            <a:br>
              <a:rPr lang="en-CA" sz="1800" dirty="0">
                <a:latin typeface="Comic Sans MS" panose="030F0702030302020204" pitchFamily="66" charset="0"/>
              </a:rPr>
            </a:br>
            <a:r>
              <a:rPr lang="en-CA" sz="2000" dirty="0" smtClean="0">
                <a:solidFill>
                  <a:schemeClr val="tx1"/>
                </a:solidFill>
                <a:latin typeface="Comic Sans MS" panose="030F0702030302020204" pitchFamily="66" charset="0"/>
              </a:rPr>
              <a:t>  </a:t>
            </a:r>
            <a:r>
              <a:rPr lang="en-CA" sz="2400" dirty="0" smtClean="0">
                <a:solidFill>
                  <a:schemeClr val="tx1"/>
                </a:solidFill>
                <a:latin typeface="Comic Sans MS" panose="030F0702030302020204" pitchFamily="66" charset="0"/>
              </a:rPr>
              <a:t>We </a:t>
            </a:r>
            <a:r>
              <a:rPr lang="en-CA" sz="2400" dirty="0">
                <a:solidFill>
                  <a:schemeClr val="tx1"/>
                </a:solidFill>
                <a:latin typeface="Comic Sans MS" panose="030F0702030302020204" pitchFamily="66" charset="0"/>
              </a:rPr>
              <a:t>removed our “Canadian house center” and made an African </a:t>
            </a:r>
            <a:r>
              <a:rPr lang="en-CA" sz="2400" dirty="0" smtClean="0">
                <a:solidFill>
                  <a:schemeClr val="tx1"/>
                </a:solidFill>
                <a:latin typeface="Comic Sans MS" panose="030F0702030302020204" pitchFamily="66" charset="0"/>
              </a:rPr>
              <a:t>home. </a:t>
            </a:r>
            <a:r>
              <a:rPr lang="en-CA" sz="2400" dirty="0">
                <a:solidFill>
                  <a:schemeClr val="tx1"/>
                </a:solidFill>
                <a:latin typeface="Comic Sans MS" panose="030F0702030302020204" pitchFamily="66" charset="0"/>
              </a:rPr>
              <a:t>W</a:t>
            </a:r>
            <a:r>
              <a:rPr lang="en-CA" sz="2400" dirty="0" smtClean="0">
                <a:solidFill>
                  <a:schemeClr val="tx1"/>
                </a:solidFill>
                <a:latin typeface="Comic Sans MS" panose="030F0702030302020204" pitchFamily="66" charset="0"/>
              </a:rPr>
              <a:t>e then </a:t>
            </a:r>
            <a:r>
              <a:rPr lang="en-CA" sz="2400" dirty="0">
                <a:solidFill>
                  <a:schemeClr val="tx1"/>
                </a:solidFill>
                <a:latin typeface="Comic Sans MS" panose="030F0702030302020204" pitchFamily="66" charset="0"/>
              </a:rPr>
              <a:t>added live plants for our </a:t>
            </a:r>
            <a:r>
              <a:rPr lang="en-CA" sz="2400" dirty="0" smtClean="0">
                <a:solidFill>
                  <a:schemeClr val="tx1"/>
                </a:solidFill>
                <a:latin typeface="Comic Sans MS" panose="030F0702030302020204" pitchFamily="66" charset="0"/>
              </a:rPr>
              <a:t>jungle, we </a:t>
            </a:r>
            <a:r>
              <a:rPr lang="en-CA" sz="2400" dirty="0">
                <a:solidFill>
                  <a:schemeClr val="tx1"/>
                </a:solidFill>
                <a:latin typeface="Comic Sans MS" panose="030F0702030302020204" pitchFamily="66" charset="0"/>
              </a:rPr>
              <a:t>hung paper vines around the room, and </a:t>
            </a:r>
            <a:r>
              <a:rPr lang="en-CA" sz="2400" dirty="0" smtClean="0">
                <a:solidFill>
                  <a:schemeClr val="tx1"/>
                </a:solidFill>
                <a:latin typeface="Comic Sans MS" panose="030F0702030302020204" pitchFamily="66" charset="0"/>
              </a:rPr>
              <a:t>made </a:t>
            </a:r>
            <a:r>
              <a:rPr lang="en-CA" sz="2400" dirty="0">
                <a:solidFill>
                  <a:schemeClr val="tx1"/>
                </a:solidFill>
                <a:latin typeface="Comic Sans MS" panose="030F0702030302020204" pitchFamily="66" charset="0"/>
              </a:rPr>
              <a:t>Zebra </a:t>
            </a:r>
            <a:r>
              <a:rPr lang="en-CA" sz="2400" dirty="0" smtClean="0">
                <a:solidFill>
                  <a:schemeClr val="tx1"/>
                </a:solidFill>
                <a:latin typeface="Comic Sans MS" panose="030F0702030302020204" pitchFamily="66" charset="0"/>
              </a:rPr>
              <a:t>print material </a:t>
            </a:r>
            <a:r>
              <a:rPr lang="en-CA" sz="2400" dirty="0">
                <a:solidFill>
                  <a:schemeClr val="tx1"/>
                </a:solidFill>
                <a:latin typeface="Comic Sans MS" panose="030F0702030302020204" pitchFamily="66" charset="0"/>
              </a:rPr>
              <a:t>out of an old </a:t>
            </a:r>
            <a:r>
              <a:rPr lang="en-CA" sz="2400" dirty="0" smtClean="0">
                <a:solidFill>
                  <a:schemeClr val="tx1"/>
                </a:solidFill>
                <a:latin typeface="Comic Sans MS" panose="030F0702030302020204" pitchFamily="66" charset="0"/>
              </a:rPr>
              <a:t>sheet. </a:t>
            </a:r>
            <a:r>
              <a:rPr lang="en-CA" sz="2400" dirty="0">
                <a:solidFill>
                  <a:schemeClr val="tx1"/>
                </a:solidFill>
                <a:latin typeface="Comic Sans MS" panose="030F0702030302020204" pitchFamily="66" charset="0"/>
              </a:rPr>
              <a:t>We filled the sand table with plants and African </a:t>
            </a:r>
            <a:r>
              <a:rPr lang="en-CA" sz="2400" dirty="0" smtClean="0">
                <a:solidFill>
                  <a:schemeClr val="tx1"/>
                </a:solidFill>
                <a:latin typeface="Comic Sans MS" panose="030F0702030302020204" pitchFamily="66" charset="0"/>
              </a:rPr>
              <a:t>animals. Our puppet center was decorated with “grass” material and appropriate puppets were offered. </a:t>
            </a:r>
            <a:endParaRPr lang="en-CA" sz="2400"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4900" y="4481888"/>
            <a:ext cx="2891645" cy="195578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580" y="4552851"/>
            <a:ext cx="2651786" cy="1988840"/>
          </a:xfrm>
          <a:prstGeom prst="rect">
            <a:avLst/>
          </a:prstGeom>
        </p:spPr>
      </p:pic>
      <p:pic>
        <p:nvPicPr>
          <p:cNvPr id="1026" name="Picture 2" descr="J:\My Pictures\Africa-March\IMG_53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16" t="35847"/>
          <a:stretch/>
        </p:blipFill>
        <p:spPr bwMode="auto">
          <a:xfrm>
            <a:off x="3487239" y="5237706"/>
            <a:ext cx="2447580" cy="129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3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024744" cy="1189936"/>
          </a:xfrm>
        </p:spPr>
        <p:txBody>
          <a:bodyPr>
            <a:normAutofit/>
          </a:bodyPr>
          <a:lstStyle/>
          <a:p>
            <a:r>
              <a:rPr lang="en-CA" sz="1800" dirty="0" smtClean="0">
                <a:solidFill>
                  <a:schemeClr val="tx1"/>
                </a:solidFill>
              </a:rPr>
              <a:t>A friend recently returned from Africa and generously lent us photos, cloths, wooden masks, and paintings which we displayed around the room. Our students used these to build upon during their dramatic play!!</a:t>
            </a:r>
            <a:endParaRPr lang="en-CA" sz="1800" dirty="0">
              <a:solidFill>
                <a:schemeClr val="tx1"/>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415" r="6585"/>
          <a:stretch/>
        </p:blipFill>
        <p:spPr>
          <a:xfrm>
            <a:off x="539553" y="1916832"/>
            <a:ext cx="2592288" cy="2492605"/>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647" b="29110"/>
          <a:stretch/>
        </p:blipFill>
        <p:spPr>
          <a:xfrm>
            <a:off x="539552" y="4399839"/>
            <a:ext cx="3264364" cy="199622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0707" r="32143"/>
          <a:stretch/>
        </p:blipFill>
        <p:spPr>
          <a:xfrm>
            <a:off x="3232930" y="1923802"/>
            <a:ext cx="865782" cy="2448272"/>
          </a:xfrm>
          <a:prstGeom prst="rect">
            <a:avLst/>
          </a:prstGeom>
        </p:spPr>
      </p:pic>
      <p:pic>
        <p:nvPicPr>
          <p:cNvPr id="3075" name="Picture 3" descr="E:\DCIM\107___03\IMG_574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56" t="3069" r="4767"/>
          <a:stretch/>
        </p:blipFill>
        <p:spPr bwMode="auto">
          <a:xfrm>
            <a:off x="4283968" y="2132856"/>
            <a:ext cx="2100770" cy="33655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urcotte.chris.PRAIRIESOUTH\AppData\Local\Microsoft\Windows\Temporary Internet Files\Content.Outlook\IWPG6ECS\IMG_5372-pix.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048" t="7541" r="20564" b="14535"/>
          <a:stretch/>
        </p:blipFill>
        <p:spPr bwMode="auto">
          <a:xfrm>
            <a:off x="6516216" y="2132856"/>
            <a:ext cx="2005410" cy="333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3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4008" y="500139"/>
            <a:ext cx="3528392" cy="768622"/>
          </a:xfrm>
        </p:spPr>
        <p:txBody>
          <a:bodyPr>
            <a:normAutofit/>
          </a:bodyPr>
          <a:lstStyle/>
          <a:p>
            <a:r>
              <a:rPr lang="en-CA" sz="3200" dirty="0">
                <a:solidFill>
                  <a:schemeClr val="accent1">
                    <a:lumMod val="50000"/>
                  </a:schemeClr>
                </a:solidFill>
              </a:rPr>
              <a:t>A Flight to Africa</a:t>
            </a:r>
          </a:p>
        </p:txBody>
      </p:sp>
      <p:sp>
        <p:nvSpPr>
          <p:cNvPr id="4" name="Text Placeholder 3"/>
          <p:cNvSpPr>
            <a:spLocks noGrp="1"/>
          </p:cNvSpPr>
          <p:nvPr>
            <p:ph type="body" sz="half" idx="2"/>
          </p:nvPr>
        </p:nvSpPr>
        <p:spPr>
          <a:xfrm>
            <a:off x="4572000" y="1628800"/>
            <a:ext cx="3672408" cy="4488400"/>
          </a:xfrm>
        </p:spPr>
        <p:txBody>
          <a:bodyPr>
            <a:normAutofit/>
          </a:bodyPr>
          <a:lstStyle/>
          <a:p>
            <a:r>
              <a:rPr lang="en-CA" sz="1800" dirty="0"/>
              <a:t>“Can we go there</a:t>
            </a:r>
            <a:r>
              <a:rPr lang="en-CA" sz="1800" dirty="0" smtClean="0"/>
              <a:t>?”</a:t>
            </a:r>
          </a:p>
          <a:p>
            <a:r>
              <a:rPr lang="en-CA" sz="1800" dirty="0" smtClean="0"/>
              <a:t>This </a:t>
            </a:r>
            <a:r>
              <a:rPr lang="en-CA" sz="1800" dirty="0"/>
              <a:t>simple question lead us into </a:t>
            </a:r>
            <a:r>
              <a:rPr lang="en-CA" sz="1800" dirty="0" smtClean="0"/>
              <a:t>taking a flight to Africa. </a:t>
            </a:r>
            <a:r>
              <a:rPr lang="en-CA" sz="1800" dirty="0"/>
              <a:t>We “packed” our </a:t>
            </a:r>
            <a:r>
              <a:rPr lang="en-CA" sz="1800" dirty="0" smtClean="0"/>
              <a:t>suitcases</a:t>
            </a:r>
            <a:r>
              <a:rPr lang="en-CA" sz="1800" dirty="0"/>
              <a:t>, </a:t>
            </a:r>
            <a:r>
              <a:rPr lang="en-CA" sz="1800" dirty="0" smtClean="0"/>
              <a:t>then handed </a:t>
            </a:r>
            <a:r>
              <a:rPr lang="en-CA" sz="1800" dirty="0"/>
              <a:t>out tickets and </a:t>
            </a:r>
            <a:r>
              <a:rPr lang="en-CA" sz="1800" dirty="0" smtClean="0"/>
              <a:t>passports. We arranged </a:t>
            </a:r>
            <a:r>
              <a:rPr lang="en-CA" sz="1800" dirty="0"/>
              <a:t>chairs</a:t>
            </a:r>
            <a:r>
              <a:rPr lang="en-CA" sz="1800" dirty="0" smtClean="0"/>
              <a:t>, </a:t>
            </a:r>
            <a:r>
              <a:rPr lang="en-CA" sz="1800" dirty="0"/>
              <a:t>made a cockpit and with sound effects </a:t>
            </a:r>
            <a:r>
              <a:rPr lang="en-CA" sz="1800" dirty="0" smtClean="0"/>
              <a:t>from </a:t>
            </a:r>
            <a:r>
              <a:rPr lang="en-CA" sz="1800" dirty="0"/>
              <a:t>the internet we took flight. We had a short </a:t>
            </a:r>
            <a:r>
              <a:rPr lang="en-CA" sz="1800" dirty="0" smtClean="0"/>
              <a:t>“African based” in-flight </a:t>
            </a:r>
            <a:r>
              <a:rPr lang="en-CA" sz="1800" dirty="0"/>
              <a:t>movie with snacks and drinks. When we arrived in Africa each student had </a:t>
            </a:r>
            <a:r>
              <a:rPr lang="en-CA" sz="1800" dirty="0" smtClean="0"/>
              <a:t>their </a:t>
            </a:r>
            <a:r>
              <a:rPr lang="en-CA" sz="1800" dirty="0"/>
              <a:t>passport </a:t>
            </a:r>
            <a:r>
              <a:rPr lang="en-CA" sz="1800" dirty="0" smtClean="0"/>
              <a:t>stamped and we went off to see the sights.</a:t>
            </a:r>
            <a:endParaRPr lang="en-CA" sz="1800" dirty="0"/>
          </a:p>
          <a:p>
            <a:endParaRPr lang="en-CA" dirty="0"/>
          </a:p>
        </p:txBody>
      </p:sp>
      <p:pic>
        <p:nvPicPr>
          <p:cNvPr id="1027" name="Picture 3" descr="J:\My Pictures\Africa-March\IMG_5495.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9873" r="9010" b="17194"/>
          <a:stretch/>
        </p:blipFill>
        <p:spPr bwMode="auto">
          <a:xfrm>
            <a:off x="886615" y="1484784"/>
            <a:ext cx="1693155" cy="23045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My Pictures\Africa-March\IMG_549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98" t="33000" r="16568" b="7187"/>
          <a:stretch/>
        </p:blipFill>
        <p:spPr bwMode="auto">
          <a:xfrm>
            <a:off x="1009869" y="4149080"/>
            <a:ext cx="1662975" cy="183614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J:\My Pictures\Africa-March\IMG_549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3385" r="34242"/>
          <a:stretch/>
        </p:blipFill>
        <p:spPr bwMode="auto">
          <a:xfrm>
            <a:off x="2793255" y="2924944"/>
            <a:ext cx="1636269" cy="1878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My Pictures\Africa-March\IMG_549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26" t="12233" r="21855"/>
          <a:stretch/>
        </p:blipFill>
        <p:spPr bwMode="auto">
          <a:xfrm rot="5400000">
            <a:off x="2843700" y="449833"/>
            <a:ext cx="1414969" cy="175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84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024744" cy="1143000"/>
          </a:xfrm>
        </p:spPr>
        <p:txBody>
          <a:bodyPr/>
          <a:lstStyle/>
          <a:p>
            <a:pPr algn="ctr"/>
            <a:r>
              <a:rPr lang="en-CA" dirty="0" smtClean="0"/>
              <a:t>Student Explorations</a:t>
            </a:r>
            <a:endParaRPr lang="en-CA"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776" b="23228"/>
          <a:stretch/>
        </p:blipFill>
        <p:spPr>
          <a:xfrm rot="5400000">
            <a:off x="43266" y="1988878"/>
            <a:ext cx="2592288" cy="158410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0875" r="14344"/>
          <a:stretch/>
        </p:blipFill>
        <p:spPr>
          <a:xfrm>
            <a:off x="5229863" y="1451324"/>
            <a:ext cx="3086553" cy="2408688"/>
          </a:xfrm>
          <a:prstGeom prst="rect">
            <a:avLst/>
          </a:prstGeom>
        </p:spPr>
      </p:pic>
      <p:pic>
        <p:nvPicPr>
          <p:cNvPr id="9" name="Content Placeholder 8"/>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1669" r="3500" b="13650"/>
          <a:stretch/>
        </p:blipFill>
        <p:spPr>
          <a:xfrm>
            <a:off x="2862739" y="1385409"/>
            <a:ext cx="1988151" cy="2698331"/>
          </a:xfr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7000" t="20682" r="31007" b="9404"/>
          <a:stretch/>
        </p:blipFill>
        <p:spPr>
          <a:xfrm>
            <a:off x="7398063" y="4265593"/>
            <a:ext cx="1187356" cy="2128855"/>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6003"/>
          <a:stretch/>
        </p:blipFill>
        <p:spPr>
          <a:xfrm>
            <a:off x="2483768" y="4301159"/>
            <a:ext cx="2746095" cy="219111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20461" r="9355"/>
          <a:stretch/>
        </p:blipFill>
        <p:spPr>
          <a:xfrm>
            <a:off x="5364088" y="4281135"/>
            <a:ext cx="1857105" cy="2172770"/>
          </a:xfrm>
          <a:prstGeom prst="rect">
            <a:avLst/>
          </a:prstGeom>
        </p:spPr>
      </p:pic>
      <p:pic>
        <p:nvPicPr>
          <p:cNvPr id="2050" name="Picture 2" descr="J:\My Pictures\Africa-March\IMG_587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529" t="9836" r="9782" b="15628"/>
          <a:stretch/>
        </p:blipFill>
        <p:spPr bwMode="auto">
          <a:xfrm>
            <a:off x="574045" y="4281135"/>
            <a:ext cx="1735152" cy="219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92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1103</TotalTime>
  <Words>884</Words>
  <Application>Microsoft Office PowerPoint</Application>
  <PresentationFormat>On-screen Show (4:3)</PresentationFormat>
  <Paragraphs>50</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AFRICA</vt:lpstr>
      <vt:lpstr>Introduction</vt:lpstr>
      <vt:lpstr>The Spark</vt:lpstr>
      <vt:lpstr>     The Web We spent time discussing both what the students knew and what they wanted to learn about Africa.</vt:lpstr>
      <vt:lpstr>Our Planning Board Whenever we begin a new project we plan how we can incorporate this concept in the various learning centers in the room. </vt:lpstr>
      <vt:lpstr>        Setting up the Learning Environment    We removed our “Canadian house center” and made an African home. We then added live plants for our jungle, we hung paper vines around the room, and made Zebra print material out of an old sheet. We filled the sand table with plants and African animals. Our puppet center was decorated with “grass” material and appropriate puppets were offered. </vt:lpstr>
      <vt:lpstr>A friend recently returned from Africa and generously lent us photos, cloths, wooden masks, and paintings which we displayed around the room. Our students used these to build upon during their dramatic play!!</vt:lpstr>
      <vt:lpstr>A Flight to Africa</vt:lpstr>
      <vt:lpstr>Student Explorations</vt:lpstr>
      <vt:lpstr>One of the main interest of our students  was the plains animals. They were fascinated by the giraffes, zebras, elephants and lions. Each day they would get a new animal stamp in their passport and we would read  books and talk about the animal. We would then use You Tube to see and to hear what sounds the animals make (their favourite part). During play time they had opportunities to dress-up as the animals, play with puppets and to represent them through art. </vt:lpstr>
      <vt:lpstr>Yes that is a crocodile’s head. (I can’t believe the things people have) The kids LOVED this especially the teeth. And yes, that child is painting a fish. This is actually a Japanese art form, but our intent here was to respond to a question about fish in Africa. Meet Ollie the Ostrich our newest playmate!! Ollie was one of the students favourite reading buddies.</vt:lpstr>
      <vt:lpstr>Family Fridays are an important part of the pre-K program. During our  family event we made African drums. We have learnt that drums were and are an important part of African music. We also played some games such as A Barrel of Monkeys, Pin the Tail On the Elephant, and Feed the Monkey bean bags toss. Afterwards we had “African inspired” snacks.  </vt:lpstr>
      <vt:lpstr>A Field Trip to the Art Museum</vt:lpstr>
      <vt:lpstr>A Local Basket Weaver Beth Crabb is a well known artist who agreed to come into our room to talk about her recent trip to Africa and to demonstrate the art of basket weaving. </vt:lpstr>
      <vt:lpstr>Still to come Pre-K Art Show and Sale! All proceeds earned will go toward helping build the school in Africa. </vt:lpstr>
      <vt:lpstr>Reflections</vt:lpstr>
    </vt:vector>
  </TitlesOfParts>
  <Company>Prairie South School Division No. 210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dc:title>
  <dc:creator>turcotte.chris</dc:creator>
  <cp:lastModifiedBy>Pam Driedger</cp:lastModifiedBy>
  <cp:revision>100</cp:revision>
  <dcterms:created xsi:type="dcterms:W3CDTF">2014-03-16T17:25:35Z</dcterms:created>
  <dcterms:modified xsi:type="dcterms:W3CDTF">2014-06-23T18:17:52Z</dcterms:modified>
</cp:coreProperties>
</file>