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1" r:id="rId3"/>
    <p:sldId id="257" r:id="rId4"/>
    <p:sldId id="285" r:id="rId5"/>
    <p:sldId id="275" r:id="rId6"/>
    <p:sldId id="272" r:id="rId7"/>
    <p:sldId id="260" r:id="rId8"/>
    <p:sldId id="261" r:id="rId9"/>
    <p:sldId id="264" r:id="rId10"/>
    <p:sldId id="263" r:id="rId11"/>
    <p:sldId id="278" r:id="rId12"/>
    <p:sldId id="277" r:id="rId13"/>
    <p:sldId id="276" r:id="rId14"/>
    <p:sldId id="262" r:id="rId15"/>
    <p:sldId id="265" r:id="rId16"/>
    <p:sldId id="266" r:id="rId17"/>
    <p:sldId id="267" r:id="rId18"/>
    <p:sldId id="268" r:id="rId19"/>
    <p:sldId id="270" r:id="rId20"/>
    <p:sldId id="280" r:id="rId21"/>
    <p:sldId id="281" r:id="rId22"/>
    <p:sldId id="279" r:id="rId23"/>
    <p:sldId id="269" r:id="rId24"/>
    <p:sldId id="282" r:id="rId25"/>
    <p:sldId id="283" r:id="rId26"/>
    <p:sldId id="284" r:id="rId27"/>
    <p:sldId id="28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16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825A9-CF0D-4611-902F-2BD62C945592}" type="datetimeFigureOut">
              <a:rPr lang="en-CA" smtClean="0"/>
              <a:pPr/>
              <a:t>17/06/2014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9438B4-A3B3-4BFC-8C88-C61F2B811227}" type="slidenum">
              <a:rPr lang="en-CA" smtClean="0"/>
              <a:pPr/>
              <a:t>‹#›</a:t>
            </a:fld>
            <a:endParaRPr lang="en-CA"/>
          </a:p>
        </p:txBody>
      </p:sp>
    </p:spTree>
    <p:extLst>
      <p:ext uri="{BB962C8B-B14F-4D97-AF65-F5344CB8AC3E}">
        <p14:creationId xmlns:p14="http://schemas.microsoft.com/office/powerpoint/2010/main" val="219103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39438B4-A3B3-4BFC-8C88-C61F2B811227}" type="slidenum">
              <a:rPr lang="en-CA" smtClean="0"/>
              <a:pPr/>
              <a:t>15</a:t>
            </a:fld>
            <a:endParaRPr lang="en-CA"/>
          </a:p>
        </p:txBody>
      </p:sp>
    </p:spTree>
    <p:extLst>
      <p:ext uri="{BB962C8B-B14F-4D97-AF65-F5344CB8AC3E}">
        <p14:creationId xmlns:p14="http://schemas.microsoft.com/office/powerpoint/2010/main" val="1285317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116290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122633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88169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F213A8B-C68A-4B32-8C3D-19F26246CFE0}" type="datetimeFigureOut">
              <a:rPr lang="en-CA" smtClean="0"/>
              <a:pPr/>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BF105B9-5993-46A7-9051-E25CE406629A}" type="slidenum">
              <a:rPr lang="en-CA" smtClean="0"/>
              <a:pPr/>
              <a:t>‹#›</a:t>
            </a:fld>
            <a:endParaRPr lang="en-CA"/>
          </a:p>
        </p:txBody>
      </p:sp>
    </p:spTree>
    <p:extLst>
      <p:ext uri="{BB962C8B-B14F-4D97-AF65-F5344CB8AC3E}">
        <p14:creationId xmlns:p14="http://schemas.microsoft.com/office/powerpoint/2010/main" val="292160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42038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255504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184553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279784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67884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102756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218425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EDB7A3-EBFE-42DE-BC22-6C659DA98F11}" type="datetimeFigureOut">
              <a:rPr lang="en-CA" smtClean="0"/>
              <a:pPr/>
              <a:t>17/06/2014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8653D4-E7CF-4717-B2DB-EE02AAFFF14D}" type="slidenum">
              <a:rPr lang="en-CA" smtClean="0"/>
              <a:pPr/>
              <a:t>‹#›</a:t>
            </a:fld>
            <a:endParaRPr lang="en-CA"/>
          </a:p>
        </p:txBody>
      </p:sp>
    </p:spTree>
    <p:extLst>
      <p:ext uri="{BB962C8B-B14F-4D97-AF65-F5344CB8AC3E}">
        <p14:creationId xmlns:p14="http://schemas.microsoft.com/office/powerpoint/2010/main" val="219812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30000" b="-3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DB7A3-EBFE-42DE-BC22-6C659DA98F11}" type="datetimeFigureOut">
              <a:rPr lang="en-CA" smtClean="0"/>
              <a:pPr/>
              <a:t>17/06/2014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653D4-E7CF-4717-B2DB-EE02AAFFF14D}" type="slidenum">
              <a:rPr lang="en-CA" smtClean="0"/>
              <a:pPr/>
              <a:t>‹#›</a:t>
            </a:fld>
            <a:endParaRPr lang="en-CA"/>
          </a:p>
        </p:txBody>
      </p:sp>
    </p:spTree>
    <p:extLst>
      <p:ext uri="{BB962C8B-B14F-4D97-AF65-F5344CB8AC3E}">
        <p14:creationId xmlns:p14="http://schemas.microsoft.com/office/powerpoint/2010/main" val="112133253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1.bp.blogspot.com/-x0GBDgLSfnU/UvUbfWhLbXI/AAAAAAAAE2k/G-wzP2gq0wA/s1600/IMG_2697.JPG" TargetMode="External"/><Relationship Id="rId7" Type="http://schemas.openxmlformats.org/officeDocument/2006/relationships/hyperlink" Target="http://3.bp.blogspot.com/-b84GUJemYFU/UzRbwRFHb3I/AAAAAAAAAa4/UgLrSEzsT_I/s1600/IMG_3011.JPG" TargetMode="External"/><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hyperlink" Target="http://4.bp.blogspot.com/-eJ27RK84Tgw/UvUbeuOA5oI/AAAAAAAAE2Y/CPOsasoyS60/s1600/IMG_2695.JPG" TargetMode="External"/><Relationship Id="rId10"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hyperlink" Target="http://4.bp.blogspot.com/-DuXZI6_KanA/UzRiWJ9cctI/AAAAAAAAAeg/mbebnKeKCKs/s1600/IMG_2911.JP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4.bp.blogspot.com/-Hw3FztkBhMM/UzRb1vyNb9I/AAAAAAAAAcE/cN2Pk6xoR-g/s1600/IMG_3094.JPG" TargetMode="External"/><Relationship Id="rId13"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0.jpeg"/><Relationship Id="rId12" Type="http://schemas.openxmlformats.org/officeDocument/2006/relationships/hyperlink" Target="http://4.bp.blogspot.com/-IcUnBZcziT4/UzRb0Y0wwkI/AAAAAAAAAb0/4i5tsmU_-mU/s1600/IMG_3088.JPG" TargetMode="External"/><Relationship Id="rId2" Type="http://schemas.openxmlformats.org/officeDocument/2006/relationships/hyperlink" Target="http://1.bp.blogspot.com/-jftOPrGPhKs/UzRa-2FZXuI/AAAAAAAAAac/ZhPYsZ6o94Q/s1600/IMG_3181.JPG" TargetMode="External"/><Relationship Id="rId1" Type="http://schemas.openxmlformats.org/officeDocument/2006/relationships/slideLayout" Target="../slideLayouts/slideLayout7.xml"/><Relationship Id="rId6" Type="http://schemas.openxmlformats.org/officeDocument/2006/relationships/hyperlink" Target="http://1.bp.blogspot.com/-WJxJtxQlUM4/UzRb2BPROjI/AAAAAAAAAcQ/xhJQSlJ434g/s1600/IMG_3091.JPG" TargetMode="External"/><Relationship Id="rId11" Type="http://schemas.openxmlformats.org/officeDocument/2006/relationships/image" Target="../media/image92.jpeg"/><Relationship Id="rId5" Type="http://schemas.openxmlformats.org/officeDocument/2006/relationships/image" Target="../media/image89.jpeg"/><Relationship Id="rId15" Type="http://schemas.openxmlformats.org/officeDocument/2006/relationships/image" Target="../media/image94.jpeg"/><Relationship Id="rId10" Type="http://schemas.openxmlformats.org/officeDocument/2006/relationships/hyperlink" Target="http://3.bp.blogspot.com/-UWmr9I0pWXY/UzRb0kKouWI/AAAAAAAAAb8/3T2yHSxwusI/s1600/IMG_3090.JPG" TargetMode="External"/><Relationship Id="rId4" Type="http://schemas.openxmlformats.org/officeDocument/2006/relationships/hyperlink" Target="http://3.bp.blogspot.com/-A21OO8vPgnE/UzRa-8pNheI/AAAAAAAAAag/W1Awo1cICoY/s1600/IMG_3183.JPG" TargetMode="External"/><Relationship Id="rId9" Type="http://schemas.openxmlformats.org/officeDocument/2006/relationships/image" Target="../media/image91.jpeg"/><Relationship Id="rId14" Type="http://schemas.openxmlformats.org/officeDocument/2006/relationships/hyperlink" Target="http://1.bp.blogspot.com/-q5TtlLVi2hk/UzRb12-JgzI/AAAAAAAAAcM/YLVWOvGoDZE/s1600/IMG_3164.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2.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hyperlink" Target="http://4.bp.blogspot.com/-Ibe0aneBTDo/UzRbx7nJ6AI/AAAAAAAAAbU/ISdzZfaOKAM/s1600/IMG_3017.JPG" TargetMode="Externa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4.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style>
          <a:lnRef idx="1">
            <a:schemeClr val="accent1"/>
          </a:lnRef>
          <a:fillRef idx="2">
            <a:schemeClr val="accent1"/>
          </a:fillRef>
          <a:effectRef idx="1">
            <a:schemeClr val="accent1"/>
          </a:effectRef>
          <a:fontRef idx="minor">
            <a:schemeClr val="dk1"/>
          </a:fontRef>
        </p:style>
        <p:txBody>
          <a:bodyPr/>
          <a:lstStyle/>
          <a:p>
            <a:r>
              <a:rPr lang="en-US" dirty="0" smtClean="0">
                <a:effectLst>
                  <a:outerShdw blurRad="60007" dist="310007" dir="7680000" sy="30000" kx="1300200" algn="ctr" rotWithShape="0">
                    <a:prstClr val="black">
                      <a:alpha val="32000"/>
                    </a:prstClr>
                  </a:outerShdw>
                </a:effectLst>
                <a:latin typeface="Arial Rounded MT Bold" panose="020F0704030504030204" pitchFamily="34" charset="0"/>
              </a:rPr>
              <a:t>Airplane Project! </a:t>
            </a:r>
            <a:r>
              <a:rPr lang="en-US" dirty="0">
                <a:effectLst>
                  <a:outerShdw blurRad="60007" dist="310007" dir="7680000" sy="30000" kx="1300200" algn="ctr" rotWithShape="0">
                    <a:prstClr val="black">
                      <a:alpha val="32000"/>
                    </a:prstClr>
                  </a:outerShdw>
                </a:effectLst>
                <a:latin typeface="Arial Rounded MT Bold" panose="020F0704030504030204" pitchFamily="34" charset="0"/>
              </a:rPr>
              <a:t/>
            </a:r>
            <a:br>
              <a:rPr lang="en-US" dirty="0">
                <a:effectLst>
                  <a:outerShdw blurRad="60007" dist="310007" dir="7680000" sy="30000" kx="1300200" algn="ctr" rotWithShape="0">
                    <a:prstClr val="black">
                      <a:alpha val="32000"/>
                    </a:prstClr>
                  </a:outerShdw>
                </a:effectLst>
                <a:latin typeface="Arial Rounded MT Bold" panose="020F0704030504030204" pitchFamily="34" charset="0"/>
              </a:rPr>
            </a:br>
            <a:r>
              <a:rPr lang="en-US" dirty="0" smtClean="0">
                <a:effectLst>
                  <a:outerShdw blurRad="60007" dist="310007" dir="7680000" sy="30000" kx="1300200" algn="ctr" rotWithShape="0">
                    <a:prstClr val="black">
                      <a:alpha val="32000"/>
                    </a:prstClr>
                  </a:outerShdw>
                </a:effectLst>
                <a:latin typeface="Arial Rounded MT Bold" panose="020F0704030504030204" pitchFamily="34" charset="0"/>
              </a:rPr>
              <a:t>An idea takes flight!!!</a:t>
            </a:r>
            <a:endParaRPr lang="en-CA" dirty="0">
              <a:effectLst>
                <a:outerShdw blurRad="60007" dist="310007" dir="7680000" sy="30000" kx="1300200" algn="ctr" rotWithShape="0">
                  <a:prstClr val="black">
                    <a:alpha val="32000"/>
                  </a:prstClr>
                </a:outerShdw>
              </a:effectLst>
              <a:latin typeface="Arial Rounded MT Bold" panose="020F0704030504030204" pitchFamily="34" charset="0"/>
            </a:endParaRPr>
          </a:p>
        </p:txBody>
      </p:sp>
      <p:sp>
        <p:nvSpPr>
          <p:cNvPr id="3" name="Subtitle 2"/>
          <p:cNvSpPr>
            <a:spLocks noGrp="1"/>
          </p:cNvSpPr>
          <p:nvPr>
            <p:ph type="subTitle" idx="1"/>
          </p:nvPr>
        </p:nvSpPr>
        <p:spPr>
          <a:xfrm>
            <a:off x="1371600" y="4953000"/>
            <a:ext cx="6400800" cy="1752600"/>
          </a:xfrm>
        </p:spPr>
        <p:style>
          <a:lnRef idx="0">
            <a:schemeClr val="accent1"/>
          </a:lnRef>
          <a:fillRef idx="3">
            <a:schemeClr val="accent1"/>
          </a:fillRef>
          <a:effectRef idx="3">
            <a:schemeClr val="accent1"/>
          </a:effectRef>
          <a:fontRef idx="minor">
            <a:schemeClr val="lt1"/>
          </a:fontRef>
        </p:style>
        <p:txBody>
          <a:bodyPr/>
          <a:lstStyle/>
          <a:p>
            <a:r>
              <a:rPr lang="en-US" dirty="0" smtClean="0"/>
              <a:t>Submitted By:</a:t>
            </a:r>
          </a:p>
          <a:p>
            <a:r>
              <a:rPr lang="en-US" dirty="0" err="1" smtClean="0"/>
              <a:t>Richelle</a:t>
            </a:r>
            <a:r>
              <a:rPr lang="en-US" dirty="0" smtClean="0"/>
              <a:t> Hanley</a:t>
            </a:r>
          </a:p>
          <a:p>
            <a:r>
              <a:rPr lang="en-US" dirty="0" smtClean="0"/>
              <a:t>Anita </a:t>
            </a:r>
            <a:r>
              <a:rPr lang="en-US" dirty="0" err="1" smtClean="0"/>
              <a:t>Gawluk</a:t>
            </a:r>
            <a:endParaRPr lang="en-CA" dirty="0"/>
          </a:p>
        </p:txBody>
      </p:sp>
      <p:pic>
        <p:nvPicPr>
          <p:cNvPr id="1132" name="Picture 108" descr="C:\Users\rh208.SPIRIT.001\AppData\Local\Microsoft\Windows\Temporary Internet Files\Content.IE5\PU7GI58S\MP90044249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09800"/>
            <a:ext cx="3886200" cy="26091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anim calcmode="lin" valueType="num">
                                      <p:cBhvr additive="base">
                                        <p:cTn id="7" dur="500" fill="hold"/>
                                        <p:tgtEl>
                                          <p:spTgt spid="1132"/>
                                        </p:tgtEl>
                                        <p:attrNameLst>
                                          <p:attrName>ppt_x</p:attrName>
                                        </p:attrNameLst>
                                      </p:cBhvr>
                                      <p:tavLst>
                                        <p:tav tm="0">
                                          <p:val>
                                            <p:strVal val="#ppt_x"/>
                                          </p:val>
                                        </p:tav>
                                        <p:tav tm="100000">
                                          <p:val>
                                            <p:strVal val="#ppt_x"/>
                                          </p:val>
                                        </p:tav>
                                      </p:tavLst>
                                    </p:anim>
                                    <p:anim calcmode="lin" valueType="num">
                                      <p:cBhvr additive="base">
                                        <p:cTn id="8" dur="500" fill="hold"/>
                                        <p:tgtEl>
                                          <p:spTgt spid="1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U_WCJN8m-s/UvUQ7-fe11I/AAAAAAAAAG4/6DyNs1X-OUE/s1600/IMG_17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84" t="26640" r="12327" b="11101"/>
          <a:stretch/>
        </p:blipFill>
        <p:spPr bwMode="auto">
          <a:xfrm>
            <a:off x="155638" y="3286837"/>
            <a:ext cx="2480182" cy="159927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1.bp.blogspot.com/-uknRbQaumAY/UvURP8FqLqI/AAAAAAAAAHg/hVfsPJpMRig/s1600/IMG_17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6375" y="3379078"/>
            <a:ext cx="2377577" cy="158554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1.bp.blogspot.com/-4_3uP9AC67s/UvURMuuKzsI/AAAAAAAAAHU/hqy_3ox1ACM/s1600/IMG_17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638" y="4978479"/>
            <a:ext cx="2625360" cy="17507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57200" y="152400"/>
            <a:ext cx="7924800" cy="868362"/>
          </a:xfrm>
          <a:prstGeom prst="rect">
            <a:avLst/>
          </a:prstGeom>
          <a:ln w="57150"/>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Construction of our Airplane</a:t>
            </a:r>
            <a:endParaRPr lang="en-CA" sz="2400" i="1" dirty="0">
              <a:cs typeface="Arial" panose="020B0604020202020204" pitchFamily="34" charset="0"/>
            </a:endParaRPr>
          </a:p>
        </p:txBody>
      </p:sp>
      <p:sp>
        <p:nvSpPr>
          <p:cNvPr id="9" name="Rectangle 8"/>
          <p:cNvSpPr/>
          <p:nvPr/>
        </p:nvSpPr>
        <p:spPr>
          <a:xfrm>
            <a:off x="3156990" y="1143000"/>
            <a:ext cx="2507209" cy="3539430"/>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dirty="0" smtClean="0">
                <a:latin typeface="Calibri" panose="020F0502020204030204" pitchFamily="34" charset="0"/>
              </a:rPr>
              <a:t>Books were brought into the classroom for students to explore. We also looked online and found some flight simulation videos.</a:t>
            </a:r>
            <a:r>
              <a:rPr lang="en-US" sz="1600" dirty="0">
                <a:latin typeface="Calibri" panose="020F0502020204030204" pitchFamily="34" charset="0"/>
              </a:rPr>
              <a:t> It was fascinating to see real airplanes taking off and landing and </a:t>
            </a:r>
            <a:r>
              <a:rPr lang="en-US" sz="1600" dirty="0" smtClean="0">
                <a:latin typeface="Calibri" panose="020F0502020204030204" pitchFamily="34" charset="0"/>
              </a:rPr>
              <a:t>to check </a:t>
            </a:r>
            <a:r>
              <a:rPr lang="en-US" sz="1600" dirty="0">
                <a:latin typeface="Calibri" panose="020F0502020204030204" pitchFamily="34" charset="0"/>
              </a:rPr>
              <a:t>out the views from the inside of an airplane </a:t>
            </a:r>
            <a:r>
              <a:rPr lang="en-US" sz="1600" dirty="0" smtClean="0">
                <a:latin typeface="Calibri" panose="020F0502020204030204" pitchFamily="34" charset="0"/>
              </a:rPr>
              <a:t>cockpit.  </a:t>
            </a:r>
            <a:r>
              <a:rPr lang="en-US" sz="1600" dirty="0">
                <a:latin typeface="Calibri" panose="020F0502020204030204" pitchFamily="34" charset="0"/>
              </a:rPr>
              <a:t> </a:t>
            </a:r>
            <a:endParaRPr lang="en-US" sz="1600" dirty="0" smtClean="0">
              <a:latin typeface="Calibri" panose="020F0502020204030204" pitchFamily="34" charset="0"/>
            </a:endParaRPr>
          </a:p>
          <a:p>
            <a:pPr algn="ctr"/>
            <a:r>
              <a:rPr lang="en-US" sz="1600" dirty="0" smtClean="0">
                <a:latin typeface="Calibri" panose="020F0502020204030204" pitchFamily="34" charset="0"/>
              </a:rPr>
              <a:t>Authentic </a:t>
            </a:r>
            <a:r>
              <a:rPr lang="en-US" sz="1600" dirty="0">
                <a:latin typeface="Calibri" panose="020F0502020204030204" pitchFamily="34" charset="0"/>
              </a:rPr>
              <a:t>airplane </a:t>
            </a:r>
            <a:r>
              <a:rPr lang="en-US" sz="1600" dirty="0" smtClean="0">
                <a:latin typeface="Calibri" panose="020F0502020204030204" pitchFamily="34" charset="0"/>
              </a:rPr>
              <a:t>noise</a:t>
            </a:r>
            <a:endParaRPr lang="en-US" sz="1600" dirty="0">
              <a:latin typeface="Calibri" panose="020F0502020204030204" pitchFamily="34" charset="0"/>
            </a:endParaRPr>
          </a:p>
          <a:p>
            <a:pPr algn="ctr"/>
            <a:r>
              <a:rPr lang="en-US" sz="1600" dirty="0" smtClean="0">
                <a:latin typeface="Calibri" panose="020F0502020204030204" pitchFamily="34" charset="0"/>
              </a:rPr>
              <a:t>added </a:t>
            </a:r>
            <a:r>
              <a:rPr lang="en-US" sz="1600" dirty="0">
                <a:latin typeface="Calibri" panose="020F0502020204030204" pitchFamily="34" charset="0"/>
              </a:rPr>
              <a:t>to the plane experience to make our plane realistic. </a:t>
            </a:r>
            <a:endParaRPr lang="en-CA" sz="1600" dirty="0">
              <a:latin typeface="Calibri" panose="020F0502020204030204" pitchFamily="34" charset="0"/>
            </a:endParaRPr>
          </a:p>
        </p:txBody>
      </p:sp>
      <p:pic>
        <p:nvPicPr>
          <p:cNvPr id="1038" name="Picture 14" descr="http://2.bp.blogspot.com/-W8ZSO8zudaI/UvkQxjtwu5I/AAAAAAAAAJQ/_sMB-p665JA/s1600/IMG_226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75" t="13220" r="4553"/>
          <a:stretch/>
        </p:blipFill>
        <p:spPr bwMode="auto">
          <a:xfrm>
            <a:off x="3191973" y="4802567"/>
            <a:ext cx="2455254" cy="193131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http://3.bp.blogspot.com/-21FzX8_FAgU/UvkRvjSFuDI/AAAAAAAAALk/mAt1jZGtqGs/s1600/IMG_23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397930"/>
            <a:ext cx="2742344" cy="18288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http://3.bp.blogspot.com/-iDJdrfiHvQQ/UvkRuXi3fCI/AAAAAAAAALU/8YGF4E24Eak/s1600/IMG_23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919" y="1397930"/>
            <a:ext cx="2742343" cy="18288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568119"/>
            <a:ext cx="719108" cy="3693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b="1" dirty="0" smtClean="0">
                <a:solidFill>
                  <a:schemeClr val="tx1"/>
                </a:solidFill>
              </a:rPr>
              <a:t>Day 1</a:t>
            </a:r>
            <a:endParaRPr lang="en-CA" b="1" dirty="0">
              <a:solidFill>
                <a:schemeClr val="tx1"/>
              </a:solidFill>
            </a:endParaRPr>
          </a:p>
        </p:txBody>
      </p:sp>
      <p:pic>
        <p:nvPicPr>
          <p:cNvPr id="12" name="Picture 6" descr="http://4.bp.blogspot.com/-m_9JVoPvQ58/UvUao6T1ZYI/AAAAAAAAEqY/WuMR54QW7Qs/s1600/IMG_259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8256" y="5057484"/>
            <a:ext cx="2513814" cy="1676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859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xfrm>
            <a:off x="457200" y="152400"/>
            <a:ext cx="8153400" cy="792162"/>
          </a:xfrm>
          <a:prstGeom prst="rect">
            <a:avLst/>
          </a:prstGeom>
          <a:ln w="57150"/>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Construction of our Airplane</a:t>
            </a:r>
            <a:endParaRPr lang="en-CA" sz="2400" i="1" dirty="0">
              <a:cs typeface="Arial" panose="020B0604020202020204" pitchFamily="34" charset="0"/>
            </a:endParaRPr>
          </a:p>
        </p:txBody>
      </p:sp>
      <p:sp>
        <p:nvSpPr>
          <p:cNvPr id="5" name="TextBox 4"/>
          <p:cNvSpPr txBox="1"/>
          <p:nvPr/>
        </p:nvSpPr>
        <p:spPr>
          <a:xfrm>
            <a:off x="595745" y="457200"/>
            <a:ext cx="719108" cy="3693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b="1" dirty="0" smtClean="0">
                <a:solidFill>
                  <a:schemeClr val="tx1"/>
                </a:solidFill>
              </a:rPr>
              <a:t>Day 2</a:t>
            </a:r>
            <a:endParaRPr lang="en-CA" b="1" dirty="0">
              <a:solidFill>
                <a:schemeClr val="tx1"/>
              </a:solidFill>
            </a:endParaRPr>
          </a:p>
        </p:txBody>
      </p:sp>
      <p:pic>
        <p:nvPicPr>
          <p:cNvPr id="1026" name="Picture 2" descr="http://1.bp.blogspot.com/-EXlIqp-QTWA/UvkRmshXPkI/AAAAAAAAAKQ/IH6-9eo8AAM/s1600/IMG_23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803" t="26177"/>
          <a:stretch/>
        </p:blipFill>
        <p:spPr bwMode="auto">
          <a:xfrm>
            <a:off x="304800" y="1069540"/>
            <a:ext cx="2438400" cy="189951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3.bp.blogspot.com/-As83iDHlrCM/UvkRlihUN0I/AAAAAAAAAKA/S6UrFlS2GmM/s1600/IMG_2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1143000"/>
            <a:ext cx="2628078" cy="1752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http://1.bp.blogspot.com/-VwnNNHawE-U/UvkR185iokI/AAAAAAAAAMc/fEsqXc_TusM/s1600/IMG_23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1" y="3126509"/>
            <a:ext cx="2963708" cy="197642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http://2.bp.blogspot.com/-9cYQC-2Ok8M/UvkRs5antGI/AAAAAAAAALQ/Qxe86xV3KeI/s1600/IMG_23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101191"/>
            <a:ext cx="2753462" cy="183621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0400" y="3352800"/>
            <a:ext cx="2514600" cy="3108543"/>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800" dirty="0" smtClean="0"/>
          </a:p>
          <a:p>
            <a:pPr algn="ctr"/>
            <a:r>
              <a:rPr lang="en-US" sz="2000" dirty="0" smtClean="0"/>
              <a:t>With </a:t>
            </a:r>
            <a:r>
              <a:rPr lang="en-US" sz="2000" dirty="0"/>
              <a:t>cardboard, stickers, markers, tape, </a:t>
            </a:r>
            <a:r>
              <a:rPr lang="en-US" sz="2000" dirty="0" smtClean="0"/>
              <a:t>wood, </a:t>
            </a:r>
            <a:r>
              <a:rPr lang="en-US" sz="2000" dirty="0"/>
              <a:t>and other supplies, the students got hard at work to create the plane they envisioned. </a:t>
            </a:r>
            <a:r>
              <a:rPr lang="en-US" sz="2000" dirty="0" smtClean="0"/>
              <a:t> Many “buttons” were added with stickers.</a:t>
            </a:r>
          </a:p>
          <a:p>
            <a:pPr algn="ctr"/>
            <a:endParaRPr lang="en-CA" sz="800" dirty="0"/>
          </a:p>
        </p:txBody>
      </p:sp>
      <p:pic>
        <p:nvPicPr>
          <p:cNvPr id="16" name="Picture 10" descr="http://3.bp.blogspot.com/-is9iEplY9nM/UvkR04EIcFI/AAAAAAAAAMM/Jr6gw8Jl98A/s1600/IMG_23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6485" y="5093696"/>
            <a:ext cx="2432491" cy="16221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http://2.bp.blogspot.com/-N07n0z-oxbA/UvkR8GQp_SI/AAAAAAAAANI/RsSxCK90ItI/s1600/IMG_23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5162968"/>
            <a:ext cx="2438400" cy="162610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44" name="Picture 20" descr="http://4.bp.blogspot.com/-Nmh1eAkpNtU/UvkRRWQlkfI/AAAAAAAAAJw/PNRk_u1sxu4/s1600/IMG_229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272" y="3048000"/>
            <a:ext cx="2923045" cy="194930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973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2.bp.blogspot.com/-jIpossV4oaE/UvUa3teHamI/AAAAAAAAEso/4mk3XawrYCs/s1600/IMG_26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13" y="1682189"/>
            <a:ext cx="3090447" cy="20609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itle 1"/>
          <p:cNvSpPr txBox="1">
            <a:spLocks noGrp="1"/>
          </p:cNvSpPr>
          <p:nvPr>
            <p:ph type="title"/>
          </p:nvPr>
        </p:nvSpPr>
        <p:spPr>
          <a:xfrm>
            <a:off x="457200" y="152400"/>
            <a:ext cx="8153400" cy="792162"/>
          </a:xfrm>
          <a:prstGeom prst="rect">
            <a:avLst/>
          </a:prstGeom>
          <a:ln w="57150"/>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Construction of our Airplane</a:t>
            </a:r>
            <a:endParaRPr lang="en-CA" sz="2400" i="1" dirty="0">
              <a:cs typeface="Arial" panose="020B0604020202020204" pitchFamily="34" charset="0"/>
            </a:endParaRPr>
          </a:p>
        </p:txBody>
      </p:sp>
      <p:pic>
        <p:nvPicPr>
          <p:cNvPr id="7" name="Picture 16" descr="http://2.bp.blogspot.com/-Lt7dju11xLg/UvkRxhFkyOI/AAAAAAAAALs/4emUMkn8D5U/s1600/IMG_23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788" y="4362676"/>
            <a:ext cx="2920891" cy="19478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3319890" y="1082656"/>
            <a:ext cx="3614310" cy="1754326"/>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a:t>A student mentioned that a door was needed for the airplane, so a door was added to the plane wall</a:t>
            </a:r>
            <a:r>
              <a:rPr lang="en-US" dirty="0" smtClean="0"/>
              <a:t>.</a:t>
            </a:r>
            <a:r>
              <a:rPr lang="en-US" dirty="0"/>
              <a:t> Airplane cockpit controls and instruments were added to the boxes. </a:t>
            </a:r>
            <a:r>
              <a:rPr lang="en-US" dirty="0" smtClean="0"/>
              <a:t>A </a:t>
            </a:r>
            <a:r>
              <a:rPr lang="en-US" dirty="0"/>
              <a:t>stick became a gear shift.   </a:t>
            </a:r>
            <a:endParaRPr lang="en-CA" dirty="0"/>
          </a:p>
        </p:txBody>
      </p:sp>
      <p:sp>
        <p:nvSpPr>
          <p:cNvPr id="9" name="TextBox 8"/>
          <p:cNvSpPr txBox="1"/>
          <p:nvPr/>
        </p:nvSpPr>
        <p:spPr>
          <a:xfrm>
            <a:off x="533400" y="526472"/>
            <a:ext cx="1729704" cy="3385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600" b="1" dirty="0" smtClean="0">
                <a:solidFill>
                  <a:schemeClr val="tx1"/>
                </a:solidFill>
              </a:rPr>
              <a:t>Day 2 continued...</a:t>
            </a:r>
            <a:endParaRPr lang="en-CA" sz="1600" b="1" dirty="0">
              <a:solidFill>
                <a:schemeClr val="tx1"/>
              </a:solidFill>
            </a:endParaRPr>
          </a:p>
        </p:txBody>
      </p:sp>
      <p:pic>
        <p:nvPicPr>
          <p:cNvPr id="2050" name="Picture 2" descr="http://1.bp.blogspot.com/-Qz1QFHtqKhQ/UvkR3jSbP1I/AAAAAAAAAMk/hN9IeVWDlLA/s1600/IMG_23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6799" y="2971800"/>
            <a:ext cx="2856607" cy="190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2.bp.blogspot.com/-9cYQC-2Ok8M/UvkRs5antGI/AAAAAAAAALQ/Qxe86xV3KeI/s1600/IMG_230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62" t="13263" r="44795" b="30671"/>
          <a:stretch/>
        </p:blipFill>
        <p:spPr bwMode="auto">
          <a:xfrm>
            <a:off x="6623898" y="2820818"/>
            <a:ext cx="2296380" cy="196734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74758" y="2574160"/>
            <a:ext cx="1137810" cy="276999"/>
          </a:xfrm>
          <a:prstGeom prst="rect">
            <a:avLst/>
          </a:prstGeom>
          <a:ln w="1905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dirty="0" smtClean="0"/>
              <a:t>GEAR SHIFT!!!</a:t>
            </a:r>
            <a:endParaRPr lang="en-CA" sz="1200" b="1" dirty="0"/>
          </a:p>
        </p:txBody>
      </p:sp>
      <p:pic>
        <p:nvPicPr>
          <p:cNvPr id="2056" name="Picture 8" descr="http://2.bp.blogspot.com/-kQoIG-iIlCs/UvkRraAK93I/AAAAAAAAALE/-O3i2AZ7-mo/s1600/IMG_23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2" t="20624" r="9946"/>
          <a:stretch/>
        </p:blipFill>
        <p:spPr bwMode="auto">
          <a:xfrm>
            <a:off x="3329126" y="5165986"/>
            <a:ext cx="2496127" cy="159100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14400" y="1543689"/>
            <a:ext cx="1907369" cy="276999"/>
          </a:xfrm>
          <a:prstGeom prst="rect">
            <a:avLst/>
          </a:prstGeom>
          <a:ln w="1905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b="1" dirty="0" smtClean="0"/>
              <a:t>DOOR AND WINDOW!</a:t>
            </a:r>
            <a:endParaRPr lang="en-CA" sz="1200" b="1"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6823" y="4897708"/>
            <a:ext cx="2773680" cy="1859280"/>
          </a:xfrm>
          <a:prstGeom prst="rect">
            <a:avLst/>
          </a:prstGeom>
        </p:spPr>
      </p:pic>
    </p:spTree>
    <p:extLst>
      <p:ext uri="{BB962C8B-B14F-4D97-AF65-F5344CB8AC3E}">
        <p14:creationId xmlns:p14="http://schemas.microsoft.com/office/powerpoint/2010/main" val="634389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152400"/>
            <a:ext cx="8229600" cy="533400"/>
          </a:xfrm>
          <a:prstGeom prst="rect">
            <a:avLst/>
          </a:prstGeom>
          <a:ln w="57150"/>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Our Airplane!!!</a:t>
            </a:r>
            <a:endParaRPr lang="en-CA" sz="2400" i="1" dirty="0">
              <a:latin typeface="Arial" panose="020B0604020202020204" pitchFamily="34" charset="0"/>
              <a:cs typeface="Arial" panose="020B0604020202020204" pitchFamily="34" charset="0"/>
            </a:endParaRPr>
          </a:p>
        </p:txBody>
      </p:sp>
      <p:pic>
        <p:nvPicPr>
          <p:cNvPr id="3074" name="Picture 2" descr="http://1.bp.blogspot.com/-P6-1mJKbPDE/UvUa6_cAmbI/AAAAAAAAEto/mG35GN6gP1A/s1600/IMG_26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4114800" cy="274405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3.bp.blogspot.com/-DC1owqlT8ek/UvkTmoqw6EI/AAAAAAAAAZE/wMt4LBbRKbs/s1600/IMG_25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733800"/>
            <a:ext cx="4302479" cy="28692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508417" y="932956"/>
            <a:ext cx="2310448" cy="2554545"/>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000" b="1" dirty="0"/>
              <a:t>A new airplane!  </a:t>
            </a:r>
            <a:endParaRPr lang="en-US" sz="2000" dirty="0"/>
          </a:p>
          <a:p>
            <a:pPr algn="ctr"/>
            <a:r>
              <a:rPr lang="en-US" sz="2000" dirty="0"/>
              <a:t>Long cardboard pieces with windows created the side wall of the plane.  </a:t>
            </a:r>
            <a:r>
              <a:rPr lang="en-US" sz="2000" dirty="0" smtClean="0"/>
              <a:t>Computer keyboards were used in the cockpit.</a:t>
            </a:r>
            <a:endParaRPr lang="en-CA" sz="2000" dirty="0"/>
          </a:p>
        </p:txBody>
      </p:sp>
      <p:sp>
        <p:nvSpPr>
          <p:cNvPr id="6" name="Rectangle 5"/>
          <p:cNvSpPr/>
          <p:nvPr/>
        </p:nvSpPr>
        <p:spPr>
          <a:xfrm>
            <a:off x="609600" y="4257363"/>
            <a:ext cx="3124200" cy="1908215"/>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endParaRPr lang="en-US" b="1" dirty="0" smtClean="0"/>
          </a:p>
          <a:p>
            <a:r>
              <a:rPr lang="en-US" sz="2000" dirty="0" smtClean="0"/>
              <a:t>On </a:t>
            </a:r>
            <a:r>
              <a:rPr lang="en-US" sz="2000" dirty="0"/>
              <a:t>this particular day, the passengers were distracting the pilots, so </a:t>
            </a:r>
            <a:r>
              <a:rPr lang="en-US" sz="2000" dirty="0" smtClean="0"/>
              <a:t>Pre-K students set up walls between </a:t>
            </a:r>
            <a:r>
              <a:rPr lang="en-US" sz="2000" dirty="0"/>
              <a:t>the crew and passengers!</a:t>
            </a:r>
            <a:endParaRPr lang="en-CA" sz="2000" dirty="0"/>
          </a:p>
        </p:txBody>
      </p:sp>
      <p:sp>
        <p:nvSpPr>
          <p:cNvPr id="7" name="Right Arrow 6"/>
          <p:cNvSpPr/>
          <p:nvPr/>
        </p:nvSpPr>
        <p:spPr>
          <a:xfrm>
            <a:off x="2286000" y="44196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2" descr="http://1.bp.blogspot.com/-xQn-ozsr3n4/UvkSrUw79rI/AAAAAAAAASs/O_UCiRKpmDg/s1600/IMG_25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838200"/>
            <a:ext cx="1741242" cy="26110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555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52400"/>
            <a:ext cx="7924800" cy="868362"/>
          </a:xfrm>
          <a:ln w="57150"/>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Where can an airplane take us?</a:t>
            </a:r>
            <a:endParaRPr lang="en-CA" sz="2400" i="1" dirty="0">
              <a:cs typeface="Arial" panose="020B0604020202020204" pitchFamily="34" charset="0"/>
            </a:endParaRPr>
          </a:p>
        </p:txBody>
      </p:sp>
      <p:sp>
        <p:nvSpPr>
          <p:cNvPr id="4" name="Rectangle 3"/>
          <p:cNvSpPr/>
          <p:nvPr/>
        </p:nvSpPr>
        <p:spPr>
          <a:xfrm>
            <a:off x="133927" y="1143000"/>
            <a:ext cx="2667000" cy="3293209"/>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dirty="0" smtClean="0"/>
              <a:t>Pre-K </a:t>
            </a:r>
            <a:r>
              <a:rPr lang="en-US" sz="1600" dirty="0"/>
              <a:t>students showed interest in our world map puzzle and the globe.  Stories of travels were shared and conversation of places grew.  After seeing the Himalayan mountains on a globe, a student commented, </a:t>
            </a:r>
            <a:r>
              <a:rPr lang="en-US" sz="1600" dirty="0" smtClean="0"/>
              <a:t>“My </a:t>
            </a:r>
            <a:r>
              <a:rPr lang="en-US" sz="1600" dirty="0"/>
              <a:t>mom says I'm too little to climb Mt. Everest!" </a:t>
            </a:r>
            <a:endParaRPr lang="en-US" sz="1600" dirty="0" smtClean="0"/>
          </a:p>
          <a:p>
            <a:pPr algn="ctr"/>
            <a:r>
              <a:rPr lang="en-US" sz="1600" dirty="0" smtClean="0"/>
              <a:t>World </a:t>
            </a:r>
            <a:r>
              <a:rPr lang="en-US" sz="1600" dirty="0"/>
              <a:t>maps were studied as the pilots decided on their flight course</a:t>
            </a:r>
            <a:r>
              <a:rPr lang="en-US" sz="1600" dirty="0" smtClean="0"/>
              <a:t>.</a:t>
            </a:r>
            <a:endParaRPr lang="en-CA" sz="1600" dirty="0"/>
          </a:p>
        </p:txBody>
      </p:sp>
      <p:pic>
        <p:nvPicPr>
          <p:cNvPr id="4098" name="Picture 2" descr="http://3.bp.blogspot.com/-H_GBpa08HCk/UvkSVAoh7UI/AAAAAAAAAPg/FJsDWtHik1c/s1600/IMG_24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380542"/>
            <a:ext cx="2819400" cy="18801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2.bp.blogspot.com/-5M3aBl48lJU/UvkSxoAVJ2I/AAAAAAAAATI/ljxl2pP_X5M/s1600/IMG_25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415" y="1656477"/>
            <a:ext cx="3159130" cy="210674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http://4.bp.blogspot.com/-pST6SdENEAI/UvkSe476yxI/AAAAAAAAAQk/DJyd8ErIHhc/s1600/IMG_24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927" y="4572000"/>
            <a:ext cx="3202328" cy="213555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http://1.bp.blogspot.com/-hfBtCAUNzDc/UvkTdsF_R9I/AAAAAAAAAXs/D8LiMlQIdD0/s1600/IMG_256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0545" y="4572000"/>
            <a:ext cx="3048000" cy="203263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http://2.bp.blogspot.com/-a0yM0Oa1Ezk/UvkSZa6zIsI/AAAAAAAAAP0/JtbIkB-4WVo/s1600/IMG_24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919" y="3986929"/>
            <a:ext cx="2478496" cy="16528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980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5l_UXpRUfuM/UvkS6CTt51I/AAAAAAAAAT4/zcKZE4tCklo/s1600/IMG_2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1538" y="4163740"/>
            <a:ext cx="3764142" cy="251021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http://3.bp.blogspot.com/-wbo8X7v_o18/UvkS8-Xx5GI/AAAAAAAAAUI/9z9uvtaYXjg/s1600/IMG_25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07" y="1410284"/>
            <a:ext cx="3660775" cy="24412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4.bp.blogspot.com/-fjE65rjj1Jg/UvkTmGQvJSI/AAAAAAAAAZA/29T7VMjUJbA/s1600/IMG_25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8357" y="1435684"/>
            <a:ext cx="3622688" cy="241588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3.bp.blogspot.com/-bBpJ_fPHicY/UvkS0jD6qeI/AAAAAAAAATU/tE8W9pr3Njs/s1600/IMG_25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761" y="4317039"/>
            <a:ext cx="3534266" cy="235691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30" name="Picture 10" descr="http://3.bp.blogspot.com/-ScbBoOXWUK8/UvkS1r_wfPI/AAAAAAAAATc/VsaffhR842c/s1600/IMG_25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2643624"/>
            <a:ext cx="2966248" cy="1978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3.bp.blogspot.com/-wbo8X7v_o18/UvkS8-Xx5GI/AAAAAAAAAUI/9z9uvtaYXjg/s1600/IMG_25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07" y="1437993"/>
            <a:ext cx="3660775" cy="2441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http://4.bp.blogspot.com/-fjE65rjj1Jg/UvkTmGQvJSI/AAAAAAAAAZA/29T7VMjUJbA/s1600/IMG_25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8357" y="1463393"/>
            <a:ext cx="3622688" cy="24158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http://3.bp.blogspot.com/-ScbBoOXWUK8/UvkS1r_wfPI/AAAAAAAAATc/VsaffhR842c/s1600/IMG_25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2671333"/>
            <a:ext cx="2966248" cy="197811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929286" y="152400"/>
            <a:ext cx="7051276" cy="9906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dirty="0" smtClean="0">
                <a:latin typeface="Arial Rounded MT Bold" panose="020F0704030504030204" pitchFamily="34" charset="0"/>
                <a:cs typeface="Arial" panose="020B0604020202020204" pitchFamily="34" charset="0"/>
              </a:rPr>
              <a:t>Airplane Play: </a:t>
            </a:r>
          </a:p>
          <a:p>
            <a:r>
              <a:rPr lang="en-US" sz="1400" b="1" dirty="0" smtClean="0"/>
              <a:t>Discussion </a:t>
            </a:r>
            <a:r>
              <a:rPr lang="en-US" sz="1400" b="1" dirty="0"/>
              <a:t>on their perspective of how an airplane takes off and lands were all a part of the fun of playing with the mini airplanes on the globe and on the city play-mat.</a:t>
            </a:r>
            <a:endParaRPr lang="en-CA"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505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518" y="1219200"/>
            <a:ext cx="4572000" cy="2308324"/>
          </a:xfrm>
          <a:prstGeom prst="rect">
            <a:avLst/>
          </a:prstGeom>
          <a:ln w="28575"/>
        </p:spPr>
        <p:style>
          <a:lnRef idx="1">
            <a:schemeClr val="accent1"/>
          </a:lnRef>
          <a:fillRef idx="2">
            <a:schemeClr val="accent1"/>
          </a:fillRef>
          <a:effectRef idx="1">
            <a:schemeClr val="accent1"/>
          </a:effectRef>
          <a:fontRef idx="minor">
            <a:schemeClr val="dk1"/>
          </a:fontRef>
        </p:style>
        <p:txBody>
          <a:bodyPr>
            <a:spAutoFit/>
          </a:bodyPr>
          <a:lstStyle/>
          <a:p>
            <a:pPr algn="ctr"/>
            <a:r>
              <a:rPr lang="en-US" dirty="0" smtClean="0"/>
              <a:t>We put </a:t>
            </a:r>
            <a:r>
              <a:rPr lang="en-US" dirty="0"/>
              <a:t>out </a:t>
            </a:r>
            <a:r>
              <a:rPr lang="en-US" dirty="0" smtClean="0"/>
              <a:t>an invitation of official </a:t>
            </a:r>
            <a:r>
              <a:rPr lang="en-US" dirty="0"/>
              <a:t>looking tickets, ready for customization, and the students were so excited!  Someone got the idea to label their ticket, and all of a sudden there was a focus on creating their own personal tickets.  Students rushed to get their name tags to see how to spell their names so that they could put their name on the ticket. </a:t>
            </a:r>
            <a:endParaRPr lang="en-CA" dirty="0"/>
          </a:p>
        </p:txBody>
      </p:sp>
      <p:sp>
        <p:nvSpPr>
          <p:cNvPr id="9" name="Title 1"/>
          <p:cNvSpPr txBox="1">
            <a:spLocks/>
          </p:cNvSpPr>
          <p:nvPr/>
        </p:nvSpPr>
        <p:spPr>
          <a:xfrm>
            <a:off x="457200" y="152400"/>
            <a:ext cx="7924800" cy="868362"/>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Writing our names</a:t>
            </a:r>
            <a:endParaRPr lang="en-CA" sz="2400" i="1" dirty="0">
              <a:cs typeface="Arial" panose="020B0604020202020204" pitchFamily="34" charset="0"/>
            </a:endParaRPr>
          </a:p>
        </p:txBody>
      </p:sp>
      <p:pic>
        <p:nvPicPr>
          <p:cNvPr id="6146" name="Picture 2" descr="http://1.bp.blogspot.com/-c97aFFIrzD0/UvkTDdP5NrI/AAAAAAAAAU8/ZHIQeyLPcmQ/s1600/IMG_25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4038600" cy="269324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http://3.bp.blogspot.com/-eAn3oxfbVVA/UvkTKRWk_qI/AAAAAAAAAVs/GjlqZnV9s-o/s1600/IMG_25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509" y="3778757"/>
            <a:ext cx="2105891" cy="140436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http://2.bp.blogspot.com/-pcJEbO2XUAs/UvkThKqLFFI/AAAAAAAAAYU/bM-ZETjVnak/s1600/IMG_25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056" y="4038599"/>
            <a:ext cx="3581543" cy="238844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0561" y="3645303"/>
            <a:ext cx="2130679" cy="143010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0625" y="4659200"/>
            <a:ext cx="1194816" cy="176784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1036" y="5142737"/>
            <a:ext cx="2389632" cy="160934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5" y="5211698"/>
            <a:ext cx="2249424" cy="1511808"/>
          </a:xfrm>
          <a:prstGeom prst="rect">
            <a:avLst/>
          </a:prstGeom>
        </p:spPr>
      </p:pic>
      <p:sp>
        <p:nvSpPr>
          <p:cNvPr id="20" name="TextBox 19"/>
          <p:cNvSpPr txBox="1"/>
          <p:nvPr/>
        </p:nvSpPr>
        <p:spPr>
          <a:xfrm>
            <a:off x="5000625" y="6521249"/>
            <a:ext cx="3152775" cy="261610"/>
          </a:xfrm>
          <a:prstGeom prst="rect">
            <a:avLst/>
          </a:prstGeom>
          <a:ln w="1905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100" b="1" dirty="0" smtClean="0"/>
              <a:t>* </a:t>
            </a:r>
            <a:r>
              <a:rPr lang="en-US" sz="800" b="1" dirty="0" smtClean="0"/>
              <a:t>Nametags</a:t>
            </a:r>
            <a:r>
              <a:rPr lang="en-US" sz="900" b="1" dirty="0" smtClean="0"/>
              <a:t> and names on tickets are covered up for privacy.</a:t>
            </a:r>
            <a:endParaRPr lang="en-CA" sz="900" b="1" dirty="0"/>
          </a:p>
        </p:txBody>
      </p:sp>
    </p:spTree>
    <p:extLst>
      <p:ext uri="{BB962C8B-B14F-4D97-AF65-F5344CB8AC3E}">
        <p14:creationId xmlns:p14="http://schemas.microsoft.com/office/powerpoint/2010/main" val="3251866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400"/>
            <a:ext cx="7924800" cy="868362"/>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Airport Security: How do you board an airplane?</a:t>
            </a:r>
            <a:endParaRPr lang="en-CA" sz="2400" i="1" dirty="0">
              <a:cs typeface="Arial" panose="020B0604020202020204" pitchFamily="34" charset="0"/>
            </a:endParaRPr>
          </a:p>
        </p:txBody>
      </p:sp>
      <p:sp>
        <p:nvSpPr>
          <p:cNvPr id="5" name="Rectangle 4"/>
          <p:cNvSpPr/>
          <p:nvPr/>
        </p:nvSpPr>
        <p:spPr>
          <a:xfrm>
            <a:off x="198583" y="1219200"/>
            <a:ext cx="4876800" cy="1015663"/>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Teachers operated </a:t>
            </a:r>
            <a:r>
              <a:rPr lang="en-US" sz="2000" dirty="0"/>
              <a:t>airport security and only ticket holders could get onto the plane after they passed security screening.</a:t>
            </a:r>
            <a:endParaRPr lang="en-CA" sz="2000" dirty="0"/>
          </a:p>
        </p:txBody>
      </p:sp>
      <p:pic>
        <p:nvPicPr>
          <p:cNvPr id="7170" name="Picture 2" descr="http://4.bp.blogspot.com/-0z2j7siuYhM/UvkTWM9JCmI/AAAAAAAAAW8/Lgu7OkdeYEI/s1600/IMG_25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2618" y="1371600"/>
            <a:ext cx="3427929" cy="2286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ttp://4.bp.blogspot.com/-LbH1p4Ioa4M/UvkTZgvaF7I/AAAAAAAAAXU/5rSSfTBCw8c/s1600/IMG_25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19" y="2332182"/>
            <a:ext cx="3199400" cy="2133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174" name="Picture 6" descr="http://2.bp.blogspot.com/-BFpv0lG0fS4/UvkTUDo6CrI/AAAAAAAAAW0/w11C1IqrjRU/s1600/IMG_25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42" y="4038600"/>
            <a:ext cx="3580079" cy="23874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178" name="Picture 10" descr="http://4.bp.blogspot.com/-6DWjnX8M7Hw/UvUa28sg-eI/AAAAAAAAEsk/Xb5Q7caQ4gs/s1600/IMG_26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4648200"/>
            <a:ext cx="2880166" cy="19207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http://1.bp.blogspot.com/-t2FN1j8hQm8/UvkTTLGmLQI/AAAAAAAAAWg/EGrGzpyIwf8/s1600/IMG_25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6193" y="5105400"/>
            <a:ext cx="2437043" cy="16252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21901" r="7744"/>
          <a:stretch/>
        </p:blipFill>
        <p:spPr>
          <a:xfrm>
            <a:off x="3254820" y="2819400"/>
            <a:ext cx="2088417" cy="1978908"/>
          </a:xfrm>
          <a:prstGeom prst="rect">
            <a:avLst/>
          </a:prstGeom>
          <a:ln w="19050">
            <a:solidFill>
              <a:schemeClr val="tx1"/>
            </a:solidFill>
          </a:ln>
        </p:spPr>
      </p:pic>
    </p:spTree>
    <p:extLst>
      <p:ext uri="{BB962C8B-B14F-4D97-AF65-F5344CB8AC3E}">
        <p14:creationId xmlns:p14="http://schemas.microsoft.com/office/powerpoint/2010/main" val="1854957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914400"/>
            <a:ext cx="5943600" cy="1754326"/>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As the interest in flight continued in our Pre-K classroom, our learning also continued on that topic. The airplane theme showed up </a:t>
            </a:r>
            <a:r>
              <a:rPr lang="en-US" dirty="0" smtClean="0"/>
              <a:t>during our Family Day activities in </a:t>
            </a:r>
            <a:r>
              <a:rPr lang="en-US" dirty="0"/>
              <a:t>February.  Some of the students wanted to make smaller cardboard airplanes that they could take home with them</a:t>
            </a:r>
            <a:r>
              <a:rPr lang="en-US" dirty="0" smtClean="0"/>
              <a:t>!  </a:t>
            </a:r>
            <a:r>
              <a:rPr lang="en-US" dirty="0"/>
              <a:t>Students enjoyed building airplanes and flying machines out of LEGO.</a:t>
            </a:r>
            <a:endParaRPr lang="en-CA" dirty="0"/>
          </a:p>
        </p:txBody>
      </p:sp>
      <p:pic>
        <p:nvPicPr>
          <p:cNvPr id="8200" name="Picture 8" descr="https://images-blogger-opensocial.googleusercontent.com/gadgets/proxy?url=http%3A%2F%2F4.bp.blogspot.com%2F-5eXI1TqBIYo%2FUvkRnJfm5dI%2FAAAAAAAAAKg%2FlNsbCRHzlPs%2Fs1600%2FIMG_2302.JPG&amp;container=blogger&amp;gadget=a&amp;rewriteMime=image%2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61"/>
          <a:stretch/>
        </p:blipFill>
        <p:spPr bwMode="auto">
          <a:xfrm>
            <a:off x="6325736" y="914400"/>
            <a:ext cx="2383867" cy="181395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2" name="Picture 10" descr="https://images-blogger-opensocial.googleusercontent.com/gadgets/proxy?url=http%3A%2F%2F1.bp.blogspot.com%2F-x0GBDgLSfnU%2FUvUbfWhLbXI%2FAAAAAAAAE2k%2FG-wzP2gq0wA%2Fs1600%2FIMG_2697.JPG&amp;container=blogger&amp;gadget=a&amp;rewriteMime=image%2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8193" y="2925664"/>
            <a:ext cx="3048000" cy="20288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4" name="Picture 12" descr="https://images-blogger-opensocial.googleusercontent.com/gadgets/proxy?url=http%3A%2F%2F4.bp.blogspot.com%2F-eJ27RK84Tgw%2FUvUbeuOA5oI%2FAAAAAAAAE2Y%2FCPOsasoyS60%2Fs1600%2FIMG_2695.JPG&amp;container=blogger&amp;gadget=a&amp;rewriteMime=image%2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048000"/>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57200" y="152400"/>
            <a:ext cx="7924800" cy="6096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MORE Airplane Creations!</a:t>
            </a:r>
            <a:endParaRPr lang="en-CA" sz="2400" i="1" dirty="0">
              <a:latin typeface="Arial" panose="020B0604020202020204" pitchFamily="34" charset="0"/>
              <a:cs typeface="Arial" panose="020B0604020202020204" pitchFamily="34" charset="0"/>
            </a:endParaRPr>
          </a:p>
        </p:txBody>
      </p:sp>
      <p:pic>
        <p:nvPicPr>
          <p:cNvPr id="8206" name="Picture 14" descr="https://images-blogger-opensocial.googleusercontent.com/gadgets/proxy?url=http%3A%2F%2F3.bp.blogspot.com%2F-b84GUJemYFU%2FUzRbwRFHb3I%2FAAAAAAAAAa4%2FUgLrSEzsT_I%2Fs1600%2FIMG_3011.JPG&amp;container=blogger&amp;gadget=a&amp;rewriteMime=image%2F*">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4648200"/>
            <a:ext cx="3048000" cy="20288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 name="Picture 12" descr="https://images-blogger-opensocial.googleusercontent.com/gadgets/proxy?url=http%3A%2F%2F4.bp.blogspot.com%2F-eJ27RK84Tgw%2FUvUbeuOA5oI%2FAAAAAAAAE2Y%2FCPOsasoyS60%2Fs1600%2FIMG_2695.JPG&amp;container=blogger&amp;gadget=a&amp;rewriteMime=image%2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8200" y="2977231"/>
            <a:ext cx="3048000" cy="20288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5" name="Picture 16" descr="https://images-blogger-opensocial.googleusercontent.com/gadgets/proxy?url=http%3A%2F%2F4.bp.blogspot.com%2F-DuXZI6_KanA%2FUzRiWJ9cctI%2FAAAAAAAAAeg%2FmbebnKeKCKs%2Fs1600%2FIMG_2911.JPG&amp;container=blogger&amp;gadget=a&amp;rewriteMime=image%2F*">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 y="4666674"/>
            <a:ext cx="3048000" cy="20288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80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6600" y="1123922"/>
            <a:ext cx="5410200" cy="1200329"/>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a:t>We created a travel book.  The pilots could choose a destination and </a:t>
            </a:r>
            <a:r>
              <a:rPr lang="en-US" dirty="0" smtClean="0"/>
              <a:t>type</a:t>
            </a:r>
            <a:r>
              <a:rPr lang="en-US" dirty="0"/>
              <a:t> the airport and flight number into their plane keyboard</a:t>
            </a:r>
            <a:r>
              <a:rPr lang="en-US" dirty="0" smtClean="0"/>
              <a:t>. They worked together to find the letters on the keyboard.</a:t>
            </a:r>
            <a:endParaRPr lang="en-CA" dirty="0"/>
          </a:p>
        </p:txBody>
      </p:sp>
      <p:sp>
        <p:nvSpPr>
          <p:cNvPr id="5" name="Title 1"/>
          <p:cNvSpPr txBox="1">
            <a:spLocks/>
          </p:cNvSpPr>
          <p:nvPr/>
        </p:nvSpPr>
        <p:spPr>
          <a:xfrm>
            <a:off x="457200" y="152400"/>
            <a:ext cx="7924800" cy="868362"/>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Letter matching</a:t>
            </a:r>
            <a:endParaRPr lang="en-CA" sz="2400" i="1" dirty="0">
              <a:latin typeface="Arial" panose="020B0604020202020204" pitchFamily="34" charset="0"/>
              <a:cs typeface="Arial" panose="020B0604020202020204" pitchFamily="34" charset="0"/>
            </a:endParaRPr>
          </a:p>
        </p:txBody>
      </p:sp>
      <p:pic>
        <p:nvPicPr>
          <p:cNvPr id="11266" name="Picture 2" descr="https://images-blogger-opensocial.googleusercontent.com/gadgets/proxy?url=http%3A%2F%2F1.bp.blogspot.com%2F-jftOPrGPhKs%2FUzRa-2FZXuI%2FAAAAAAAAAac%2FZhPYsZ6o94Q%2Fs1600%2FIMG_3181.JPG&amp;container=blogger&amp;gadget=a&amp;rewriteMime=image%2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108" y="1190624"/>
            <a:ext cx="2719350" cy="17811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270" name="Picture 6" descr="https://images-blogger-opensocial.googleusercontent.com/gadgets/proxy?url=http%3A%2F%2F3.bp.blogspot.com%2F-A21OO8vPgnE%2FUzRa-8pNheI%2FAAAAAAAAAag%2FW1Awo1cICoY%2Fs1600%2FIMG_3183.JPG&amp;container=blogger&amp;gadget=a&amp;rewriteMime=image%2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1018" y="2438400"/>
            <a:ext cx="2895600" cy="190928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274" name="Picture 10" descr="https://images-blogger-opensocial.googleusercontent.com/gadgets/proxy?url=http%3A%2F%2F1.bp.blogspot.com%2F-WJxJtxQlUM4%2FUzRb2BPROjI%2FAAAAAAAAAcQ%2FxhJQSlJ434g%2Fs1600%2FIMG_3091.JPG&amp;container=blogger&amp;gadget=a&amp;rewriteMime=image%2F*">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8400" y="4685863"/>
            <a:ext cx="3048000" cy="20288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276" name="Picture 12" descr="https://images-blogger-opensocial.googleusercontent.com/gadgets/proxy?url=http%3A%2F%2F4.bp.blogspot.com%2F-Hw3FztkBhMM%2FUzRb1vyNb9I%2FAAAAAAAAAcE%2FcN2Pk6xoR-g%2Fs1600%2FIMG_3094.JPG&amp;container=blogger&amp;gadget=a&amp;rewriteMime=image%2F*">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73" y="3233736"/>
            <a:ext cx="2971800" cy="197810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descr="https://images-blogger-opensocial.googleusercontent.com/gadgets/proxy?url=http%3A%2F%2F3.bp.blogspot.com%2F-UWmr9I0pWXY%2FUzRb0kKouWI%2FAAAAAAAAAb8%2F3T2yHSxwusI%2Fs1600%2FIMG_3090.JPG&amp;container=blogger&amp;gadget=a&amp;rewriteMime=image%2F*">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43200" y="2591844"/>
            <a:ext cx="2614885" cy="17258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272" name="Picture 8" descr="https://images-blogger-opensocial.googleusercontent.com/gadgets/proxy?url=http%3A%2F%2F4.bp.blogspot.com%2F-IcUnBZcziT4%2FUzRb0Y0wwkI%2FAAAAAAAAAb0%2F4i5tsmU_-mU%2Fs1600%2FIMG_3088.JPG&amp;container=blogger&amp;gadget=a&amp;rewriteMime=image%2F*">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39893" y="4465782"/>
            <a:ext cx="3208421" cy="2133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1278" name="Picture 14" descr="https://images-blogger-opensocial.googleusercontent.com/gadgets/proxy?url=http%3A%2F%2F1.bp.blogspot.com%2F-q5TtlLVi2hk%2FUzRb12-JgzI%2FAAAAAAAAAcM%2FYLVWOvGoDZE%2Fs1600%2FIMG_3164.JPG&amp;container=blogger&amp;gadget=a&amp;rewriteMime=image%2F*">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 y="5375200"/>
            <a:ext cx="1866900" cy="124265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451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latin typeface="Arial Rounded MT Bold" panose="020F0704030504030204" pitchFamily="34" charset="0"/>
              </a:rPr>
              <a:t>The Airplane Project</a:t>
            </a:r>
            <a:br>
              <a:rPr lang="en-US" dirty="0" smtClean="0">
                <a:latin typeface="Arial Rounded MT Bold" panose="020F0704030504030204" pitchFamily="34" charset="0"/>
              </a:rPr>
            </a:br>
            <a:r>
              <a:rPr lang="en-US" sz="3600" dirty="0" smtClean="0">
                <a:latin typeface="+mj-lt"/>
              </a:rPr>
              <a:t>General Information</a:t>
            </a:r>
            <a:endParaRPr lang="en-CA" sz="3600" dirty="0">
              <a:latin typeface="+mj-lt"/>
            </a:endParaRPr>
          </a:p>
        </p:txBody>
      </p:sp>
      <p:sp>
        <p:nvSpPr>
          <p:cNvPr id="3" name="Content Placeholder 2"/>
          <p:cNvSpPr>
            <a:spLocks noGrp="1"/>
          </p:cNvSpPr>
          <p:nvPr>
            <p:ph idx="1"/>
          </p:nvPr>
        </p:nvSpPr>
        <p:spPr>
          <a:ln w="28575"/>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endParaRPr lang="en-US" sz="1800" dirty="0" smtClean="0">
              <a:latin typeface="Corbel" panose="020B0503020204020204" pitchFamily="34" charset="0"/>
            </a:endParaRPr>
          </a:p>
          <a:p>
            <a:pPr marL="0" indent="0" algn="ctr">
              <a:buNone/>
            </a:pPr>
            <a:r>
              <a:rPr lang="en-US" sz="2800" dirty="0" smtClean="0">
                <a:latin typeface="+mj-lt"/>
              </a:rPr>
              <a:t>The Project was completed by 16 Pre-kindergarten students (three and four year olds) over a three month period. It was completed in a half-day setting (four mornings a week). There was one teacher and three Educational Associates involved in the project.</a:t>
            </a:r>
            <a:endParaRPr lang="en-CA" sz="2800" dirty="0">
              <a:latin typeface="+mj-lt"/>
            </a:endParaRPr>
          </a:p>
        </p:txBody>
      </p:sp>
      <p:pic>
        <p:nvPicPr>
          <p:cNvPr id="4" name="Picture 2" descr="http://1.bp.blogspot.com/-HmkB7zdmZJ0/UvkS2Ksxw5I/AAAAAAAAATk/7kjCMOc8JK8/s1600/IMG_25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267200"/>
            <a:ext cx="2743200" cy="182937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15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1055" y="76200"/>
            <a:ext cx="7924800" cy="868362"/>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latin typeface="Comic Sans MS" panose="030F0702030302020204" pitchFamily="66" charset="0"/>
                <a:cs typeface="Arial" panose="020B0604020202020204" pitchFamily="34" charset="0"/>
              </a:rPr>
              <a:t>Paper Airplanes: Symmetry, Measurement </a:t>
            </a:r>
            <a:endParaRPr lang="en-CA" sz="2400" i="1" dirty="0">
              <a:latin typeface="Comic Sans MS" panose="030F0702030302020204" pitchFamily="66"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232" t="6780" r="1313" b="5643"/>
          <a:stretch/>
        </p:blipFill>
        <p:spPr>
          <a:xfrm>
            <a:off x="2970548" y="1371600"/>
            <a:ext cx="2925813" cy="1789545"/>
          </a:xfrm>
          <a:prstGeom prst="rect">
            <a:avLst/>
          </a:prstGeom>
          <a:ln w="19050">
            <a:solidFill>
              <a:schemeClr val="tx1"/>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00" t="3372" r="1515" b="2008"/>
          <a:stretch/>
        </p:blipFill>
        <p:spPr>
          <a:xfrm>
            <a:off x="133927" y="1094250"/>
            <a:ext cx="2528920" cy="1706419"/>
          </a:xfrm>
          <a:prstGeom prst="rect">
            <a:avLst/>
          </a:prstGeom>
          <a:ln w="19050">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1616" t="9356" r="13030" b="9280"/>
          <a:stretch/>
        </p:blipFill>
        <p:spPr>
          <a:xfrm>
            <a:off x="6272697" y="1061454"/>
            <a:ext cx="2180907" cy="1810118"/>
          </a:xfrm>
          <a:prstGeom prst="rect">
            <a:avLst/>
          </a:prstGeom>
          <a:ln w="19050">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6363" t="1932" b="11249"/>
          <a:stretch/>
        </p:blipFill>
        <p:spPr>
          <a:xfrm>
            <a:off x="2938221" y="3276600"/>
            <a:ext cx="2020504" cy="1837696"/>
          </a:xfrm>
          <a:prstGeom prst="rect">
            <a:avLst/>
          </a:prstGeom>
          <a:ln w="19050">
            <a:solidFill>
              <a:schemeClr val="tx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6036" t="911" b="16438"/>
          <a:stretch/>
        </p:blipFill>
        <p:spPr>
          <a:xfrm>
            <a:off x="5181599" y="4900791"/>
            <a:ext cx="2177577" cy="1875832"/>
          </a:xfrm>
          <a:prstGeom prst="rect">
            <a:avLst/>
          </a:prstGeom>
          <a:ln w="19050">
            <a:solidFill>
              <a:schemeClr val="tx1"/>
            </a:solidFill>
          </a:ln>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4141" t="20719" r="9512" b="3826"/>
          <a:stretch/>
        </p:blipFill>
        <p:spPr>
          <a:xfrm>
            <a:off x="99291" y="3001818"/>
            <a:ext cx="2555359" cy="1488677"/>
          </a:xfrm>
          <a:prstGeom prst="rect">
            <a:avLst/>
          </a:prstGeom>
          <a:ln w="19050">
            <a:solidFill>
              <a:schemeClr val="tx1"/>
            </a:solidFill>
          </a:ln>
        </p:spPr>
      </p:pic>
      <p:sp>
        <p:nvSpPr>
          <p:cNvPr id="3" name="TextBox 2"/>
          <p:cNvSpPr txBox="1"/>
          <p:nvPr/>
        </p:nvSpPr>
        <p:spPr>
          <a:xfrm>
            <a:off x="3280735" y="1113103"/>
            <a:ext cx="2305439" cy="276999"/>
          </a:xfrm>
          <a:prstGeom prst="rect">
            <a:avLst/>
          </a:prstGeom>
          <a:ln w="19050"/>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200" dirty="0" smtClean="0">
                <a:latin typeface="Comic Sans MS" panose="030F0702030302020204" pitchFamily="66" charset="0"/>
              </a:rPr>
              <a:t>Our Paper Airplane Invitation</a:t>
            </a:r>
            <a:endParaRPr lang="en-CA" sz="1200" dirty="0">
              <a:latin typeface="Comic Sans MS" panose="030F0702030302020204" pitchFamily="66" charset="0"/>
            </a:endParaRPr>
          </a:p>
        </p:txBody>
      </p:sp>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1987" t="25437" r="14023" b="13663"/>
          <a:stretch/>
        </p:blipFill>
        <p:spPr>
          <a:xfrm>
            <a:off x="2575743" y="5257926"/>
            <a:ext cx="2362200" cy="1498766"/>
          </a:xfrm>
          <a:prstGeom prst="rect">
            <a:avLst/>
          </a:prstGeom>
          <a:ln w="19050">
            <a:solidFill>
              <a:schemeClr val="tx1"/>
            </a:solidFill>
          </a:ln>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18297"/>
          <a:stretch/>
        </p:blipFill>
        <p:spPr>
          <a:xfrm>
            <a:off x="133927" y="4862945"/>
            <a:ext cx="2228273" cy="1818194"/>
          </a:xfrm>
          <a:prstGeom prst="rect">
            <a:avLst/>
          </a:prstGeom>
          <a:ln w="19050">
            <a:solidFill>
              <a:schemeClr val="tx1"/>
            </a:solidFill>
          </a:ln>
        </p:spPr>
      </p:pic>
      <p:sp>
        <p:nvSpPr>
          <p:cNvPr id="14" name="TextBox 13"/>
          <p:cNvSpPr txBox="1"/>
          <p:nvPr/>
        </p:nvSpPr>
        <p:spPr>
          <a:xfrm>
            <a:off x="7518400" y="3001818"/>
            <a:ext cx="1551020" cy="3754874"/>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We put out a paper airplane invitation. It began with a few students and quickly grew!  With the smaller group we focused on how far each plane went using our shoes to measure. This began our discussion about how to make the airplanes go farther.</a:t>
            </a:r>
            <a:endParaRPr lang="en-CA" sz="1400" dirty="0"/>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8327" y="3352800"/>
            <a:ext cx="2080850" cy="1387233"/>
          </a:xfrm>
          <a:prstGeom prst="rect">
            <a:avLst/>
          </a:prstGeom>
          <a:ln w="19050">
            <a:solidFill>
              <a:schemeClr val="tx1"/>
            </a:solidFill>
          </a:ln>
        </p:spPr>
      </p:pic>
    </p:spTree>
    <p:extLst>
      <p:ext uri="{BB962C8B-B14F-4D97-AF65-F5344CB8AC3E}">
        <p14:creationId xmlns:p14="http://schemas.microsoft.com/office/powerpoint/2010/main" val="3349022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007" t="33281" r="17601" b="4922"/>
          <a:stretch/>
        </p:blipFill>
        <p:spPr>
          <a:xfrm>
            <a:off x="5630344" y="1191773"/>
            <a:ext cx="3201820" cy="1726760"/>
          </a:xfrm>
          <a:prstGeom prst="rect">
            <a:avLst/>
          </a:prstGeom>
          <a:ln w="19050">
            <a:solidFill>
              <a:schemeClr val="tx1"/>
            </a:solidFill>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359" t="21908" r="9973" b="2460"/>
          <a:stretch/>
        </p:blipFill>
        <p:spPr>
          <a:xfrm>
            <a:off x="134285" y="2808778"/>
            <a:ext cx="2362200" cy="1458422"/>
          </a:xfrm>
          <a:prstGeom prst="rect">
            <a:avLst/>
          </a:prstGeom>
          <a:ln w="19050">
            <a:solidFill>
              <a:schemeClr val="tx1"/>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728" t="11272" r="5961" b="10965"/>
          <a:stretch/>
        </p:blipFill>
        <p:spPr>
          <a:xfrm>
            <a:off x="149650" y="1143000"/>
            <a:ext cx="2346835" cy="1460369"/>
          </a:xfrm>
          <a:prstGeom prst="rect">
            <a:avLst/>
          </a:prstGeom>
          <a:ln w="19050">
            <a:solidFill>
              <a:schemeClr val="tx1"/>
            </a:solidFill>
          </a:ln>
        </p:spPr>
      </p:pic>
      <p:sp>
        <p:nvSpPr>
          <p:cNvPr id="5" name="Rectangle 4"/>
          <p:cNvSpPr/>
          <p:nvPr/>
        </p:nvSpPr>
        <p:spPr>
          <a:xfrm>
            <a:off x="152400" y="4419600"/>
            <a:ext cx="5199715" cy="2308324"/>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smtClean="0"/>
              <a:t>Students </a:t>
            </a:r>
            <a:r>
              <a:rPr lang="en-US" dirty="0"/>
              <a:t>shared </a:t>
            </a:r>
            <a:r>
              <a:rPr lang="en-US" dirty="0" smtClean="0"/>
              <a:t>with each other what </a:t>
            </a:r>
            <a:r>
              <a:rPr lang="en-US" dirty="0"/>
              <a:t>worked and didn’t work to help their airplanes fly better. </a:t>
            </a:r>
            <a:r>
              <a:rPr lang="en-US" dirty="0" smtClean="0"/>
              <a:t> </a:t>
            </a:r>
          </a:p>
          <a:p>
            <a:pPr algn="ctr"/>
            <a:r>
              <a:rPr lang="en-US" dirty="0" smtClean="0"/>
              <a:t>“</a:t>
            </a:r>
            <a:r>
              <a:rPr lang="en-US" i="1" dirty="0"/>
              <a:t>If you point it up it flies </a:t>
            </a:r>
            <a:r>
              <a:rPr lang="en-US" i="1" dirty="0" smtClean="0"/>
              <a:t>better</a:t>
            </a:r>
            <a:r>
              <a:rPr lang="en-US" dirty="0"/>
              <a:t>.</a:t>
            </a:r>
            <a:r>
              <a:rPr lang="en-US" dirty="0" smtClean="0"/>
              <a:t>”  </a:t>
            </a:r>
          </a:p>
          <a:p>
            <a:pPr algn="ctr"/>
            <a:r>
              <a:rPr lang="en-US" dirty="0" smtClean="0"/>
              <a:t>“</a:t>
            </a:r>
            <a:r>
              <a:rPr lang="en-US" i="1" dirty="0"/>
              <a:t>If the nose points down it goes </a:t>
            </a:r>
            <a:r>
              <a:rPr lang="en-US" i="1" dirty="0" smtClean="0"/>
              <a:t>down.</a:t>
            </a:r>
            <a:r>
              <a:rPr lang="en-US" dirty="0" smtClean="0"/>
              <a:t>” </a:t>
            </a:r>
          </a:p>
          <a:p>
            <a:pPr algn="ctr"/>
            <a:r>
              <a:rPr lang="en-US" dirty="0" smtClean="0"/>
              <a:t>“</a:t>
            </a:r>
            <a:r>
              <a:rPr lang="en-US" i="1" dirty="0"/>
              <a:t>Throwing it light </a:t>
            </a:r>
            <a:r>
              <a:rPr lang="en-US" i="1" dirty="0" smtClean="0"/>
              <a:t>helps.</a:t>
            </a:r>
            <a:r>
              <a:rPr lang="en-US" dirty="0" smtClean="0"/>
              <a:t>”</a:t>
            </a:r>
          </a:p>
          <a:p>
            <a:pPr algn="ctr"/>
            <a:r>
              <a:rPr lang="en-US" dirty="0" smtClean="0"/>
              <a:t> </a:t>
            </a:r>
            <a:r>
              <a:rPr lang="en-US" dirty="0"/>
              <a:t>“</a:t>
            </a:r>
            <a:r>
              <a:rPr lang="en-US" i="1" dirty="0"/>
              <a:t>If you throw it hard, it goes down and gets </a:t>
            </a:r>
            <a:r>
              <a:rPr lang="en-US" i="1" dirty="0" smtClean="0"/>
              <a:t>broken.</a:t>
            </a:r>
            <a:r>
              <a:rPr lang="en-US" dirty="0" smtClean="0"/>
              <a:t>” </a:t>
            </a:r>
          </a:p>
          <a:p>
            <a:pPr algn="ctr"/>
            <a:r>
              <a:rPr lang="en-US" dirty="0" smtClean="0"/>
              <a:t>“</a:t>
            </a:r>
            <a:r>
              <a:rPr lang="en-US" i="1" dirty="0" smtClean="0"/>
              <a:t>It works better with a pointy nose</a:t>
            </a:r>
            <a:r>
              <a:rPr lang="en-US" dirty="0" smtClean="0"/>
              <a:t>.”</a:t>
            </a:r>
          </a:p>
          <a:p>
            <a:pPr algn="ctr"/>
            <a:r>
              <a:rPr lang="en-US" dirty="0" smtClean="0"/>
              <a:t>“</a:t>
            </a:r>
            <a:r>
              <a:rPr lang="en-US" i="1" dirty="0" smtClean="0"/>
              <a:t>It needs to look the same on both sides.”</a:t>
            </a:r>
            <a:endParaRPr lang="en-US" dirty="0" smtClean="0"/>
          </a:p>
        </p:txBody>
      </p:sp>
      <p:sp>
        <p:nvSpPr>
          <p:cNvPr id="6" name="Title 1"/>
          <p:cNvSpPr txBox="1">
            <a:spLocks/>
          </p:cNvSpPr>
          <p:nvPr/>
        </p:nvSpPr>
        <p:spPr>
          <a:xfrm>
            <a:off x="471055" y="152400"/>
            <a:ext cx="7924800" cy="9144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latin typeface="Comic Sans MS" panose="030F0702030302020204" pitchFamily="66" charset="0"/>
                <a:cs typeface="Arial" panose="020B0604020202020204" pitchFamily="34" charset="0"/>
              </a:rPr>
              <a:t>Paper Airplanes: How can we make them go faster?</a:t>
            </a:r>
            <a:endParaRPr lang="en-CA" sz="2400" i="1" dirty="0">
              <a:latin typeface="Comic Sans MS" panose="030F0702030302020204" pitchFamily="66" charset="0"/>
              <a:cs typeface="Arial" panose="020B0604020202020204" pitchFamily="34"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5377" t="23749"/>
          <a:stretch/>
        </p:blipFill>
        <p:spPr>
          <a:xfrm>
            <a:off x="5791200" y="3048000"/>
            <a:ext cx="2780907" cy="1894378"/>
          </a:xfrm>
          <a:prstGeom prst="rect">
            <a:avLst/>
          </a:prstGeom>
          <a:ln w="19050">
            <a:solidFill>
              <a:schemeClr val="tx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8962" r="11592" b="6038"/>
          <a:stretch/>
        </p:blipFill>
        <p:spPr>
          <a:xfrm>
            <a:off x="5511646" y="5105400"/>
            <a:ext cx="3294625" cy="1614854"/>
          </a:xfrm>
          <a:prstGeom prst="rect">
            <a:avLst/>
          </a:prstGeom>
          <a:ln w="19050">
            <a:solidFill>
              <a:schemeClr val="tx1"/>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302" t="25698" r="21688"/>
          <a:stretch/>
        </p:blipFill>
        <p:spPr>
          <a:xfrm>
            <a:off x="2710001" y="1828685"/>
            <a:ext cx="2700199" cy="2057400"/>
          </a:xfrm>
          <a:prstGeom prst="rect">
            <a:avLst/>
          </a:prstGeom>
          <a:ln w="19050">
            <a:solidFill>
              <a:schemeClr val="tx1"/>
            </a:solidFill>
          </a:ln>
        </p:spPr>
      </p:pic>
    </p:spTree>
    <p:extLst>
      <p:ext uri="{BB962C8B-B14F-4D97-AF65-F5344CB8AC3E}">
        <p14:creationId xmlns:p14="http://schemas.microsoft.com/office/powerpoint/2010/main" val="660835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mages-blogger-opensocial.googleusercontent.com/gadgets/proxy?url=http%3A%2F%2F4.bp.blogspot.com%2F-Ibe0aneBTDo%2FUzRbx7nJ6AI%2FAAAAAAAAAbU%2FISdzZfaOKAM%2Fs1600%2FIMG_3017.JPG&amp;container=blogger&amp;gadget=a&amp;rewriteMime=image%2F*">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01" t="10243" r="15908" b="18737"/>
          <a:stretch/>
        </p:blipFill>
        <p:spPr bwMode="auto">
          <a:xfrm>
            <a:off x="2871524" y="1043233"/>
            <a:ext cx="3010839" cy="206004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14544" y="76200"/>
            <a:ext cx="7924800" cy="868362"/>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Phase 3: Conclusion</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Skype with Pilot Paula</a:t>
            </a:r>
            <a:endParaRPr lang="en-CA" sz="2400" i="1" dirty="0">
              <a:cs typeface="Arial" panose="020B0604020202020204" pitchFamily="34" charset="0"/>
            </a:endParaRPr>
          </a:p>
        </p:txBody>
      </p:sp>
      <p:sp>
        <p:nvSpPr>
          <p:cNvPr id="3" name="TextBox 2"/>
          <p:cNvSpPr txBox="1"/>
          <p:nvPr/>
        </p:nvSpPr>
        <p:spPr>
          <a:xfrm>
            <a:off x="6098219" y="1143000"/>
            <a:ext cx="2787873" cy="2800767"/>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a:t>Many of our students </a:t>
            </a:r>
            <a:r>
              <a:rPr lang="en-US" sz="1600" dirty="0" smtClean="0"/>
              <a:t>still had </a:t>
            </a:r>
            <a:r>
              <a:rPr lang="en-US" sz="1600" dirty="0"/>
              <a:t>questions about flying and pilots.  And the best person to answer those questions is a real pilot!  So we contacted Pilot Paula </a:t>
            </a:r>
            <a:r>
              <a:rPr lang="en-US" sz="1600" dirty="0" smtClean="0"/>
              <a:t>through </a:t>
            </a:r>
            <a:r>
              <a:rPr lang="en-US" sz="1600" dirty="0"/>
              <a:t>Skype to learn more about flying and the job of a pilot with Delta Airlines.  We had a great morning.  </a:t>
            </a:r>
            <a:r>
              <a:rPr lang="en-US" sz="1600" dirty="0" smtClean="0"/>
              <a:t>She answered many of their unanswered questions!</a:t>
            </a:r>
            <a:endParaRPr lang="en-US" sz="1600" dirty="0"/>
          </a:p>
        </p:txBody>
      </p:sp>
      <p:sp>
        <p:nvSpPr>
          <p:cNvPr id="6" name="TextBox 5"/>
          <p:cNvSpPr txBox="1"/>
          <p:nvPr/>
        </p:nvSpPr>
        <p:spPr>
          <a:xfrm>
            <a:off x="2545479" y="5374344"/>
            <a:ext cx="1264521" cy="1384995"/>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smtClean="0"/>
              <a:t>Pilot </a:t>
            </a:r>
            <a:r>
              <a:rPr lang="en-US" sz="1400" dirty="0"/>
              <a:t>P</a:t>
            </a:r>
            <a:r>
              <a:rPr lang="en-US" sz="1400" dirty="0" smtClean="0"/>
              <a:t>aula has sent us a postcard from her travels since we last talked to her.</a:t>
            </a:r>
            <a:endParaRPr lang="en-CA" sz="1400"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8225" t="5953" r="9235" b="12662"/>
          <a:stretch/>
        </p:blipFill>
        <p:spPr>
          <a:xfrm>
            <a:off x="181870" y="5294599"/>
            <a:ext cx="2279641" cy="1498505"/>
          </a:xfrm>
          <a:prstGeom prst="rect">
            <a:avLst/>
          </a:prstGeom>
          <a:ln w="19050">
            <a:solidFill>
              <a:schemeClr val="tx1"/>
            </a:solidFill>
          </a:ln>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347" t="31278" r="6706"/>
          <a:stretch/>
        </p:blipFill>
        <p:spPr>
          <a:xfrm>
            <a:off x="4038600" y="4257644"/>
            <a:ext cx="4997673" cy="2490198"/>
          </a:xfrm>
          <a:prstGeom prst="rect">
            <a:avLst/>
          </a:prstGeom>
          <a:ln w="19050">
            <a:solidFill>
              <a:schemeClr val="tx1"/>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7660"/>
          <a:stretch/>
        </p:blipFill>
        <p:spPr>
          <a:xfrm>
            <a:off x="446752" y="3209589"/>
            <a:ext cx="3200400" cy="1970166"/>
          </a:xfrm>
          <a:prstGeom prst="rect">
            <a:avLst/>
          </a:prstGeom>
          <a:ln w="19050">
            <a:solidFill>
              <a:schemeClr val="tx1"/>
            </a:solidFill>
          </a:ln>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15824" t="8063"/>
          <a:stretch/>
        </p:blipFill>
        <p:spPr>
          <a:xfrm>
            <a:off x="52584" y="1047946"/>
            <a:ext cx="2538215" cy="1848150"/>
          </a:xfrm>
          <a:prstGeom prst="rect">
            <a:avLst/>
          </a:prstGeom>
          <a:ln w="19050">
            <a:solidFill>
              <a:schemeClr val="tx1"/>
            </a:solidFill>
          </a:ln>
        </p:spPr>
      </p:pic>
    </p:spTree>
    <p:extLst>
      <p:ext uri="{BB962C8B-B14F-4D97-AF65-F5344CB8AC3E}">
        <p14:creationId xmlns:p14="http://schemas.microsoft.com/office/powerpoint/2010/main" val="3915988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1.bp.blogspot.com/-wB9qEb4H7Xw/UvUa7ece_oI/AAAAAAAAEts/C8wV5ffc0H8/s1600/IMG_26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701784"/>
            <a:ext cx="2071351" cy="13813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304800"/>
            <a:ext cx="5562600" cy="4093428"/>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b="1" dirty="0" smtClean="0">
                <a:latin typeface="Comic Sans MS" panose="030F0702030302020204" pitchFamily="66" charset="0"/>
              </a:rPr>
              <a:t>Some of our questions and answers:</a:t>
            </a:r>
          </a:p>
          <a:p>
            <a:endParaRPr lang="en-US" sz="800" dirty="0" smtClean="0">
              <a:latin typeface="Comic Sans MS" panose="030F0702030302020204" pitchFamily="66" charset="0"/>
            </a:endParaRPr>
          </a:p>
          <a:p>
            <a:r>
              <a:rPr lang="en-US" sz="1200" dirty="0" smtClean="0">
                <a:latin typeface="Comic Sans MS" panose="030F0702030302020204" pitchFamily="66" charset="0"/>
              </a:rPr>
              <a:t>1.Where </a:t>
            </a:r>
            <a:r>
              <a:rPr lang="en-US" sz="1200" dirty="0">
                <a:latin typeface="Comic Sans MS" panose="030F0702030302020204" pitchFamily="66" charset="0"/>
              </a:rPr>
              <a:t>is the key for the plane</a:t>
            </a:r>
            <a:r>
              <a:rPr lang="en-US" sz="1200" dirty="0" smtClean="0">
                <a:latin typeface="Comic Sans MS" panose="030F0702030302020204" pitchFamily="66" charset="0"/>
              </a:rPr>
              <a:t>? </a:t>
            </a:r>
            <a:r>
              <a:rPr lang="en-US" sz="1000" i="1" dirty="0" smtClean="0">
                <a:latin typeface="Comic Sans MS" panose="030F0702030302020204" pitchFamily="66" charset="0"/>
              </a:rPr>
              <a:t>An airplane actually does not have any keys! There are buttons and thrust levers to start the engine.</a:t>
            </a:r>
            <a:endParaRPr lang="en-US" sz="1000" i="1" dirty="0">
              <a:latin typeface="Comic Sans MS" panose="030F0702030302020204" pitchFamily="66" charset="0"/>
            </a:endParaRPr>
          </a:p>
          <a:p>
            <a:r>
              <a:rPr lang="en-US" sz="1200" dirty="0" smtClean="0">
                <a:latin typeface="Comic Sans MS" panose="030F0702030302020204" pitchFamily="66" charset="0"/>
              </a:rPr>
              <a:t>2.Where </a:t>
            </a:r>
            <a:r>
              <a:rPr lang="en-US" sz="1200" dirty="0">
                <a:latin typeface="Comic Sans MS" panose="030F0702030302020204" pitchFamily="66" charset="0"/>
              </a:rPr>
              <a:t>do the pilots sit</a:t>
            </a:r>
            <a:r>
              <a:rPr lang="en-US" sz="1200" dirty="0" smtClean="0">
                <a:latin typeface="Comic Sans MS" panose="030F0702030302020204" pitchFamily="66" charset="0"/>
              </a:rPr>
              <a:t>? </a:t>
            </a:r>
            <a:r>
              <a:rPr lang="en-US" sz="1000" i="1" dirty="0" smtClean="0">
                <a:latin typeface="Comic Sans MS" panose="030F0702030302020204" pitchFamily="66" charset="0"/>
              </a:rPr>
              <a:t>They sit at the front of the plane called the cockpit or the flight deck.</a:t>
            </a:r>
            <a:endParaRPr lang="en-US" sz="1000" i="1" dirty="0">
              <a:latin typeface="Comic Sans MS" panose="030F0702030302020204" pitchFamily="66" charset="0"/>
            </a:endParaRPr>
          </a:p>
          <a:p>
            <a:r>
              <a:rPr lang="en-US" sz="1200" dirty="0" smtClean="0">
                <a:latin typeface="Comic Sans MS" panose="030F0702030302020204" pitchFamily="66" charset="0"/>
              </a:rPr>
              <a:t>3.Where </a:t>
            </a:r>
            <a:r>
              <a:rPr lang="en-US" sz="1200" dirty="0">
                <a:latin typeface="Comic Sans MS" panose="030F0702030302020204" pitchFamily="66" charset="0"/>
              </a:rPr>
              <a:t>do pilots go after they </a:t>
            </a:r>
            <a:r>
              <a:rPr lang="en-US" sz="1200" dirty="0" smtClean="0">
                <a:latin typeface="Comic Sans MS" panose="030F0702030302020204" pitchFamily="66" charset="0"/>
              </a:rPr>
              <a:t>land? </a:t>
            </a:r>
            <a:r>
              <a:rPr lang="en-US" sz="1000" i="1" dirty="0" smtClean="0">
                <a:latin typeface="Comic Sans MS" panose="030F0702030302020204" pitchFamily="66" charset="0"/>
              </a:rPr>
              <a:t>Sometimes they fly to another airport right away. They also go home or to a hotel.</a:t>
            </a:r>
            <a:endParaRPr lang="en-US" sz="1000" i="1" dirty="0">
              <a:latin typeface="Comic Sans MS" panose="030F0702030302020204" pitchFamily="66" charset="0"/>
            </a:endParaRPr>
          </a:p>
          <a:p>
            <a:r>
              <a:rPr lang="en-US" sz="1200" dirty="0" smtClean="0">
                <a:latin typeface="Comic Sans MS" panose="030F0702030302020204" pitchFamily="66" charset="0"/>
              </a:rPr>
              <a:t>4.</a:t>
            </a:r>
            <a:r>
              <a:rPr lang="en-US" sz="1200" dirty="0">
                <a:latin typeface="Comic Sans MS" panose="030F0702030302020204" pitchFamily="66" charset="0"/>
              </a:rPr>
              <a:t> </a:t>
            </a:r>
            <a:r>
              <a:rPr lang="en-US" sz="1200" dirty="0" smtClean="0">
                <a:latin typeface="Comic Sans MS" panose="030F0702030302020204" pitchFamily="66" charset="0"/>
              </a:rPr>
              <a:t>What </a:t>
            </a:r>
            <a:r>
              <a:rPr lang="en-US" sz="1200" dirty="0">
                <a:latin typeface="Comic Sans MS" panose="030F0702030302020204" pitchFamily="66" charset="0"/>
              </a:rPr>
              <a:t>type of schooling is needed to become a pilot</a:t>
            </a:r>
            <a:r>
              <a:rPr lang="en-US" sz="1200" dirty="0" smtClean="0">
                <a:latin typeface="Comic Sans MS" panose="030F0702030302020204" pitchFamily="66" charset="0"/>
              </a:rPr>
              <a:t>? </a:t>
            </a:r>
            <a:r>
              <a:rPr lang="en-US" sz="1000" i="1" dirty="0" smtClean="0">
                <a:latin typeface="Comic Sans MS" panose="030F0702030302020204" pitchFamily="66" charset="0"/>
              </a:rPr>
              <a:t>You have to get a lot of different pilot ratings. You can go to university. You have to get a pilot license first and go to flight school.</a:t>
            </a:r>
            <a:endParaRPr lang="en-US" sz="1000" i="1" dirty="0">
              <a:latin typeface="Comic Sans MS" panose="030F0702030302020204" pitchFamily="66" charset="0"/>
            </a:endParaRPr>
          </a:p>
          <a:p>
            <a:r>
              <a:rPr lang="en-US" sz="1200" dirty="0" smtClean="0">
                <a:latin typeface="Comic Sans MS" panose="030F0702030302020204" pitchFamily="66" charset="0"/>
              </a:rPr>
              <a:t>5.Do </a:t>
            </a:r>
            <a:r>
              <a:rPr lang="en-US" sz="1200" dirty="0">
                <a:latin typeface="Comic Sans MS" panose="030F0702030302020204" pitchFamily="66" charset="0"/>
              </a:rPr>
              <a:t>pilots take breaks when they are flying</a:t>
            </a:r>
            <a:r>
              <a:rPr lang="en-US" sz="1200" dirty="0" smtClean="0">
                <a:latin typeface="Comic Sans MS" panose="030F0702030302020204" pitchFamily="66" charset="0"/>
              </a:rPr>
              <a:t>? </a:t>
            </a:r>
            <a:r>
              <a:rPr lang="en-US" sz="1000" i="1" dirty="0" smtClean="0">
                <a:latin typeface="Comic Sans MS" panose="030F0702030302020204" pitchFamily="66" charset="0"/>
              </a:rPr>
              <a:t>On really long flights they have extra pilots on the flight so they can take breaks.</a:t>
            </a:r>
            <a:endParaRPr lang="en-US" sz="1000" i="1" dirty="0">
              <a:latin typeface="Comic Sans MS" panose="030F0702030302020204" pitchFamily="66" charset="0"/>
            </a:endParaRPr>
          </a:p>
          <a:p>
            <a:r>
              <a:rPr lang="en-US" sz="1200" dirty="0" smtClean="0">
                <a:latin typeface="Comic Sans MS" panose="030F0702030302020204" pitchFamily="66" charset="0"/>
              </a:rPr>
              <a:t>6.Do </a:t>
            </a:r>
            <a:r>
              <a:rPr lang="en-US" sz="1200" dirty="0">
                <a:latin typeface="Comic Sans MS" panose="030F0702030302020204" pitchFamily="66" charset="0"/>
              </a:rPr>
              <a:t>pilots eat on the plane</a:t>
            </a:r>
            <a:r>
              <a:rPr lang="en-US" sz="1200" dirty="0" smtClean="0">
                <a:latin typeface="Comic Sans MS" panose="030F0702030302020204" pitchFamily="66" charset="0"/>
              </a:rPr>
              <a:t>? </a:t>
            </a:r>
            <a:r>
              <a:rPr lang="en-US" sz="1000" i="1" dirty="0" smtClean="0">
                <a:latin typeface="Comic Sans MS" panose="030F0702030302020204" pitchFamily="66" charset="0"/>
              </a:rPr>
              <a:t>Yes, they do and they usually bring their own food.</a:t>
            </a:r>
            <a:endParaRPr lang="en-US" sz="1000" i="1" dirty="0">
              <a:latin typeface="Comic Sans MS" panose="030F0702030302020204" pitchFamily="66" charset="0"/>
            </a:endParaRPr>
          </a:p>
          <a:p>
            <a:r>
              <a:rPr lang="en-US" sz="1200" dirty="0" smtClean="0">
                <a:latin typeface="Comic Sans MS" panose="030F0702030302020204" pitchFamily="66" charset="0"/>
              </a:rPr>
              <a:t>7.Do </a:t>
            </a:r>
            <a:r>
              <a:rPr lang="en-US" sz="1200" dirty="0">
                <a:latin typeface="Comic Sans MS" panose="030F0702030302020204" pitchFamily="66" charset="0"/>
              </a:rPr>
              <a:t>you use a map? </a:t>
            </a:r>
            <a:r>
              <a:rPr lang="en-US" sz="1200" dirty="0" smtClean="0">
                <a:latin typeface="Comic Sans MS" panose="030F0702030302020204" pitchFamily="66" charset="0"/>
              </a:rPr>
              <a:t>How </a:t>
            </a:r>
            <a:r>
              <a:rPr lang="en-US" sz="1200" dirty="0">
                <a:latin typeface="Comic Sans MS" panose="030F0702030302020204" pitchFamily="66" charset="0"/>
              </a:rPr>
              <a:t>do you know which way </a:t>
            </a:r>
            <a:r>
              <a:rPr lang="en-US" sz="1200" dirty="0" smtClean="0">
                <a:latin typeface="Comic Sans MS" panose="030F0702030302020204" pitchFamily="66" charset="0"/>
              </a:rPr>
              <a:t>you </a:t>
            </a:r>
            <a:r>
              <a:rPr lang="en-US" sz="1200" dirty="0">
                <a:latin typeface="Comic Sans MS" panose="030F0702030302020204" pitchFamily="66" charset="0"/>
              </a:rPr>
              <a:t>are going</a:t>
            </a:r>
            <a:r>
              <a:rPr lang="en-US" sz="1200" dirty="0" smtClean="0">
                <a:latin typeface="Comic Sans MS" panose="030F0702030302020204" pitchFamily="66" charset="0"/>
              </a:rPr>
              <a:t>? </a:t>
            </a:r>
            <a:r>
              <a:rPr lang="en-US" sz="1000" i="1" dirty="0" smtClean="0">
                <a:latin typeface="Comic Sans MS" panose="030F0702030302020204" pitchFamily="66" charset="0"/>
              </a:rPr>
              <a:t>They use paper maps and computer maps. There are roads in the sky called ‘</a:t>
            </a:r>
            <a:r>
              <a:rPr lang="en-US" sz="1000" i="1" dirty="0" err="1" smtClean="0">
                <a:latin typeface="Comic Sans MS" panose="030F0702030302020204" pitchFamily="66" charset="0"/>
              </a:rPr>
              <a:t>Jetways</a:t>
            </a:r>
            <a:r>
              <a:rPr lang="en-US" sz="1000" i="1" dirty="0" smtClean="0">
                <a:latin typeface="Comic Sans MS" panose="030F0702030302020204" pitchFamily="66" charset="0"/>
              </a:rPr>
              <a:t>’ instead of ‘Highways’. They also have air traffic controllers who also help.</a:t>
            </a:r>
            <a:endParaRPr lang="en-US" sz="1000" i="1" dirty="0">
              <a:latin typeface="Comic Sans MS" panose="030F0702030302020204" pitchFamily="66" charset="0"/>
            </a:endParaRPr>
          </a:p>
          <a:p>
            <a:r>
              <a:rPr lang="en-US" sz="1200" dirty="0" smtClean="0">
                <a:latin typeface="Comic Sans MS" panose="030F0702030302020204" pitchFamily="66" charset="0"/>
              </a:rPr>
              <a:t>8.What </a:t>
            </a:r>
            <a:r>
              <a:rPr lang="en-US" sz="1200" dirty="0">
                <a:latin typeface="Comic Sans MS" panose="030F0702030302020204" pitchFamily="66" charset="0"/>
              </a:rPr>
              <a:t>kinds of animals have flown on your plane</a:t>
            </a:r>
            <a:r>
              <a:rPr lang="en-US" sz="1200" dirty="0" smtClean="0">
                <a:latin typeface="Comic Sans MS" panose="030F0702030302020204" pitchFamily="66" charset="0"/>
              </a:rPr>
              <a:t>? </a:t>
            </a:r>
            <a:r>
              <a:rPr lang="en-US" sz="1000" i="1" dirty="0" smtClean="0">
                <a:latin typeface="Comic Sans MS" panose="030F0702030302020204" pitchFamily="66" charset="0"/>
              </a:rPr>
              <a:t>Cats, dogs and birds</a:t>
            </a:r>
            <a:r>
              <a:rPr lang="en-US" sz="1000" i="1" dirty="0">
                <a:latin typeface="Comic Sans MS" panose="030F0702030302020204" pitchFamily="66" charset="0"/>
              </a:rPr>
              <a:t> </a:t>
            </a:r>
          </a:p>
          <a:p>
            <a:r>
              <a:rPr lang="en-US" sz="1200" dirty="0" smtClean="0">
                <a:latin typeface="Comic Sans MS" panose="030F0702030302020204" pitchFamily="66" charset="0"/>
              </a:rPr>
              <a:t>9.What </a:t>
            </a:r>
            <a:r>
              <a:rPr lang="en-US" sz="1200" dirty="0">
                <a:latin typeface="Comic Sans MS" panose="030F0702030302020204" pitchFamily="66" charset="0"/>
              </a:rPr>
              <a:t>is your official title - Captain, Officer, etc</a:t>
            </a:r>
            <a:r>
              <a:rPr lang="en-US" sz="1200" dirty="0" smtClean="0">
                <a:latin typeface="Comic Sans MS" panose="030F0702030302020204" pitchFamily="66" charset="0"/>
              </a:rPr>
              <a:t>? </a:t>
            </a:r>
            <a:r>
              <a:rPr lang="en-US" sz="1050" i="1" dirty="0" smtClean="0">
                <a:latin typeface="Comic Sans MS" panose="030F0702030302020204" pitchFamily="66" charset="0"/>
              </a:rPr>
              <a:t>Co-Pilot or First Officer</a:t>
            </a:r>
            <a:endParaRPr lang="en-US" sz="1050" i="1" dirty="0">
              <a:latin typeface="Comic Sans MS" panose="030F0702030302020204" pitchFamily="66" charset="0"/>
            </a:endParaRPr>
          </a:p>
          <a:p>
            <a:r>
              <a:rPr lang="en-US" sz="1200" dirty="0" smtClean="0">
                <a:latin typeface="Comic Sans MS" panose="030F0702030302020204" pitchFamily="66" charset="0"/>
              </a:rPr>
              <a:t>10.What </a:t>
            </a:r>
            <a:r>
              <a:rPr lang="en-US" sz="1200" dirty="0">
                <a:latin typeface="Comic Sans MS" panose="030F0702030302020204" pitchFamily="66" charset="0"/>
              </a:rPr>
              <a:t>is the best part of your job</a:t>
            </a:r>
            <a:r>
              <a:rPr lang="en-US" sz="1200" dirty="0" smtClean="0">
                <a:latin typeface="Comic Sans MS" panose="030F0702030302020204" pitchFamily="66" charset="0"/>
              </a:rPr>
              <a:t>? </a:t>
            </a:r>
            <a:r>
              <a:rPr lang="en-US" sz="1000" i="1" dirty="0" smtClean="0">
                <a:latin typeface="Comic Sans MS" panose="030F0702030302020204" pitchFamily="66" charset="0"/>
              </a:rPr>
              <a:t>The beautiful view from the air! The wonderful people you get to meet from all over the world.</a:t>
            </a:r>
            <a:endParaRPr lang="en-US" sz="1000" i="1" dirty="0">
              <a:latin typeface="Comic Sans MS" panose="030F0702030302020204" pitchFamily="66" charset="0"/>
            </a:endParaRPr>
          </a:p>
          <a:p>
            <a:endParaRPr lang="en-US" sz="800" dirty="0">
              <a:latin typeface="Comic Sans MS" panose="030F0702030302020204" pitchFamily="66" charset="0"/>
            </a:endParaRPr>
          </a:p>
          <a:p>
            <a:r>
              <a:rPr lang="en-US" sz="1100" i="1" dirty="0" smtClean="0">
                <a:latin typeface="Comic Sans MS" panose="030F0702030302020204" pitchFamily="66" charset="0"/>
              </a:rPr>
              <a:t>We also learned that the stripes on a pilots jacket mean something!  Three stripes mean: the co-pilot.  Four stripes mean: the Captain/Pilot.</a:t>
            </a:r>
            <a:endParaRPr lang="en-US" sz="1100" i="1" dirty="0">
              <a:latin typeface="Comic Sans MS" panose="030F0702030302020204" pitchFamily="66" charset="0"/>
            </a:endParaRPr>
          </a:p>
        </p:txBody>
      </p:sp>
      <p:pic>
        <p:nvPicPr>
          <p:cNvPr id="1026" name="Picture 2" descr="\\VMS\Teachers$\rh208\My Pictures\Project\IMG_249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74" t="26836" r="1927"/>
          <a:stretch/>
        </p:blipFill>
        <p:spPr bwMode="auto">
          <a:xfrm>
            <a:off x="6019800" y="58552"/>
            <a:ext cx="2183998" cy="15416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3290" y="4724400"/>
            <a:ext cx="3015792" cy="2010528"/>
          </a:xfrm>
          <a:prstGeom prst="rect">
            <a:avLst/>
          </a:prstGeom>
          <a:ln w="19050">
            <a:solidFill>
              <a:schemeClr val="tx1"/>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4953304"/>
            <a:ext cx="2283600" cy="1522400"/>
          </a:xfrm>
          <a:prstGeom prst="rect">
            <a:avLst/>
          </a:prstGeom>
          <a:ln w="19050">
            <a:solidFill>
              <a:schemeClr val="tx1"/>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3200400"/>
            <a:ext cx="2147710" cy="1431807"/>
          </a:xfrm>
          <a:prstGeom prst="rect">
            <a:avLst/>
          </a:prstGeom>
          <a:ln w="19050">
            <a:solidFill>
              <a:schemeClr val="tx1"/>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545" y="4673104"/>
            <a:ext cx="3124200" cy="2082800"/>
          </a:xfrm>
          <a:prstGeom prst="rect">
            <a:avLst/>
          </a:prstGeom>
          <a:ln w="19050">
            <a:solidFill>
              <a:schemeClr val="tx1"/>
            </a:solidFill>
          </a:ln>
        </p:spPr>
      </p:pic>
    </p:spTree>
    <p:extLst>
      <p:ext uri="{BB962C8B-B14F-4D97-AF65-F5344CB8AC3E}">
        <p14:creationId xmlns:p14="http://schemas.microsoft.com/office/powerpoint/2010/main" val="817541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7850" y="1342816"/>
            <a:ext cx="2819400" cy="2554545"/>
          </a:xfrm>
          <a:prstGeom prst="rect">
            <a:avLst/>
          </a:prstGeom>
          <a:ln w="38100"/>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en-US" sz="800" dirty="0" smtClean="0"/>
          </a:p>
          <a:p>
            <a:pPr algn="ctr"/>
            <a:r>
              <a:rPr lang="en-US" sz="1600" dirty="0" smtClean="0"/>
              <a:t>We </a:t>
            </a:r>
            <a:r>
              <a:rPr lang="en-US" sz="1600" dirty="0"/>
              <a:t>had a special show and tell day where students could share their favourite place to </a:t>
            </a:r>
            <a:r>
              <a:rPr lang="en-US" sz="1600" dirty="0" smtClean="0"/>
              <a:t>travel.  The </a:t>
            </a:r>
            <a:r>
              <a:rPr lang="en-US" sz="1600" dirty="0"/>
              <a:t>place could be nearby or far away.  Pre-K students enjoyed talking about their favourite place to travel, how they got there, and </a:t>
            </a:r>
            <a:r>
              <a:rPr lang="en-US" sz="1600" dirty="0" smtClean="0"/>
              <a:t>showed </a:t>
            </a:r>
            <a:r>
              <a:rPr lang="en-US" sz="1600" dirty="0"/>
              <a:t>a picture </a:t>
            </a:r>
            <a:r>
              <a:rPr lang="en-US" sz="1600" dirty="0" smtClean="0"/>
              <a:t>to </a:t>
            </a:r>
            <a:r>
              <a:rPr lang="en-US" sz="1600" dirty="0"/>
              <a:t>the group</a:t>
            </a:r>
            <a:r>
              <a:rPr lang="en-US" sz="1600" dirty="0" smtClean="0"/>
              <a:t>!</a:t>
            </a:r>
            <a:endParaRPr lang="en-CA" sz="1600" dirty="0"/>
          </a:p>
          <a:p>
            <a:pPr algn="ctr"/>
            <a:endParaRPr lang="en-CA" sz="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3019" y="990600"/>
            <a:ext cx="2628900" cy="1752600"/>
          </a:xfrm>
          <a:prstGeom prst="rect">
            <a:avLst/>
          </a:prstGeom>
          <a:ln w="19050">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971800"/>
            <a:ext cx="2743200" cy="1828800"/>
          </a:xfrm>
          <a:prstGeom prst="rect">
            <a:avLst/>
          </a:prstGeom>
          <a:ln w="1905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09" y="990600"/>
            <a:ext cx="2743200" cy="1828800"/>
          </a:xfrm>
          <a:prstGeom prst="rect">
            <a:avLst/>
          </a:prstGeom>
          <a:ln w="19050">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1" y="2984115"/>
            <a:ext cx="2628900" cy="1752600"/>
          </a:xfrm>
          <a:prstGeom prst="rect">
            <a:avLst/>
          </a:prstGeom>
          <a:ln w="19050">
            <a:solidFill>
              <a:schemeClr val="tx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800" y="4558588"/>
            <a:ext cx="3151500" cy="2101000"/>
          </a:xfrm>
          <a:prstGeom prst="rect">
            <a:avLst/>
          </a:prstGeom>
          <a:ln w="19050">
            <a:solidFill>
              <a:schemeClr val="tx1"/>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4976390"/>
            <a:ext cx="2683853" cy="1789235"/>
          </a:xfrm>
          <a:prstGeom prst="rect">
            <a:avLst/>
          </a:prstGeom>
          <a:ln w="19050">
            <a:solidFill>
              <a:schemeClr val="tx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4907758"/>
            <a:ext cx="2627745" cy="1751830"/>
          </a:xfrm>
          <a:prstGeom prst="rect">
            <a:avLst/>
          </a:prstGeom>
          <a:ln w="19050">
            <a:solidFill>
              <a:schemeClr val="tx1"/>
            </a:solidFill>
          </a:ln>
        </p:spPr>
      </p:pic>
      <p:sp>
        <p:nvSpPr>
          <p:cNvPr id="10" name="Title 1"/>
          <p:cNvSpPr txBox="1">
            <a:spLocks/>
          </p:cNvSpPr>
          <p:nvPr/>
        </p:nvSpPr>
        <p:spPr>
          <a:xfrm>
            <a:off x="316345" y="76200"/>
            <a:ext cx="8001000" cy="8382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smtClean="0">
                <a:latin typeface="Arial Rounded MT Bold" panose="020F0704030504030204" pitchFamily="34" charset="0"/>
                <a:cs typeface="Arial" panose="020B0604020202020204" pitchFamily="34" charset="0"/>
              </a:rPr>
              <a:t>Phase 3: Conclusion</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cs typeface="Arial" panose="020B0604020202020204" pitchFamily="34" charset="0"/>
              </a:rPr>
              <a:t>Favourite Place to Travel - Class Sharing</a:t>
            </a:r>
            <a:endParaRPr lang="en-CA" sz="2400" i="1" dirty="0">
              <a:cs typeface="Arial" panose="020B0604020202020204" pitchFamily="34" charset="0"/>
            </a:endParaRPr>
          </a:p>
        </p:txBody>
      </p:sp>
    </p:spTree>
    <p:extLst>
      <p:ext uri="{BB962C8B-B14F-4D97-AF65-F5344CB8AC3E}">
        <p14:creationId xmlns:p14="http://schemas.microsoft.com/office/powerpoint/2010/main" val="603410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6345" y="76200"/>
            <a:ext cx="8001000" cy="8382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800" dirty="0" smtClean="0">
                <a:latin typeface="Arial Rounded MT Bold" panose="020F0704030504030204" pitchFamily="34" charset="0"/>
                <a:cs typeface="Arial" panose="020B0604020202020204" pitchFamily="34" charset="0"/>
              </a:rPr>
              <a:t>Outcomes </a:t>
            </a:r>
            <a:r>
              <a:rPr lang="en-US" sz="4800" dirty="0" smtClean="0">
                <a:latin typeface="Arial Rounded MT Bold" panose="020F0704030504030204" pitchFamily="34" charset="0"/>
                <a:cs typeface="Arial" panose="020B0604020202020204" pitchFamily="34" charset="0"/>
              </a:rPr>
              <a:t>for Pre-K</a:t>
            </a:r>
            <a:endParaRPr lang="en-CA" sz="4800" i="1" dirty="0">
              <a:cs typeface="Arial" panose="020B0604020202020204" pitchFamily="34" charset="0"/>
            </a:endParaRPr>
          </a:p>
        </p:txBody>
      </p:sp>
      <p:sp>
        <p:nvSpPr>
          <p:cNvPr id="3" name="TextBox 2"/>
          <p:cNvSpPr txBox="1"/>
          <p:nvPr/>
        </p:nvSpPr>
        <p:spPr>
          <a:xfrm>
            <a:off x="1116445" y="1066800"/>
            <a:ext cx="6400800" cy="5478423"/>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sz="800" b="1" dirty="0" smtClean="0"/>
          </a:p>
          <a:p>
            <a:r>
              <a:rPr lang="en-US" b="1" dirty="0" smtClean="0"/>
              <a:t>Social Emotional Development</a:t>
            </a:r>
          </a:p>
          <a:p>
            <a:pPr marL="285750" indent="-285750">
              <a:buFont typeface="Arial" panose="020B0604020202020204" pitchFamily="34" charset="0"/>
              <a:buChar char="•"/>
            </a:pPr>
            <a:r>
              <a:rPr lang="en-US" dirty="0" smtClean="0"/>
              <a:t>Developing a Sense of Others</a:t>
            </a:r>
          </a:p>
          <a:p>
            <a:pPr marL="285750" indent="-285750">
              <a:buFont typeface="Arial" panose="020B0604020202020204" pitchFamily="34" charset="0"/>
              <a:buChar char="•"/>
            </a:pPr>
            <a:r>
              <a:rPr lang="en-US" dirty="0" smtClean="0"/>
              <a:t>Interacting with Peers</a:t>
            </a:r>
          </a:p>
          <a:p>
            <a:pPr marL="285750" indent="-285750">
              <a:buFont typeface="Arial" panose="020B0604020202020204" pitchFamily="34" charset="0"/>
              <a:buChar char="•"/>
            </a:pPr>
            <a:r>
              <a:rPr lang="en-US" dirty="0" smtClean="0"/>
              <a:t>Resolving Conflict</a:t>
            </a:r>
          </a:p>
          <a:p>
            <a:pPr marL="285750" indent="-285750">
              <a:buFont typeface="Arial" panose="020B0604020202020204" pitchFamily="34" charset="0"/>
              <a:buChar char="•"/>
            </a:pPr>
            <a:r>
              <a:rPr lang="en-US" dirty="0" smtClean="0"/>
              <a:t>Developing a Sense of Belonging</a:t>
            </a:r>
          </a:p>
          <a:p>
            <a:r>
              <a:rPr lang="en-US" b="1" dirty="0" smtClean="0"/>
              <a:t>Physical Development</a:t>
            </a:r>
          </a:p>
          <a:p>
            <a:pPr marL="285750" indent="-285750">
              <a:buFont typeface="Arial" panose="020B0604020202020204" pitchFamily="34" charset="0"/>
              <a:buChar char="•"/>
            </a:pPr>
            <a:r>
              <a:rPr lang="en-US" dirty="0" smtClean="0"/>
              <a:t>Developing Fine Motor Skills</a:t>
            </a:r>
          </a:p>
          <a:p>
            <a:pPr marL="285750" indent="-285750">
              <a:buFont typeface="Arial" panose="020B0604020202020204" pitchFamily="34" charset="0"/>
              <a:buChar char="•"/>
            </a:pPr>
            <a:r>
              <a:rPr lang="en-US" dirty="0" smtClean="0"/>
              <a:t>Developing Space and Body Awareness</a:t>
            </a:r>
          </a:p>
          <a:p>
            <a:r>
              <a:rPr lang="en-US" b="1" dirty="0" smtClean="0"/>
              <a:t>Spiritual Development</a:t>
            </a:r>
          </a:p>
          <a:p>
            <a:pPr marL="285750" indent="-285750">
              <a:buFont typeface="Arial" panose="020B0604020202020204" pitchFamily="34" charset="0"/>
              <a:buChar char="•"/>
            </a:pPr>
            <a:r>
              <a:rPr lang="en-US" dirty="0" smtClean="0"/>
              <a:t>Experiencing a sense of wonder, awe and joy</a:t>
            </a:r>
          </a:p>
          <a:p>
            <a:pPr marL="285750" indent="-285750">
              <a:buFont typeface="Arial" panose="020B0604020202020204" pitchFamily="34" charset="0"/>
              <a:buChar char="•"/>
            </a:pPr>
            <a:r>
              <a:rPr lang="en-US" dirty="0" smtClean="0"/>
              <a:t>Experiencing a sense of connectedness and responsibility</a:t>
            </a:r>
          </a:p>
          <a:p>
            <a:r>
              <a:rPr lang="en-US" b="1" dirty="0" smtClean="0"/>
              <a:t>Intellectual Development</a:t>
            </a:r>
          </a:p>
          <a:p>
            <a:pPr marL="285750" indent="-285750">
              <a:buFont typeface="Arial" panose="020B0604020202020204" pitchFamily="34" charset="0"/>
              <a:buChar char="•"/>
            </a:pPr>
            <a:r>
              <a:rPr lang="en-US" dirty="0" smtClean="0"/>
              <a:t>Solving Problems: Demonstrating curiosity, Exploring, Observing, Understanding Cause &amp; Effect, Anticipating &amp; Participating</a:t>
            </a:r>
          </a:p>
          <a:p>
            <a:pPr marL="285750" indent="-285750">
              <a:buFont typeface="Arial" panose="020B0604020202020204" pitchFamily="34" charset="0"/>
              <a:buChar char="•"/>
            </a:pPr>
            <a:r>
              <a:rPr lang="en-US" dirty="0" smtClean="0"/>
              <a:t>Creating and Imagining</a:t>
            </a:r>
          </a:p>
          <a:p>
            <a:pPr marL="285750" indent="-285750">
              <a:buFont typeface="Arial" panose="020B0604020202020204" pitchFamily="34" charset="0"/>
              <a:buChar char="•"/>
            </a:pPr>
            <a:r>
              <a:rPr lang="en-US" dirty="0" smtClean="0"/>
              <a:t>Recognizing Attributes &amp; Characteristics</a:t>
            </a:r>
          </a:p>
          <a:p>
            <a:pPr marL="285750" indent="-285750">
              <a:buFont typeface="Arial" panose="020B0604020202020204" pitchFamily="34" charset="0"/>
              <a:buChar char="•"/>
            </a:pPr>
            <a:r>
              <a:rPr lang="en-US" dirty="0" smtClean="0"/>
              <a:t>Exploring Numeracy, Time, Position &amp;Direction</a:t>
            </a:r>
          </a:p>
          <a:p>
            <a:endParaRPr lang="en-CA" sz="800" dirty="0"/>
          </a:p>
        </p:txBody>
      </p:sp>
    </p:spTree>
    <p:extLst>
      <p:ext uri="{BB962C8B-B14F-4D97-AF65-F5344CB8AC3E}">
        <p14:creationId xmlns:p14="http://schemas.microsoft.com/office/powerpoint/2010/main" val="2855739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6345" y="152400"/>
            <a:ext cx="8001000" cy="8382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800" dirty="0" smtClean="0">
                <a:latin typeface="Arial Rounded MT Bold" panose="020F0704030504030204" pitchFamily="34" charset="0"/>
                <a:cs typeface="Arial" panose="020B0604020202020204" pitchFamily="34" charset="0"/>
              </a:rPr>
              <a:t>Sharing Our Learning</a:t>
            </a:r>
            <a:endParaRPr lang="en-CA" sz="4800" dirty="0">
              <a:latin typeface="Arial Rounded MT Bold" panose="020F0704030504030204" pitchFamily="34" charset="0"/>
              <a:cs typeface="Arial" panose="020B0604020202020204" pitchFamily="34" charset="0"/>
            </a:endParaRPr>
          </a:p>
        </p:txBody>
      </p:sp>
      <p:sp>
        <p:nvSpPr>
          <p:cNvPr id="3" name="TextBox 2"/>
          <p:cNvSpPr txBox="1"/>
          <p:nvPr/>
        </p:nvSpPr>
        <p:spPr>
          <a:xfrm>
            <a:off x="1106920" y="1200727"/>
            <a:ext cx="6400800" cy="3970318"/>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smtClean="0"/>
          </a:p>
          <a:p>
            <a:r>
              <a:rPr lang="en-US" i="1" dirty="0" smtClean="0"/>
              <a:t>Over the three months that we explored the topic of airplanes, we shared our learning with each other and the Pre-K families.  Our questions about airplanes and the list of what we knew about airplanes were displayed in the classroom.  The project about our favourite places to travel was put up on the bulletin board so that we could share it with our classroom visitors.  Our Pre-K classroom blog showed parents what we were learning and included pictures of our airplane fun , the creativity of the students, and the excitement over the project.  We viewed the airplane blog post as a class to reflect on what we had learned.  This brought about group discussions, good memories remembering the fun we had, and gave us ideas of where to take the project next in discovery. </a:t>
            </a:r>
          </a:p>
          <a:p>
            <a:r>
              <a:rPr lang="en-US" i="1" dirty="0" smtClean="0"/>
              <a:t>  </a:t>
            </a:r>
            <a:endParaRPr lang="en-CA" i="1" dirty="0"/>
          </a:p>
        </p:txBody>
      </p:sp>
    </p:spTree>
    <p:extLst>
      <p:ext uri="{BB962C8B-B14F-4D97-AF65-F5344CB8AC3E}">
        <p14:creationId xmlns:p14="http://schemas.microsoft.com/office/powerpoint/2010/main" val="8709430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6345" y="76200"/>
            <a:ext cx="8001000" cy="8382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4800" dirty="0" smtClean="0">
                <a:latin typeface="Arial Rounded MT Bold" panose="020F0704030504030204" pitchFamily="34" charset="0"/>
                <a:cs typeface="Arial" panose="020B0604020202020204" pitchFamily="34" charset="0"/>
              </a:rPr>
              <a:t>Teacher Reflection</a:t>
            </a:r>
            <a:endParaRPr lang="en-CA" sz="4800" i="1" dirty="0">
              <a:latin typeface="Arial Rounded MT Bold" panose="020F0704030504030204" pitchFamily="34" charset="0"/>
              <a:cs typeface="Arial" panose="020B0604020202020204" pitchFamily="34" charset="0"/>
            </a:endParaRPr>
          </a:p>
        </p:txBody>
      </p:sp>
      <p:sp>
        <p:nvSpPr>
          <p:cNvPr id="3" name="TextBox 2"/>
          <p:cNvSpPr txBox="1"/>
          <p:nvPr/>
        </p:nvSpPr>
        <p:spPr>
          <a:xfrm>
            <a:off x="1116445" y="1200727"/>
            <a:ext cx="6400800" cy="4247317"/>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dirty="0" smtClean="0"/>
          </a:p>
          <a:p>
            <a:r>
              <a:rPr lang="en-US" i="1" dirty="0" smtClean="0"/>
              <a:t>This experience was a great way to see how all the pieces we have learned in the past come together. We were able to really see how important good invitations are and how they can </a:t>
            </a:r>
            <a:r>
              <a:rPr lang="en-US" i="1" smtClean="0"/>
              <a:t>help </a:t>
            </a:r>
            <a:r>
              <a:rPr lang="en-US" i="1" smtClean="0"/>
              <a:t>guide</a:t>
            </a:r>
            <a:r>
              <a:rPr lang="en-US" i="1" smtClean="0"/>
              <a:t> </a:t>
            </a:r>
            <a:r>
              <a:rPr lang="en-US" i="1" dirty="0" smtClean="0"/>
              <a:t>learning opportunities for the children.  The students really surprised us with how much they wanted to continue in this direction. We were able to involve all the students at times with the many different jobs needed on an airplane. Some students wanted to play at this center everyday, while others came when a new invitation was brought out. It has been great to see how the students have begun to lead their own projects since this one began. They have become so good at using their imagination with our materials and creating new ones for their projects. It has been a wonderful experience for everyone involved! </a:t>
            </a:r>
            <a:endParaRPr lang="en-CA" i="1" dirty="0"/>
          </a:p>
          <a:p>
            <a:endParaRPr lang="en-CA" dirty="0"/>
          </a:p>
        </p:txBody>
      </p:sp>
    </p:spTree>
    <p:extLst>
      <p:ext uri="{BB962C8B-B14F-4D97-AF65-F5344CB8AC3E}">
        <p14:creationId xmlns:p14="http://schemas.microsoft.com/office/powerpoint/2010/main" val="3562521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2600" y="1676400"/>
            <a:ext cx="3200400" cy="4724400"/>
          </a:xfrm>
          <a:ln w="38100"/>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lgn="ctr">
              <a:buNone/>
            </a:pPr>
            <a:endParaRPr lang="en-CA" sz="1800" dirty="0" smtClean="0">
              <a:latin typeface="Corbel" panose="020B0503020204020204" pitchFamily="34" charset="0"/>
            </a:endParaRPr>
          </a:p>
          <a:p>
            <a:pPr marL="0" indent="0" algn="ctr">
              <a:buNone/>
            </a:pPr>
            <a:r>
              <a:rPr lang="en-CA" sz="2000" dirty="0" smtClean="0">
                <a:latin typeface="Calibri" panose="020F0502020204030204" pitchFamily="34" charset="0"/>
              </a:rPr>
              <a:t>The </a:t>
            </a:r>
            <a:r>
              <a:rPr lang="en-CA" sz="2000" dirty="0">
                <a:latin typeface="Calibri" panose="020F0502020204030204" pitchFamily="34" charset="0"/>
              </a:rPr>
              <a:t>topic of this project was chosen through observation of the children’s play. </a:t>
            </a:r>
            <a:r>
              <a:rPr lang="en-US" sz="2000" dirty="0" smtClean="0">
                <a:latin typeface="Calibri" panose="020F0502020204030204" pitchFamily="34" charset="0"/>
              </a:rPr>
              <a:t>Many </a:t>
            </a:r>
            <a:r>
              <a:rPr lang="en-US" sz="2000" dirty="0">
                <a:latin typeface="Calibri" panose="020F0502020204030204" pitchFamily="34" charset="0"/>
              </a:rPr>
              <a:t>of our students have expressed interest in travel, and a few of our students </a:t>
            </a:r>
            <a:r>
              <a:rPr lang="en-US" sz="2000" dirty="0" smtClean="0">
                <a:latin typeface="Calibri" panose="020F0502020204030204" pitchFamily="34" charset="0"/>
              </a:rPr>
              <a:t>have been </a:t>
            </a:r>
            <a:r>
              <a:rPr lang="en-US" sz="2000" dirty="0">
                <a:latin typeface="Calibri" panose="020F0502020204030204" pitchFamily="34" charset="0"/>
              </a:rPr>
              <a:t>on a plane in the past </a:t>
            </a:r>
            <a:r>
              <a:rPr lang="en-US" sz="2000" dirty="0" smtClean="0">
                <a:latin typeface="Calibri" panose="020F0502020204030204" pitchFamily="34" charset="0"/>
              </a:rPr>
              <a:t>year (or have known  </a:t>
            </a:r>
            <a:r>
              <a:rPr lang="en-US" sz="2000" dirty="0">
                <a:latin typeface="Calibri" panose="020F0502020204030204" pitchFamily="34" charset="0"/>
              </a:rPr>
              <a:t>someone that has taken </a:t>
            </a:r>
            <a:r>
              <a:rPr lang="en-US" sz="2000" dirty="0" smtClean="0">
                <a:latin typeface="Calibri" panose="020F0502020204030204" pitchFamily="34" charset="0"/>
              </a:rPr>
              <a:t>a flight on a </a:t>
            </a:r>
            <a:r>
              <a:rPr lang="en-US" sz="2000" dirty="0">
                <a:latin typeface="Calibri" panose="020F0502020204030204" pitchFamily="34" charset="0"/>
              </a:rPr>
              <a:t>far-away trip). </a:t>
            </a:r>
            <a:r>
              <a:rPr lang="en-US" sz="2000" dirty="0" smtClean="0">
                <a:latin typeface="Calibri" panose="020F0502020204030204" pitchFamily="34" charset="0"/>
              </a:rPr>
              <a:t>  The students began with a couple of chairs, costumes, a </a:t>
            </a:r>
            <a:r>
              <a:rPr lang="en-US" sz="2000" dirty="0">
                <a:latin typeface="Calibri" panose="020F0502020204030204" pitchFamily="34" charset="0"/>
              </a:rPr>
              <a:t>paper plate steering </a:t>
            </a:r>
            <a:r>
              <a:rPr lang="en-US" sz="2000" dirty="0" smtClean="0">
                <a:latin typeface="Calibri" panose="020F0502020204030204" pitchFamily="34" charset="0"/>
              </a:rPr>
              <a:t>wheel, and a </a:t>
            </a:r>
            <a:r>
              <a:rPr lang="en-US" sz="2000" dirty="0">
                <a:latin typeface="Calibri" panose="020F0502020204030204" pitchFamily="34" charset="0"/>
              </a:rPr>
              <a:t>cash register and </a:t>
            </a:r>
            <a:r>
              <a:rPr lang="en-US" sz="2000" dirty="0" smtClean="0">
                <a:latin typeface="Calibri" panose="020F0502020204030204" pitchFamily="34" charset="0"/>
              </a:rPr>
              <a:t>phone.</a:t>
            </a:r>
          </a:p>
          <a:p>
            <a:pPr marL="0" indent="0" algn="ctr">
              <a:buNone/>
            </a:pPr>
            <a:endParaRPr lang="en-US" sz="2000" dirty="0" smtClean="0">
              <a:latin typeface="Calibri" panose="020F0502020204030204" pitchFamily="34" charset="0"/>
            </a:endParaRPr>
          </a:p>
          <a:p>
            <a:pPr marL="0" indent="0" algn="ctr">
              <a:buNone/>
            </a:pPr>
            <a:endParaRPr lang="en-US" sz="2000" dirty="0" smtClean="0">
              <a:latin typeface="Calibri" panose="020F0502020204030204" pitchFamily="34" charset="0"/>
            </a:endParaRPr>
          </a:p>
          <a:p>
            <a:pPr marL="0" indent="0" algn="ctr">
              <a:buNone/>
            </a:pPr>
            <a:endParaRPr lang="en-US" sz="2000" dirty="0" smtClean="0">
              <a:latin typeface="Calibri" panose="020F0502020204030204" pitchFamily="34" charset="0"/>
            </a:endParaRPr>
          </a:p>
          <a:p>
            <a:pPr marL="0" indent="0" algn="ctr">
              <a:buNone/>
            </a:pPr>
            <a:endParaRPr lang="en-US" sz="2000" dirty="0" smtClean="0">
              <a:latin typeface="Calibri" panose="020F0502020204030204" pitchFamily="34" charset="0"/>
            </a:endParaRPr>
          </a:p>
          <a:p>
            <a:pPr marL="0" indent="0" algn="ctr">
              <a:buNone/>
            </a:pPr>
            <a:endParaRPr lang="en-US" sz="2000" dirty="0" smtClean="0">
              <a:latin typeface="Calibri" panose="020F0502020204030204" pitchFamily="34" charset="0"/>
            </a:endParaRPr>
          </a:p>
          <a:p>
            <a:pPr marL="0" indent="0" algn="ctr">
              <a:buNone/>
            </a:pPr>
            <a:endParaRPr lang="en-CA" sz="2000" dirty="0">
              <a:latin typeface="Calibri" panose="020F0502020204030204" pitchFamily="34" charset="0"/>
            </a:endParaRPr>
          </a:p>
          <a:p>
            <a:pPr marL="0" indent="0" algn="ctr">
              <a:buNone/>
            </a:pPr>
            <a:endParaRPr lang="en-CA" sz="2000" dirty="0">
              <a:latin typeface="Corbel" panose="020B0503020204020204" pitchFamily="34" charset="0"/>
            </a:endParaRPr>
          </a:p>
        </p:txBody>
      </p:sp>
      <p:sp>
        <p:nvSpPr>
          <p:cNvPr id="2" name="TextBox 1"/>
          <p:cNvSpPr txBox="1"/>
          <p:nvPr/>
        </p:nvSpPr>
        <p:spPr>
          <a:xfrm>
            <a:off x="685800" y="203181"/>
            <a:ext cx="7239000" cy="646331"/>
          </a:xfrm>
          <a:prstGeom prst="rect">
            <a:avLst/>
          </a:prstGeom>
          <a:ln w="57150"/>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en-US" sz="3600" dirty="0" smtClean="0">
                <a:latin typeface="Arial Rounded MT Bold" panose="020F0704030504030204" pitchFamily="34" charset="0"/>
              </a:rPr>
              <a:t>Phase 1: Beginning the Project</a:t>
            </a:r>
            <a:endParaRPr lang="en-CA" sz="3600" dirty="0">
              <a:latin typeface="Arial Rounded MT Bold" panose="020F0704030504030204" pitchFamily="34" charset="0"/>
            </a:endParaRPr>
          </a:p>
        </p:txBody>
      </p:sp>
      <p:pic>
        <p:nvPicPr>
          <p:cNvPr id="11" name="Picture 8" descr="http://1.bp.blogspot.com/-ukVSG2qN7ek/UvURM5xMeXI/AAAAAAAAAHY/5NQZVeTKXAw/s1600/IMG_17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97" t="4176" r="11470"/>
          <a:stretch/>
        </p:blipFill>
        <p:spPr bwMode="auto">
          <a:xfrm>
            <a:off x="274377" y="2895599"/>
            <a:ext cx="2059301" cy="17105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descr="http://4.bp.blogspot.com/-7WJ51Bw8Vrw/UvURgGAsdsI/AAAAAAAAAH4/14Bdiw6D3VY/s1600/IMG_17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876800"/>
            <a:ext cx="2654662" cy="17703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8" name="Picture 6" descr="http://2.bp.blogspot.com/-7KgDUcAt448/UpjWfRY_hNI/AAAAAAAADwI/G12qA-sK3mY/s1600/IMG_16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070268"/>
            <a:ext cx="2455657" cy="16376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 name="Picture 4" descr="http://1.bp.blogspot.com/-i7wQHK0i6cA/UvUReo6JYWI/AAAAAAAAAHw/Cc1FSmygOaU/s1600/IMG_17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0522" y="1676400"/>
            <a:ext cx="2439362" cy="16267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7966" r="18659"/>
          <a:stretch/>
        </p:blipFill>
        <p:spPr>
          <a:xfrm>
            <a:off x="3006327" y="3750854"/>
            <a:ext cx="1946939" cy="2048055"/>
          </a:xfrm>
          <a:prstGeom prst="rect">
            <a:avLst/>
          </a:prstGeom>
          <a:ln w="19050">
            <a:solidFill>
              <a:schemeClr val="tx1"/>
            </a:solidFill>
          </a:ln>
        </p:spPr>
      </p:pic>
    </p:spTree>
    <p:extLst>
      <p:ext uri="{BB962C8B-B14F-4D97-AF65-F5344CB8AC3E}">
        <p14:creationId xmlns:p14="http://schemas.microsoft.com/office/powerpoint/2010/main" val="2626392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71600"/>
            <a:ext cx="8229600" cy="5334000"/>
          </a:xfrm>
          <a:prstGeom prst="rect">
            <a:avLst/>
          </a:prstGeom>
        </p:spPr>
      </p:pic>
      <p:sp>
        <p:nvSpPr>
          <p:cNvPr id="5" name="Title 1"/>
          <p:cNvSpPr>
            <a:spLocks noGrp="1"/>
          </p:cNvSpPr>
          <p:nvPr>
            <p:ph type="title"/>
          </p:nvPr>
        </p:nvSpPr>
        <p:spPr>
          <a:ln w="57150"/>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Rounded MT Bold" panose="020F0704030504030204" pitchFamily="34" charset="0"/>
              </a:rPr>
              <a:t>Phase 1: Curriculum Outcome Web</a:t>
            </a:r>
            <a:endParaRPr lang="en-CA" sz="3600" dirty="0">
              <a:latin typeface="Arial Rounded MT Bold" panose="020F0704030504030204" pitchFamily="34" charset="0"/>
            </a:endParaRPr>
          </a:p>
        </p:txBody>
      </p:sp>
    </p:spTree>
    <p:extLst>
      <p:ext uri="{BB962C8B-B14F-4D97-AF65-F5344CB8AC3E}">
        <p14:creationId xmlns:p14="http://schemas.microsoft.com/office/powerpoint/2010/main" val="2962336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868362"/>
          </a:xfrm>
          <a:ln w="57150"/>
        </p:spPr>
        <p:style>
          <a:lnRef idx="1">
            <a:schemeClr val="accent1"/>
          </a:lnRef>
          <a:fillRef idx="2">
            <a:schemeClr val="accent1"/>
          </a:fillRef>
          <a:effectRef idx="1">
            <a:schemeClr val="accent1"/>
          </a:effectRef>
          <a:fontRef idx="minor">
            <a:schemeClr val="dk1"/>
          </a:fontRef>
        </p:style>
        <p:txBody>
          <a:bodyPr/>
          <a:lstStyle/>
          <a:p>
            <a:r>
              <a:rPr lang="en-US" dirty="0" smtClean="0">
                <a:latin typeface="Arial Rounded MT Bold" panose="020F0704030504030204" pitchFamily="34" charset="0"/>
              </a:rPr>
              <a:t>Phase 1: Topic Web</a:t>
            </a:r>
            <a:endParaRPr lang="en-CA" dirty="0">
              <a:latin typeface="Arial Rounded MT Bold" panose="020F0704030504030204" pitchFamily="34" charset="0"/>
            </a:endParaRPr>
          </a:p>
        </p:txBody>
      </p:sp>
      <p:sp>
        <p:nvSpPr>
          <p:cNvPr id="3" name="TextBox 2"/>
          <p:cNvSpPr txBox="1"/>
          <p:nvPr/>
        </p:nvSpPr>
        <p:spPr>
          <a:xfrm>
            <a:off x="6248400" y="2133600"/>
            <a:ext cx="2667000" cy="3724096"/>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800" dirty="0" smtClean="0"/>
          </a:p>
          <a:p>
            <a:pPr algn="ctr"/>
            <a:r>
              <a:rPr lang="en-US" sz="2000" dirty="0" smtClean="0"/>
              <a:t>We joined together on our carpet after a couple of days and had a discussion with the students about what they were creating. We wrote down the questions they had, things they knew and places they </a:t>
            </a:r>
            <a:r>
              <a:rPr lang="en-US" sz="2000" dirty="0" smtClean="0"/>
              <a:t>had gone </a:t>
            </a:r>
            <a:r>
              <a:rPr lang="en-US" sz="2000" dirty="0" smtClean="0"/>
              <a:t>or wanted to </a:t>
            </a:r>
            <a:r>
              <a:rPr lang="en-US" sz="2000" dirty="0" smtClean="0"/>
              <a:t>go to.</a:t>
            </a:r>
            <a:endParaRPr lang="en-US" sz="2000" dirty="0" smtClean="0"/>
          </a:p>
          <a:p>
            <a:pPr algn="ctr"/>
            <a:endParaRPr lang="en-CA" sz="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84" r="10862" b="5359"/>
          <a:stretch/>
        </p:blipFill>
        <p:spPr>
          <a:xfrm rot="5400000">
            <a:off x="-357457" y="1738886"/>
            <a:ext cx="3886200" cy="2999228"/>
          </a:xfrm>
          <a:prstGeom prst="rect">
            <a:avLst/>
          </a:prstGeom>
          <a:ln w="19050">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128" t="8814" r="17140" b="9589"/>
          <a:stretch/>
        </p:blipFill>
        <p:spPr>
          <a:xfrm rot="5400000">
            <a:off x="2685285" y="3182114"/>
            <a:ext cx="3928635" cy="2898407"/>
          </a:xfrm>
          <a:prstGeom prst="rect">
            <a:avLst/>
          </a:prstGeom>
          <a:ln w="19050">
            <a:solidFill>
              <a:schemeClr val="tx1"/>
            </a:solidFill>
          </a:ln>
        </p:spPr>
      </p:pic>
    </p:spTree>
    <p:extLst>
      <p:ext uri="{BB962C8B-B14F-4D97-AF65-F5344CB8AC3E}">
        <p14:creationId xmlns:p14="http://schemas.microsoft.com/office/powerpoint/2010/main" val="3426827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473" t="23947"/>
          <a:stretch/>
        </p:blipFill>
        <p:spPr>
          <a:xfrm>
            <a:off x="110835" y="2548592"/>
            <a:ext cx="2322983" cy="1694016"/>
          </a:xfrm>
          <a:prstGeom prst="rect">
            <a:avLst/>
          </a:prstGeom>
          <a:ln w="19050">
            <a:solidFill>
              <a:schemeClr val="tx1"/>
            </a:solid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74" t="15636" r="11197"/>
          <a:stretch/>
        </p:blipFill>
        <p:spPr>
          <a:xfrm>
            <a:off x="831262" y="914399"/>
            <a:ext cx="1602556" cy="1519183"/>
          </a:xfrm>
          <a:prstGeom prst="rect">
            <a:avLst/>
          </a:prstGeom>
          <a:ln w="1905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582"/>
          <a:stretch/>
        </p:blipFill>
        <p:spPr>
          <a:xfrm>
            <a:off x="6248400" y="1219200"/>
            <a:ext cx="2494744" cy="2176400"/>
          </a:xfrm>
          <a:prstGeom prst="rect">
            <a:avLst/>
          </a:prstGeom>
          <a:ln w="19050">
            <a:solidFill>
              <a:schemeClr val="tx1"/>
            </a:solidFill>
          </a:ln>
        </p:spPr>
      </p:pic>
      <p:sp>
        <p:nvSpPr>
          <p:cNvPr id="7" name="TextBox 6"/>
          <p:cNvSpPr txBox="1"/>
          <p:nvPr/>
        </p:nvSpPr>
        <p:spPr>
          <a:xfrm>
            <a:off x="496417" y="152400"/>
            <a:ext cx="8037983" cy="646331"/>
          </a:xfrm>
          <a:prstGeom prst="rect">
            <a:avLst/>
          </a:prstGeom>
          <a:ln w="5715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smtClean="0">
                <a:latin typeface="Arial Rounded MT Bold" panose="020F0704030504030204" pitchFamily="34" charset="0"/>
              </a:rPr>
              <a:t>Phase 1: Learning Environment</a:t>
            </a:r>
            <a:endParaRPr lang="en-CA" sz="3600" dirty="0">
              <a:latin typeface="Arial Rounded MT Bold" panose="020F0704030504030204" pitchFamily="34" charset="0"/>
            </a:endParaRPr>
          </a:p>
        </p:txBody>
      </p:sp>
      <p:pic>
        <p:nvPicPr>
          <p:cNvPr id="6" name="Picture 2" descr="http://1.bp.blogspot.com/-_uN7TGx6Ppg/UvUP3OUE-nI/AAAAAAAAAGs/WBHDndXm9Vg/s1600/IMG_165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346" t="17519"/>
          <a:stretch/>
        </p:blipFill>
        <p:spPr bwMode="auto">
          <a:xfrm>
            <a:off x="5105400" y="4311184"/>
            <a:ext cx="3731361" cy="242449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http://2.bp.blogspot.com/-KyJMgIZBzyQ/UvkSz-oXHUI/AAAAAAAAATQ/goRjDcKlC_4/s1600/IMG_252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753" r="10870"/>
          <a:stretch/>
        </p:blipFill>
        <p:spPr bwMode="auto">
          <a:xfrm>
            <a:off x="381000" y="4325158"/>
            <a:ext cx="3870036" cy="241051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9400" y="1230645"/>
            <a:ext cx="3124199" cy="2831544"/>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2000" dirty="0" smtClean="0"/>
          </a:p>
          <a:p>
            <a:pPr algn="ctr"/>
            <a:r>
              <a:rPr lang="en-US" sz="2000" dirty="0" smtClean="0"/>
              <a:t>Our airplane began with two chairs and grew from there.  As more students joined the airplane play, more chairs were added along with different costumes and props. </a:t>
            </a:r>
          </a:p>
          <a:p>
            <a:r>
              <a:rPr lang="en-US" dirty="0" smtClean="0"/>
              <a:t> </a:t>
            </a:r>
            <a:endParaRPr lang="en-CA" dirty="0"/>
          </a:p>
        </p:txBody>
      </p:sp>
    </p:spTree>
    <p:extLst>
      <p:ext uri="{BB962C8B-B14F-4D97-AF65-F5344CB8AC3E}">
        <p14:creationId xmlns:p14="http://schemas.microsoft.com/office/powerpoint/2010/main" val="2032872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KyJMgIZBzyQ/UvkSz-oXHUI/AAAAAAAAATQ/goRjDcKlC_4/s1600/IMG_25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1219200"/>
            <a:ext cx="2743201" cy="18293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bp.blogspot.com/-qnuqxOAiWro/UvkQNyBX7jI/AAAAAAAAAIo/Xwmk4AtsszQ/s1600/IMG_22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1205" y="4846777"/>
            <a:ext cx="2879957" cy="19205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1.bp.blogspot.com/-0Koj3ir-9Yo/UvUbIFf8_-I/AAAAAAAAEww/FMNTH5erXAM/s1600/IMG_26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45" y="4800600"/>
            <a:ext cx="3018445" cy="20129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1.bp.blogspot.com/-w3g6VFZ3Eag/UvURk2EXxBI/AAAAAAAAAIA/kJpO0gR9ycs/s1600/IMG_17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261" y="1245844"/>
            <a:ext cx="2717097" cy="181196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2.bp.blogspot.com/-7xFEpbxLx8M/UvkSZs97axI/AAAAAAAAAPw/nfb-FbphBE4/s1600/IMG_24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5000" y="1219200"/>
            <a:ext cx="3037002" cy="20253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76600" y="3505200"/>
            <a:ext cx="2590800" cy="3046988"/>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dirty="0"/>
              <a:t>A variety of uniforms and costumes </a:t>
            </a:r>
            <a:r>
              <a:rPr lang="en-US" sz="1600" dirty="0" smtClean="0"/>
              <a:t>were </a:t>
            </a:r>
            <a:r>
              <a:rPr lang="en-US" sz="1600" dirty="0"/>
              <a:t>used for various occupations</a:t>
            </a:r>
            <a:r>
              <a:rPr lang="en-US" sz="1600" dirty="0" smtClean="0"/>
              <a:t>. We had one pilot costume in our class and the police costume became part of the co-pilot’s uniform. Two more pilot costumes were added later in our project. We </a:t>
            </a:r>
            <a:r>
              <a:rPr lang="en-US" sz="1600" dirty="0"/>
              <a:t>were also learning that there were various jobs on the plane and in the airport</a:t>
            </a:r>
            <a:r>
              <a:rPr lang="en-US" sz="1600" dirty="0" smtClean="0"/>
              <a:t>.</a:t>
            </a:r>
            <a:endParaRPr lang="en-CA" sz="1600" dirty="0"/>
          </a:p>
        </p:txBody>
      </p:sp>
      <p:sp>
        <p:nvSpPr>
          <p:cNvPr id="8" name="Title 1"/>
          <p:cNvSpPr>
            <a:spLocks noGrp="1"/>
          </p:cNvSpPr>
          <p:nvPr>
            <p:ph type="title"/>
          </p:nvPr>
        </p:nvSpPr>
        <p:spPr>
          <a:xfrm>
            <a:off x="457200" y="152400"/>
            <a:ext cx="7924800" cy="868362"/>
          </a:xfrm>
          <a:ln w="57150"/>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latin typeface="Arial Rounded MT Bold" panose="020F0704030504030204" pitchFamily="34" charset="0"/>
                <a:cs typeface="Arial" panose="020B0604020202020204" pitchFamily="34" charset="0"/>
              </a:rPr>
              <a:t>Phase 2: Investigating</a:t>
            </a:r>
            <a:r>
              <a:rPr lang="en-US" sz="3600" dirty="0" smtClean="0">
                <a:latin typeface="Arial Rounded MT Bold" panose="020F0704030504030204" pitchFamily="34" charset="0"/>
                <a:cs typeface="Arial" panose="020B0604020202020204" pitchFamily="34" charset="0"/>
              </a:rPr>
              <a:t/>
            </a:r>
            <a:br>
              <a:rPr lang="en-US" sz="3600" dirty="0" smtClean="0">
                <a:latin typeface="Arial Rounded MT Bold" panose="020F070403050403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Who works on an airplane?</a:t>
            </a:r>
            <a:endParaRPr lang="en-CA" sz="2400" i="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4849" t="4507" r="15253"/>
          <a:stretch/>
        </p:blipFill>
        <p:spPr>
          <a:xfrm>
            <a:off x="6652999" y="3143141"/>
            <a:ext cx="2009619" cy="1601217"/>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7956" t="2047" r="12146"/>
          <a:stretch/>
        </p:blipFill>
        <p:spPr>
          <a:xfrm>
            <a:off x="616018" y="3106551"/>
            <a:ext cx="2003906" cy="1637807"/>
          </a:xfrm>
          <a:prstGeom prst="rect">
            <a:avLst/>
          </a:prstGeom>
        </p:spPr>
      </p:pic>
    </p:spTree>
    <p:extLst>
      <p:ext uri="{BB962C8B-B14F-4D97-AF65-F5344CB8AC3E}">
        <p14:creationId xmlns:p14="http://schemas.microsoft.com/office/powerpoint/2010/main" val="4081651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2.bp.blogspot.com/-40Bmbv0DJpU/UvkP35zKfBI/AAAAAAAAAIY/A-58H_c66GE/s1600/IMG_2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91" y="3124200"/>
            <a:ext cx="2443562" cy="16295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0" y="152400"/>
            <a:ext cx="2704470" cy="2400657"/>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dirty="0"/>
              <a:t>Students decided that food was an important part of the </a:t>
            </a:r>
            <a:r>
              <a:rPr lang="en-US" sz="1500" dirty="0" smtClean="0"/>
              <a:t>experience, </a:t>
            </a:r>
            <a:r>
              <a:rPr lang="en-US" sz="1500" dirty="0"/>
              <a:t>so flight attendants worked busily in the kitchen and brought food and beverages to the airplane pilot and </a:t>
            </a:r>
            <a:r>
              <a:rPr lang="en-US" sz="1500" dirty="0" smtClean="0"/>
              <a:t>travelers. It began with the use of a phone and “food tickets”, then changed  to students walking up and down the aisles with food trays. </a:t>
            </a:r>
            <a:endParaRPr lang="en-CA" sz="1500" dirty="0"/>
          </a:p>
        </p:txBody>
      </p:sp>
      <p:pic>
        <p:nvPicPr>
          <p:cNvPr id="1035" name="Picture 11" descr="http://2.bp.blogspot.com/-BMWSOVfEbKI/UvkQqFQCK2I/AAAAAAAAAJI/y1pVeYDViQA/s1600/IMG_22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3082" y="4783039"/>
            <a:ext cx="2860072" cy="19073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68744" y="189345"/>
            <a:ext cx="5257800" cy="533400"/>
          </a:xfrm>
          <a:prstGeom prst="rect">
            <a:avLst/>
          </a:prstGeom>
          <a:ln w="28575"/>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We ate on our airplane!</a:t>
            </a:r>
            <a:endParaRPr lang="en-CA" sz="2400" i="1" dirty="0">
              <a:latin typeface="Arial" panose="020B0604020202020204" pitchFamily="34" charset="0"/>
              <a:cs typeface="Arial" panose="020B0604020202020204" pitchFamily="34" charset="0"/>
            </a:endParaRPr>
          </a:p>
        </p:txBody>
      </p:sp>
      <p:pic>
        <p:nvPicPr>
          <p:cNvPr id="9" name="Picture 4" descr="http://1.bp.blogspot.com/-h157dKG9hO8/UvkQ2PYNR6I/AAAAAAAAAJY/xjVnu1Lbj-s/s1600/IMG_22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1" y="1041106"/>
            <a:ext cx="2819400" cy="188018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66473" y="3506394"/>
            <a:ext cx="2514600" cy="2831544"/>
          </a:xfrm>
          <a:prstGeom prst="rect">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800" dirty="0" smtClean="0"/>
          </a:p>
          <a:p>
            <a:pPr algn="ctr"/>
            <a:r>
              <a:rPr lang="en-US" dirty="0" smtClean="0"/>
              <a:t>We </a:t>
            </a:r>
            <a:r>
              <a:rPr lang="en-US" dirty="0"/>
              <a:t>talked to those students who had been on an airplane </a:t>
            </a:r>
            <a:r>
              <a:rPr lang="en-US" dirty="0" smtClean="0"/>
              <a:t>and discussed the meals they received while in flight. </a:t>
            </a:r>
            <a:r>
              <a:rPr lang="en-US" dirty="0"/>
              <a:t>One student said, “They gave us food, even buns</a:t>
            </a:r>
            <a:r>
              <a:rPr lang="en-US" dirty="0" smtClean="0"/>
              <a:t>!”  </a:t>
            </a:r>
            <a:r>
              <a:rPr lang="en-US" dirty="0"/>
              <a:t>Another </a:t>
            </a:r>
            <a:r>
              <a:rPr lang="en-US" dirty="0" smtClean="0"/>
              <a:t>said, “I just got peanuts.”</a:t>
            </a:r>
          </a:p>
          <a:p>
            <a:pPr algn="ctr"/>
            <a:endParaRPr lang="en-CA" sz="800" dirty="0"/>
          </a:p>
        </p:txBody>
      </p:sp>
      <p:pic>
        <p:nvPicPr>
          <p:cNvPr id="12" name="Picture 6" descr="http://1.bp.blogspot.com/-5VTntSzTJRg/UvUatFlKIKI/AAAAAAAAErE/AKqpqSuJ4MQ/s1600/IMG_26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1" y="4953000"/>
            <a:ext cx="2629453" cy="17535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http://3.bp.blogspot.com/-BEDWfLwxhzc/UpjWmPIE5ZI/AAAAAAAADxk/Fq4vq4b1cpU/s1600/IMG_168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2888967"/>
            <a:ext cx="2552070" cy="17019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7540" y="1066263"/>
            <a:ext cx="2712720" cy="1822704"/>
          </a:xfrm>
          <a:prstGeom prst="rect">
            <a:avLst/>
          </a:prstGeom>
        </p:spPr>
      </p:pic>
    </p:spTree>
    <p:extLst>
      <p:ext uri="{BB962C8B-B14F-4D97-AF65-F5344CB8AC3E}">
        <p14:creationId xmlns:p14="http://schemas.microsoft.com/office/powerpoint/2010/main" val="1148625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914400"/>
            <a:ext cx="4572000" cy="1261884"/>
          </a:xfrm>
          <a:prstGeom prst="rect">
            <a:avLst/>
          </a:prstGeom>
          <a:ln w="28575"/>
        </p:spPr>
        <p:style>
          <a:lnRef idx="1">
            <a:schemeClr val="accent1"/>
          </a:lnRef>
          <a:fillRef idx="2">
            <a:schemeClr val="accent1"/>
          </a:fillRef>
          <a:effectRef idx="1">
            <a:schemeClr val="accent1"/>
          </a:effectRef>
          <a:fontRef idx="minor">
            <a:schemeClr val="dk1"/>
          </a:fontRef>
        </p:style>
        <p:txBody>
          <a:bodyPr>
            <a:spAutoFit/>
          </a:bodyPr>
          <a:lstStyle/>
          <a:p>
            <a:pPr algn="ctr"/>
            <a:endParaRPr lang="en-US" sz="800" dirty="0" smtClean="0"/>
          </a:p>
          <a:p>
            <a:pPr algn="ctr"/>
            <a:r>
              <a:rPr lang="en-US" sz="2000" dirty="0" smtClean="0"/>
              <a:t>Students </a:t>
            </a:r>
            <a:r>
              <a:rPr lang="en-US" sz="2000" dirty="0"/>
              <a:t>took turns as pilots and co-pilots.  Steering devices were made of tape rolls, tambourines, and paper plates</a:t>
            </a:r>
            <a:r>
              <a:rPr lang="en-US" sz="2000" dirty="0" smtClean="0"/>
              <a:t>.</a:t>
            </a:r>
          </a:p>
          <a:p>
            <a:pPr algn="ctr"/>
            <a:endParaRPr lang="en-CA" sz="800" dirty="0"/>
          </a:p>
        </p:txBody>
      </p:sp>
      <p:pic>
        <p:nvPicPr>
          <p:cNvPr id="3074" name="Picture 2" descr="http://4.bp.blogspot.com/-rP1vFbgVsBU/UvkSpmwAyGI/AAAAAAAAASU/J1TTngvGj14/s1600/IMG_25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394479"/>
            <a:ext cx="1588865" cy="23825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2.bp.blogspot.com/-sNFP9rqDkgU/UvkRHvoTWkI/AAAAAAAAAJo/AiKA1qB3PUI/s1600/IMG_22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953000"/>
            <a:ext cx="2765132" cy="184399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http://4.bp.blogspot.com/-ICZMU-QaWs4/UvkRBh7TlhI/AAAAAAAAAJg/tua3y8Ab35Q/s1600/IMG_22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3651" y="2976171"/>
            <a:ext cx="2521859" cy="168176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http://3.bp.blogspot.com/-JsVsDI_En3M/UpjWhsiNLjI/AAAAAAAADwo/mQCciYzaCpo/s1600/IMG_16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063" y="3035088"/>
            <a:ext cx="2612099" cy="174194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http://4.bp.blogspot.com/-yNKW7pMb3Xw/UpjWpPu-ThI/AAAAAAAADyE/W17l5NcxBks/s1600/IMG_16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29" y="4953000"/>
            <a:ext cx="2598951" cy="17331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4" name="Picture 12" descr="http://2.bp.blogspot.com/-85BwEBLe73w/UvUawmg45YI/AAAAAAAAErc/14qvpOFSHg0/s1600/IMG_26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28" y="1065325"/>
            <a:ext cx="2820971" cy="18812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descr="http://2.bp.blogspot.com/-tF5RlLZIi2k/UpjWwsgywrI/AAAAAAAADzs/CElX-YNBnUM/s1600/IMG_173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5184" y="4957618"/>
            <a:ext cx="2770326" cy="18474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509729" y="76200"/>
            <a:ext cx="7424307" cy="609600"/>
          </a:xfrm>
          <a:prstGeom prst="rect">
            <a:avLst/>
          </a:prstGeom>
          <a:ln w="57150" cap="flat" cmpd="sng" algn="ctr">
            <a:solidFill>
              <a:schemeClr val="accent1">
                <a:shade val="95000"/>
                <a:satMod val="105000"/>
              </a:schemeClr>
            </a:solidFill>
            <a:prstDash val="solid"/>
          </a:ln>
        </p:spPr>
        <p:style>
          <a:lnRef idx="1">
            <a:schemeClr val="accent1"/>
          </a:lnRef>
          <a:fillRef idx="2">
            <a:schemeClr val="accent1"/>
          </a:fillRef>
          <a:effectRef idx="1">
            <a:schemeClr val="accent1"/>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smtClean="0">
                <a:latin typeface="Arial Rounded MT Bold" panose="020F0704030504030204" pitchFamily="34" charset="0"/>
                <a:cs typeface="Arial" panose="020B0604020202020204" pitchFamily="34" charset="0"/>
              </a:rPr>
              <a:t>We began construction….</a:t>
            </a:r>
            <a:endParaRPr lang="en-CA"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560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1384</TotalTime>
  <Words>1514</Words>
  <Application>Microsoft Office PowerPoint</Application>
  <PresentationFormat>On-screen Show (4:3)</PresentationFormat>
  <Paragraphs>122</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Airplane Project!  An idea takes flight!!!</vt:lpstr>
      <vt:lpstr>The Airplane Project General Information</vt:lpstr>
      <vt:lpstr>PowerPoint Presentation</vt:lpstr>
      <vt:lpstr>Phase 1: Curriculum Outcome Web</vt:lpstr>
      <vt:lpstr>Phase 1: Topic Web</vt:lpstr>
      <vt:lpstr>PowerPoint Presentation</vt:lpstr>
      <vt:lpstr>Phase 2: Investigating Who works on an airplane?</vt:lpstr>
      <vt:lpstr>PowerPoint Presentation</vt:lpstr>
      <vt:lpstr>PowerPoint Presentation</vt:lpstr>
      <vt:lpstr>PowerPoint Presentation</vt:lpstr>
      <vt:lpstr>Phase 2: Investigating Construction of our Airplane</vt:lpstr>
      <vt:lpstr>Phase 2: Investigating Construction of our Airplane</vt:lpstr>
      <vt:lpstr>Our Airplane!!!</vt:lpstr>
      <vt:lpstr>Phase 2: Investigating Where can an airplane take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PSSD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Airplane Fun!  An idea takes flight!!!</dc:title>
  <dc:creator>Richelle Hanley</dc:creator>
  <cp:lastModifiedBy>Cheryl Erlandson</cp:lastModifiedBy>
  <cp:revision>104</cp:revision>
  <dcterms:created xsi:type="dcterms:W3CDTF">2014-03-04T16:35:32Z</dcterms:created>
  <dcterms:modified xsi:type="dcterms:W3CDTF">2014-06-17T17:21:16Z</dcterms:modified>
</cp:coreProperties>
</file>