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16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ACFC8CFA-2D9A-4D66-8FA3-39F2489AAC89}" type="datetimeFigureOut">
              <a:rPr lang="en-US" smtClean="0"/>
              <a:t>6/17/2014</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F0DB17C-C539-4CC6-82A5-7E015E677D76}"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FC8CFA-2D9A-4D66-8FA3-39F2489AAC89}" type="datetimeFigureOut">
              <a:rPr lang="en-US" smtClean="0"/>
              <a:t>6/17/2014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0DB17C-C539-4CC6-82A5-7E015E677D76}"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FC8CFA-2D9A-4D66-8FA3-39F2489AAC89}" type="datetimeFigureOut">
              <a:rPr lang="en-US" smtClean="0"/>
              <a:t>6/17/2014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0DB17C-C539-4CC6-82A5-7E015E677D76}"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FC8CFA-2D9A-4D66-8FA3-39F2489AAC89}" type="datetimeFigureOut">
              <a:rPr lang="en-US" smtClean="0"/>
              <a:t>6/17/2014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0DB17C-C539-4CC6-82A5-7E015E677D76}"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FC8CFA-2D9A-4D66-8FA3-39F2489AAC89}" type="datetimeFigureOut">
              <a:rPr lang="en-US" smtClean="0"/>
              <a:t>6/17/2014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0DB17C-C539-4CC6-82A5-7E015E677D7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CFC8CFA-2D9A-4D66-8FA3-39F2489AAC89}" type="datetimeFigureOut">
              <a:rPr lang="en-US" smtClean="0"/>
              <a:t>6/17/2014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0DB17C-C539-4CC6-82A5-7E015E677D76}"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CFC8CFA-2D9A-4D66-8FA3-39F2489AAC89}" type="datetimeFigureOut">
              <a:rPr lang="en-US" smtClean="0"/>
              <a:t>6/17/2014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0DB17C-C539-4CC6-82A5-7E015E677D76}"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CFC8CFA-2D9A-4D66-8FA3-39F2489AAC89}" type="datetimeFigureOut">
              <a:rPr lang="en-US" smtClean="0"/>
              <a:t>6/17/2014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0DB17C-C539-4CC6-82A5-7E015E677D76}"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FC8CFA-2D9A-4D66-8FA3-39F2489AAC89}" type="datetimeFigureOut">
              <a:rPr lang="en-US" smtClean="0"/>
              <a:t>6/17/2014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0DB17C-C539-4CC6-82A5-7E015E677D7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FC8CFA-2D9A-4D66-8FA3-39F2489AAC89}" type="datetimeFigureOut">
              <a:rPr lang="en-US" smtClean="0"/>
              <a:t>6/17/2014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0DB17C-C539-4CC6-82A5-7E015E677D7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FC8CFA-2D9A-4D66-8FA3-39F2489AAC89}" type="datetimeFigureOut">
              <a:rPr lang="en-US" smtClean="0"/>
              <a:t>6/17/2014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0DB17C-C539-4CC6-82A5-7E015E677D7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ACFC8CFA-2D9A-4D66-8FA3-39F2489AAC89}" type="datetimeFigureOut">
              <a:rPr lang="en-US" smtClean="0"/>
              <a:t>6/17/2014</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3F0DB17C-C539-4CC6-82A5-7E015E677D76}"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5.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5.xml"/><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5.xml"/><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5.xml"/><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5.xml"/><Relationship Id="rId4" Type="http://schemas.openxmlformats.org/officeDocument/2006/relationships/image" Target="../media/image44.jpeg"/></Relationships>
</file>

<file path=ppt/slides/_rels/slide1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5.xml"/><Relationship Id="rId4" Type="http://schemas.openxmlformats.org/officeDocument/2006/relationships/image" Target="../media/image47.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5.xml"/><Relationship Id="rId4" Type="http://schemas.openxmlformats.org/officeDocument/2006/relationships/image" Target="../media/image50.jpeg"/></Relationships>
</file>

<file path=ppt/slides/_rels/slide2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4.xml"/><Relationship Id="rId4" Type="http://schemas.openxmlformats.org/officeDocument/2006/relationships/image" Target="../media/image53.jpeg"/></Relationships>
</file>

<file path=ppt/slides/_rels/slide2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4.xml"/><Relationship Id="rId4" Type="http://schemas.openxmlformats.org/officeDocument/2006/relationships/image" Target="../media/image56.jpeg"/></Relationships>
</file>

<file path=ppt/slides/_rels/slide23.xml.rels><?xml version="1.0" encoding="UTF-8" standalone="yes"?>
<Relationships xmlns="http://schemas.openxmlformats.org/package/2006/relationships"><Relationship Id="rId2" Type="http://schemas.openxmlformats.org/officeDocument/2006/relationships/image" Target="../media/image57.t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An Animal Inquiry Project</a:t>
            </a:r>
            <a:br>
              <a:rPr lang="en-US" sz="4400" dirty="0" smtClean="0"/>
            </a:br>
            <a:r>
              <a:rPr lang="en-US" sz="2400" dirty="0" smtClean="0"/>
              <a:t>Pre-Kindergarten</a:t>
            </a:r>
            <a:r>
              <a:rPr lang="en-US" sz="2400" dirty="0" smtClean="0"/>
              <a:t/>
            </a:r>
            <a:br>
              <a:rPr lang="en-US" sz="2400" dirty="0" smtClean="0"/>
            </a:br>
            <a:endParaRPr lang="en-US" sz="2400" dirty="0"/>
          </a:p>
        </p:txBody>
      </p:sp>
      <p:pic>
        <p:nvPicPr>
          <p:cNvPr id="6" name="Content Placeholder 5"/>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133352" y="2239963"/>
            <a:ext cx="2908545" cy="3876675"/>
          </a:xfrm>
        </p:spPr>
      </p:pic>
      <p:pic>
        <p:nvPicPr>
          <p:cNvPr id="10" name="Content Placeholder 9"/>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645313" y="2752668"/>
            <a:ext cx="3803073" cy="2851265"/>
          </a:xfrm>
        </p:spPr>
      </p:pic>
    </p:spTree>
    <p:extLst>
      <p:ext uri="{BB962C8B-B14F-4D97-AF65-F5344CB8AC3E}">
        <p14:creationId xmlns:p14="http://schemas.microsoft.com/office/powerpoint/2010/main" val="9111119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a:t>Phase 2: Developing the Project</a:t>
            </a:r>
          </a:p>
        </p:txBody>
      </p:sp>
      <p:sp>
        <p:nvSpPr>
          <p:cNvPr id="3" name="Text Placeholder 2"/>
          <p:cNvSpPr>
            <a:spLocks noGrp="1"/>
          </p:cNvSpPr>
          <p:nvPr>
            <p:ph type="body" idx="1"/>
          </p:nvPr>
        </p:nvSpPr>
        <p:spPr>
          <a:xfrm>
            <a:off x="1051560" y="2240280"/>
            <a:ext cx="5425440" cy="658368"/>
          </a:xfrm>
        </p:spPr>
        <p:txBody>
          <a:bodyPr>
            <a:normAutofit/>
          </a:bodyPr>
          <a:lstStyle/>
          <a:p>
            <a:r>
              <a:rPr lang="en-US" sz="3600" dirty="0" smtClean="0"/>
              <a:t>Animal</a:t>
            </a:r>
            <a:endParaRPr lang="en-US" sz="3600" dirty="0"/>
          </a:p>
        </p:txBody>
      </p:sp>
      <p:sp>
        <p:nvSpPr>
          <p:cNvPr id="4" name="Content Placeholder 3"/>
          <p:cNvSpPr>
            <a:spLocks noGrp="1"/>
          </p:cNvSpPr>
          <p:nvPr>
            <p:ph sz="half" idx="2"/>
          </p:nvPr>
        </p:nvSpPr>
        <p:spPr/>
        <p:txBody>
          <a:bodyPr>
            <a:normAutofit fontScale="92500"/>
          </a:bodyPr>
          <a:lstStyle/>
          <a:p>
            <a:r>
              <a:rPr lang="en-US" dirty="0" smtClean="0"/>
              <a:t>Once they had finished researching their chosen animal </a:t>
            </a:r>
            <a:r>
              <a:rPr lang="en-US" dirty="0" smtClean="0"/>
              <a:t>the children </a:t>
            </a:r>
            <a:r>
              <a:rPr lang="en-US" dirty="0" smtClean="0"/>
              <a:t>began drawing a page for our animal book with the help of </a:t>
            </a:r>
            <a:r>
              <a:rPr lang="en-US" dirty="0" smtClean="0"/>
              <a:t>their</a:t>
            </a:r>
            <a:r>
              <a:rPr lang="en-US" dirty="0" smtClean="0"/>
              <a:t> </a:t>
            </a:r>
            <a:r>
              <a:rPr lang="en-US" dirty="0" smtClean="0"/>
              <a:t>“guardian </a:t>
            </a:r>
            <a:r>
              <a:rPr lang="en-US" dirty="0" smtClean="0"/>
              <a:t>angel.” </a:t>
            </a:r>
            <a:r>
              <a:rPr lang="en-US" dirty="0" smtClean="0"/>
              <a:t>We proudly displayed our book in the hallway for everyone to see!</a:t>
            </a:r>
            <a:endParaRPr lang="en-US" dirty="0"/>
          </a:p>
          <a:p>
            <a:endParaRPr lang="en-US" dirty="0"/>
          </a:p>
        </p:txBody>
      </p:sp>
      <p:sp>
        <p:nvSpPr>
          <p:cNvPr id="5" name="Text Placeholder 4"/>
          <p:cNvSpPr>
            <a:spLocks noGrp="1"/>
          </p:cNvSpPr>
          <p:nvPr>
            <p:ph type="body" sz="quarter" idx="3"/>
          </p:nvPr>
        </p:nvSpPr>
        <p:spPr>
          <a:xfrm>
            <a:off x="2514600" y="2240280"/>
            <a:ext cx="5934994" cy="658368"/>
          </a:xfrm>
        </p:spPr>
        <p:txBody>
          <a:bodyPr>
            <a:normAutofit/>
          </a:bodyPr>
          <a:lstStyle/>
          <a:p>
            <a:r>
              <a:rPr lang="en-US" sz="3600" dirty="0" smtClean="0"/>
              <a:t>Homes</a:t>
            </a:r>
            <a:endParaRPr lang="en-US" sz="3600" dirty="0"/>
          </a:p>
        </p:txBody>
      </p:sp>
      <p:pic>
        <p:nvPicPr>
          <p:cNvPr id="7" name="Content Placeholder 6"/>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6727428" y="2362200"/>
            <a:ext cx="1883172" cy="2510897"/>
          </a:xfr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4343400"/>
            <a:ext cx="3124200" cy="1885950"/>
          </a:xfrm>
          <a:prstGeom prst="rect">
            <a:avLst/>
          </a:prstGeom>
        </p:spPr>
      </p:pic>
    </p:spTree>
    <p:extLst>
      <p:ext uri="{BB962C8B-B14F-4D97-AF65-F5344CB8AC3E}">
        <p14:creationId xmlns:p14="http://schemas.microsoft.com/office/powerpoint/2010/main" val="37270935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a:t>Phase 2: Developing the Project</a:t>
            </a:r>
          </a:p>
        </p:txBody>
      </p:sp>
      <p:sp>
        <p:nvSpPr>
          <p:cNvPr id="3" name="Text Placeholder 2"/>
          <p:cNvSpPr>
            <a:spLocks noGrp="1"/>
          </p:cNvSpPr>
          <p:nvPr>
            <p:ph type="body" idx="1"/>
          </p:nvPr>
        </p:nvSpPr>
        <p:spPr>
          <a:xfrm>
            <a:off x="1051559" y="2209800"/>
            <a:ext cx="5196840" cy="658368"/>
          </a:xfrm>
        </p:spPr>
        <p:txBody>
          <a:bodyPr>
            <a:normAutofit/>
          </a:bodyPr>
          <a:lstStyle/>
          <a:p>
            <a:r>
              <a:rPr lang="en-US" sz="3600" dirty="0" smtClean="0"/>
              <a:t>Animal</a:t>
            </a:r>
            <a:endParaRPr lang="en-US" sz="3600" dirty="0"/>
          </a:p>
        </p:txBody>
      </p:sp>
      <p:sp>
        <p:nvSpPr>
          <p:cNvPr id="4" name="Content Placeholder 3"/>
          <p:cNvSpPr>
            <a:spLocks noGrp="1"/>
          </p:cNvSpPr>
          <p:nvPr>
            <p:ph sz="half" idx="2"/>
          </p:nvPr>
        </p:nvSpPr>
        <p:spPr/>
        <p:txBody>
          <a:bodyPr/>
          <a:lstStyle/>
          <a:p>
            <a:r>
              <a:rPr lang="en-US" dirty="0" smtClean="0"/>
              <a:t>Each child was then given the opportunity to create their animal and </a:t>
            </a:r>
            <a:r>
              <a:rPr lang="en-US" dirty="0" smtClean="0"/>
              <a:t>its </a:t>
            </a:r>
            <a:r>
              <a:rPr lang="en-US" dirty="0" smtClean="0"/>
              <a:t>home using clay, recycled items (boxes, cans, toilet paper rolls, etc.) and many other supplies.</a:t>
            </a:r>
            <a:endParaRPr lang="en-US" dirty="0"/>
          </a:p>
        </p:txBody>
      </p:sp>
      <p:sp>
        <p:nvSpPr>
          <p:cNvPr id="5" name="Text Placeholder 4"/>
          <p:cNvSpPr>
            <a:spLocks noGrp="1"/>
          </p:cNvSpPr>
          <p:nvPr>
            <p:ph type="body" sz="quarter" idx="3"/>
          </p:nvPr>
        </p:nvSpPr>
        <p:spPr>
          <a:xfrm>
            <a:off x="2362200" y="2209800"/>
            <a:ext cx="5858794" cy="658368"/>
          </a:xfrm>
        </p:spPr>
        <p:txBody>
          <a:bodyPr>
            <a:normAutofit/>
          </a:bodyPr>
          <a:lstStyle/>
          <a:p>
            <a:r>
              <a:rPr lang="en-US" sz="3600" dirty="0" smtClean="0"/>
              <a:t>Homes</a:t>
            </a:r>
            <a:endParaRPr lang="en-US" sz="3600" dirty="0"/>
          </a:p>
        </p:txBody>
      </p:sp>
      <p:pic>
        <p:nvPicPr>
          <p:cNvPr id="15" name="Content Placeholder 14"/>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4495800" y="2971800"/>
            <a:ext cx="2035572" cy="2409297"/>
          </a:xfr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489700" y="2501900"/>
            <a:ext cx="2336800" cy="1752600"/>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616699" y="4178302"/>
            <a:ext cx="1930399" cy="2666999"/>
          </a:xfrm>
          <a:prstGeom prst="rect">
            <a:avLst/>
          </a:prstGeom>
        </p:spPr>
      </p:pic>
    </p:spTree>
    <p:extLst>
      <p:ext uri="{BB962C8B-B14F-4D97-AF65-F5344CB8AC3E}">
        <p14:creationId xmlns:p14="http://schemas.microsoft.com/office/powerpoint/2010/main" val="2248661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a:t>Phase 2: Developing the Project</a:t>
            </a:r>
          </a:p>
        </p:txBody>
      </p:sp>
      <p:sp>
        <p:nvSpPr>
          <p:cNvPr id="3" name="Text Placeholder 2"/>
          <p:cNvSpPr>
            <a:spLocks noGrp="1"/>
          </p:cNvSpPr>
          <p:nvPr>
            <p:ph type="body" idx="1"/>
          </p:nvPr>
        </p:nvSpPr>
        <p:spPr>
          <a:xfrm>
            <a:off x="1051560" y="2240280"/>
            <a:ext cx="5425440" cy="658368"/>
          </a:xfrm>
        </p:spPr>
        <p:txBody>
          <a:bodyPr>
            <a:normAutofit/>
          </a:bodyPr>
          <a:lstStyle/>
          <a:p>
            <a:r>
              <a:rPr lang="en-US" sz="3600" dirty="0" smtClean="0"/>
              <a:t>Animal</a:t>
            </a:r>
            <a:endParaRPr lang="en-US" sz="3600" dirty="0"/>
          </a:p>
        </p:txBody>
      </p:sp>
      <p:sp>
        <p:nvSpPr>
          <p:cNvPr id="4" name="Content Placeholder 3"/>
          <p:cNvSpPr>
            <a:spLocks noGrp="1"/>
          </p:cNvSpPr>
          <p:nvPr>
            <p:ph sz="half" idx="2"/>
          </p:nvPr>
        </p:nvSpPr>
        <p:spPr>
          <a:xfrm>
            <a:off x="688488" y="3352799"/>
            <a:ext cx="3803904" cy="2767763"/>
          </a:xfrm>
        </p:spPr>
        <p:txBody>
          <a:bodyPr/>
          <a:lstStyle/>
          <a:p>
            <a:r>
              <a:rPr lang="en-US" dirty="0" smtClean="0"/>
              <a:t>The final representation of the animal homes was done as a class. We brought in large boxes and the students created life size homes for a variety of animals.</a:t>
            </a:r>
            <a:endParaRPr lang="en-US" dirty="0"/>
          </a:p>
        </p:txBody>
      </p:sp>
      <p:sp>
        <p:nvSpPr>
          <p:cNvPr id="5" name="Text Placeholder 4"/>
          <p:cNvSpPr>
            <a:spLocks noGrp="1"/>
          </p:cNvSpPr>
          <p:nvPr>
            <p:ph type="body" sz="quarter" idx="3"/>
          </p:nvPr>
        </p:nvSpPr>
        <p:spPr>
          <a:xfrm>
            <a:off x="2514600" y="2240280"/>
            <a:ext cx="5934994" cy="658368"/>
          </a:xfrm>
        </p:spPr>
        <p:txBody>
          <a:bodyPr>
            <a:normAutofit/>
          </a:bodyPr>
          <a:lstStyle/>
          <a:p>
            <a:r>
              <a:rPr lang="en-US" sz="3600" dirty="0" smtClean="0"/>
              <a:t>Homes</a:t>
            </a:r>
            <a:endParaRPr lang="en-US" sz="3600" dirty="0"/>
          </a:p>
        </p:txBody>
      </p:sp>
      <p:pic>
        <p:nvPicPr>
          <p:cNvPr id="7" name="Content Placeholder 6"/>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4648200" y="2944814"/>
            <a:ext cx="2438400" cy="2343504"/>
          </a:xfr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4648200"/>
            <a:ext cx="3429000" cy="20574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600" y="2286000"/>
            <a:ext cx="2209800" cy="2819400"/>
          </a:xfrm>
          <a:prstGeom prst="rect">
            <a:avLst/>
          </a:prstGeom>
        </p:spPr>
      </p:pic>
    </p:spTree>
    <p:extLst>
      <p:ext uri="{BB962C8B-B14F-4D97-AF65-F5344CB8AC3E}">
        <p14:creationId xmlns:p14="http://schemas.microsoft.com/office/powerpoint/2010/main" val="19753909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a:t>Phase 2: Developing the Project</a:t>
            </a:r>
          </a:p>
        </p:txBody>
      </p:sp>
      <p:sp>
        <p:nvSpPr>
          <p:cNvPr id="3" name="Text Placeholder 2"/>
          <p:cNvSpPr>
            <a:spLocks noGrp="1"/>
          </p:cNvSpPr>
          <p:nvPr>
            <p:ph type="body" idx="1"/>
          </p:nvPr>
        </p:nvSpPr>
        <p:spPr>
          <a:xfrm>
            <a:off x="1051560" y="2240280"/>
            <a:ext cx="5273040" cy="658368"/>
          </a:xfrm>
        </p:spPr>
        <p:txBody>
          <a:bodyPr>
            <a:normAutofit/>
          </a:bodyPr>
          <a:lstStyle/>
          <a:p>
            <a:r>
              <a:rPr lang="en-US" sz="3600" dirty="0" smtClean="0"/>
              <a:t>Animal</a:t>
            </a:r>
            <a:endParaRPr lang="en-US" sz="3600" dirty="0"/>
          </a:p>
        </p:txBody>
      </p:sp>
      <p:sp>
        <p:nvSpPr>
          <p:cNvPr id="5" name="Text Placeholder 4"/>
          <p:cNvSpPr>
            <a:spLocks noGrp="1"/>
          </p:cNvSpPr>
          <p:nvPr>
            <p:ph type="body" sz="quarter" idx="3"/>
          </p:nvPr>
        </p:nvSpPr>
        <p:spPr>
          <a:xfrm>
            <a:off x="2590800" y="2240280"/>
            <a:ext cx="5858794" cy="658368"/>
          </a:xfrm>
        </p:spPr>
        <p:txBody>
          <a:bodyPr>
            <a:normAutofit/>
          </a:bodyPr>
          <a:lstStyle/>
          <a:p>
            <a:r>
              <a:rPr lang="en-US" sz="3600" dirty="0" smtClean="0"/>
              <a:t>Sounds</a:t>
            </a:r>
            <a:endParaRPr lang="en-US" sz="3600" dirty="0"/>
          </a:p>
        </p:txBody>
      </p:sp>
      <p:sp>
        <p:nvSpPr>
          <p:cNvPr id="6" name="Content Placeholder 5"/>
          <p:cNvSpPr>
            <a:spLocks noGrp="1"/>
          </p:cNvSpPr>
          <p:nvPr>
            <p:ph sz="quarter" idx="4"/>
          </p:nvPr>
        </p:nvSpPr>
        <p:spPr/>
        <p:txBody>
          <a:bodyPr>
            <a:normAutofit/>
          </a:bodyPr>
          <a:lstStyle/>
          <a:p>
            <a:r>
              <a:rPr lang="en-US" dirty="0" smtClean="0"/>
              <a:t>The students started investigating animal sounds by inviting Tanya’s Family and Michael’s Dad into our class to show us some of </a:t>
            </a:r>
            <a:r>
              <a:rPr lang="en-US" dirty="0" smtClean="0"/>
              <a:t>the </a:t>
            </a:r>
            <a:r>
              <a:rPr lang="en-US" dirty="0" smtClean="0"/>
              <a:t>animal calls that they use while hunting.</a:t>
            </a:r>
            <a:endParaRPr lang="en-US" dirty="0"/>
          </a:p>
        </p:txBody>
      </p:sp>
      <p:pic>
        <p:nvPicPr>
          <p:cNvPr id="1026" name="Picture 2" descr="https://encrypted-tbn3.gstatic.com/images?q=tbn:ANd9GcQxTKIiabzqTlpHW-vp-WfjhFc8hoJHQDKi85TDvJNIvqd85HuBV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4343400"/>
            <a:ext cx="21336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85800" y="2590800"/>
            <a:ext cx="2038350" cy="2247900"/>
          </a:xfrm>
        </p:spPr>
      </p:pic>
    </p:spTree>
    <p:extLst>
      <p:ext uri="{BB962C8B-B14F-4D97-AF65-F5344CB8AC3E}">
        <p14:creationId xmlns:p14="http://schemas.microsoft.com/office/powerpoint/2010/main" val="15790027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a:t>Phase 2: Developing the Project</a:t>
            </a:r>
          </a:p>
        </p:txBody>
      </p:sp>
      <p:sp>
        <p:nvSpPr>
          <p:cNvPr id="5" name="Text Placeholder 4"/>
          <p:cNvSpPr>
            <a:spLocks noGrp="1"/>
          </p:cNvSpPr>
          <p:nvPr>
            <p:ph type="body" idx="1"/>
          </p:nvPr>
        </p:nvSpPr>
        <p:spPr>
          <a:xfrm>
            <a:off x="1051560" y="2240280"/>
            <a:ext cx="5349240" cy="658368"/>
          </a:xfrm>
        </p:spPr>
        <p:txBody>
          <a:bodyPr>
            <a:normAutofit/>
          </a:bodyPr>
          <a:lstStyle/>
          <a:p>
            <a:r>
              <a:rPr lang="en-US" sz="3600" dirty="0" smtClean="0"/>
              <a:t>Animal</a:t>
            </a:r>
            <a:endParaRPr lang="en-US" sz="3600" dirty="0"/>
          </a:p>
        </p:txBody>
      </p:sp>
      <p:sp>
        <p:nvSpPr>
          <p:cNvPr id="7" name="Text Placeholder 6"/>
          <p:cNvSpPr>
            <a:spLocks noGrp="1"/>
          </p:cNvSpPr>
          <p:nvPr>
            <p:ph type="body" sz="quarter" idx="3"/>
          </p:nvPr>
        </p:nvSpPr>
        <p:spPr>
          <a:xfrm>
            <a:off x="2590800" y="2240280"/>
            <a:ext cx="5858794" cy="658368"/>
          </a:xfrm>
        </p:spPr>
        <p:txBody>
          <a:bodyPr>
            <a:normAutofit/>
          </a:bodyPr>
          <a:lstStyle/>
          <a:p>
            <a:r>
              <a:rPr lang="en-US" sz="3600" dirty="0" smtClean="0"/>
              <a:t>Sounds</a:t>
            </a:r>
            <a:endParaRPr lang="en-US" sz="3600" dirty="0"/>
          </a:p>
        </p:txBody>
      </p:sp>
      <p:pic>
        <p:nvPicPr>
          <p:cNvPr id="13" name="Content Placeholder 12"/>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33400" y="2209800"/>
            <a:ext cx="2027634" cy="2703513"/>
          </a:xfrm>
        </p:spPr>
      </p:pic>
      <p:sp>
        <p:nvSpPr>
          <p:cNvPr id="15" name="Content Placeholder 14"/>
          <p:cNvSpPr>
            <a:spLocks noGrp="1"/>
          </p:cNvSpPr>
          <p:nvPr>
            <p:ph sz="quarter" idx="4"/>
          </p:nvPr>
        </p:nvSpPr>
        <p:spPr/>
        <p:txBody>
          <a:bodyPr>
            <a:normAutofit fontScale="92500" lnSpcReduction="10000"/>
          </a:bodyPr>
          <a:lstStyle/>
          <a:p>
            <a:r>
              <a:rPr lang="en-US" dirty="0" smtClean="0"/>
              <a:t>Next </a:t>
            </a:r>
            <a:r>
              <a:rPr lang="en-US" dirty="0" smtClean="0"/>
              <a:t>the children </a:t>
            </a:r>
            <a:r>
              <a:rPr lang="en-US" dirty="0" smtClean="0"/>
              <a:t>began exploring the calls on their own at the animal center. There were a variety of calls such as duck, deer, moose, etc. </a:t>
            </a:r>
            <a:r>
              <a:rPr lang="en-US" dirty="0" smtClean="0"/>
              <a:t> All were labeled </a:t>
            </a:r>
            <a:r>
              <a:rPr lang="en-US" dirty="0" smtClean="0"/>
              <a:t>with pictures and words so the students knew what call they were using.</a:t>
            </a:r>
            <a:endParaRPr lang="en-US" dirty="0"/>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3124200"/>
            <a:ext cx="2114550" cy="2311400"/>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4406900"/>
            <a:ext cx="2743200" cy="2057400"/>
          </a:xfrm>
          <a:prstGeom prst="rect">
            <a:avLst/>
          </a:prstGeom>
        </p:spPr>
      </p:pic>
    </p:spTree>
    <p:extLst>
      <p:ext uri="{BB962C8B-B14F-4D97-AF65-F5344CB8AC3E}">
        <p14:creationId xmlns:p14="http://schemas.microsoft.com/office/powerpoint/2010/main" val="8245107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a:t>Phase 2: Developing the Project</a:t>
            </a:r>
          </a:p>
        </p:txBody>
      </p:sp>
      <p:sp>
        <p:nvSpPr>
          <p:cNvPr id="3" name="Text Placeholder 2"/>
          <p:cNvSpPr>
            <a:spLocks noGrp="1"/>
          </p:cNvSpPr>
          <p:nvPr>
            <p:ph type="body" idx="1"/>
          </p:nvPr>
        </p:nvSpPr>
        <p:spPr>
          <a:xfrm>
            <a:off x="1051560" y="2240280"/>
            <a:ext cx="5349240" cy="658368"/>
          </a:xfrm>
        </p:spPr>
        <p:txBody>
          <a:bodyPr>
            <a:normAutofit/>
          </a:bodyPr>
          <a:lstStyle/>
          <a:p>
            <a:r>
              <a:rPr lang="en-US" sz="3600" dirty="0" smtClean="0"/>
              <a:t>Animal</a:t>
            </a:r>
            <a:endParaRPr lang="en-US" sz="3600"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04800" y="2362200"/>
            <a:ext cx="2435225" cy="2852737"/>
          </a:xfrm>
        </p:spPr>
      </p:pic>
      <p:sp>
        <p:nvSpPr>
          <p:cNvPr id="5" name="Text Placeholder 4"/>
          <p:cNvSpPr>
            <a:spLocks noGrp="1"/>
          </p:cNvSpPr>
          <p:nvPr>
            <p:ph type="body" sz="quarter" idx="3"/>
          </p:nvPr>
        </p:nvSpPr>
        <p:spPr>
          <a:xfrm>
            <a:off x="2667000" y="2240280"/>
            <a:ext cx="5782594" cy="658368"/>
          </a:xfrm>
        </p:spPr>
        <p:txBody>
          <a:bodyPr>
            <a:normAutofit/>
          </a:bodyPr>
          <a:lstStyle/>
          <a:p>
            <a:r>
              <a:rPr lang="en-US" sz="3600" dirty="0" smtClean="0"/>
              <a:t>Sounds</a:t>
            </a:r>
            <a:endParaRPr lang="en-US" sz="3600" dirty="0"/>
          </a:p>
        </p:txBody>
      </p:sp>
      <p:sp>
        <p:nvSpPr>
          <p:cNvPr id="6" name="Content Placeholder 5"/>
          <p:cNvSpPr>
            <a:spLocks noGrp="1"/>
          </p:cNvSpPr>
          <p:nvPr>
            <p:ph sz="quarter" idx="4"/>
          </p:nvPr>
        </p:nvSpPr>
        <p:spPr/>
        <p:txBody>
          <a:bodyPr>
            <a:normAutofit fontScale="92500" lnSpcReduction="20000"/>
          </a:bodyPr>
          <a:lstStyle/>
          <a:p>
            <a:r>
              <a:rPr lang="en-US" dirty="0" smtClean="0"/>
              <a:t>Once the students had had a chance to explore the real calls on their own they were given the opportunity to represent their learning by making their own animal calls! When they had finished making their call I video taped them showing me how it worked!</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7891" y="2895600"/>
            <a:ext cx="1771650" cy="23622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1025" y="5029200"/>
            <a:ext cx="3200400" cy="1600200"/>
          </a:xfrm>
          <a:prstGeom prst="rect">
            <a:avLst/>
          </a:prstGeom>
        </p:spPr>
      </p:pic>
    </p:spTree>
    <p:extLst>
      <p:ext uri="{BB962C8B-B14F-4D97-AF65-F5344CB8AC3E}">
        <p14:creationId xmlns:p14="http://schemas.microsoft.com/office/powerpoint/2010/main" val="35493441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smtClean="0"/>
              <a:t>Phase 2: Developing the Project</a:t>
            </a:r>
            <a:endParaRPr lang="en-US" sz="4200" dirty="0"/>
          </a:p>
        </p:txBody>
      </p:sp>
      <p:sp>
        <p:nvSpPr>
          <p:cNvPr id="3" name="Text Placeholder 2"/>
          <p:cNvSpPr>
            <a:spLocks noGrp="1"/>
          </p:cNvSpPr>
          <p:nvPr>
            <p:ph type="body" idx="1"/>
          </p:nvPr>
        </p:nvSpPr>
        <p:spPr>
          <a:xfrm>
            <a:off x="1051560" y="2240280"/>
            <a:ext cx="5425440" cy="658368"/>
          </a:xfrm>
        </p:spPr>
        <p:txBody>
          <a:bodyPr>
            <a:normAutofit/>
          </a:bodyPr>
          <a:lstStyle/>
          <a:p>
            <a:r>
              <a:rPr lang="en-US" sz="3600" dirty="0" smtClean="0"/>
              <a:t>Animal</a:t>
            </a:r>
            <a:endParaRPr lang="en-US" sz="3600" dirty="0"/>
          </a:p>
        </p:txBody>
      </p:sp>
      <p:sp>
        <p:nvSpPr>
          <p:cNvPr id="4" name="Content Placeholder 3"/>
          <p:cNvSpPr>
            <a:spLocks noGrp="1"/>
          </p:cNvSpPr>
          <p:nvPr>
            <p:ph sz="half" idx="2"/>
          </p:nvPr>
        </p:nvSpPr>
        <p:spPr/>
        <p:txBody>
          <a:bodyPr>
            <a:normAutofit fontScale="92500" lnSpcReduction="10000"/>
          </a:bodyPr>
          <a:lstStyle/>
          <a:p>
            <a:r>
              <a:rPr lang="en-US" dirty="0" smtClean="0"/>
              <a:t>We began our investigation into the foods that animals eat by talking about herbivores, carnivores and omnivores. We then prepared snacks that represented each of these categories throughout the week.</a:t>
            </a:r>
            <a:endParaRPr lang="en-US" dirty="0"/>
          </a:p>
        </p:txBody>
      </p:sp>
      <p:sp>
        <p:nvSpPr>
          <p:cNvPr id="5" name="Text Placeholder 4"/>
          <p:cNvSpPr>
            <a:spLocks noGrp="1"/>
          </p:cNvSpPr>
          <p:nvPr>
            <p:ph type="body" sz="quarter" idx="3"/>
          </p:nvPr>
        </p:nvSpPr>
        <p:spPr>
          <a:xfrm>
            <a:off x="2209800" y="2240280"/>
            <a:ext cx="6239794" cy="658368"/>
          </a:xfrm>
        </p:spPr>
        <p:txBody>
          <a:bodyPr>
            <a:normAutofit/>
          </a:bodyPr>
          <a:lstStyle/>
          <a:p>
            <a:r>
              <a:rPr lang="en-US" sz="3600" dirty="0" smtClean="0"/>
              <a:t>Food</a:t>
            </a:r>
            <a:endParaRPr lang="en-US" sz="3600" dirty="0"/>
          </a:p>
        </p:txBody>
      </p:sp>
      <p:pic>
        <p:nvPicPr>
          <p:cNvPr id="7" name="Content Placeholder 6"/>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4645025" y="3105547"/>
            <a:ext cx="2361671" cy="1771253"/>
          </a:xfr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4648200"/>
            <a:ext cx="2743200" cy="2057400"/>
          </a:xfrm>
          <a:prstGeom prst="rect">
            <a:avLst/>
          </a:prstGeom>
        </p:spPr>
      </p:pic>
    </p:spTree>
    <p:extLst>
      <p:ext uri="{BB962C8B-B14F-4D97-AF65-F5344CB8AC3E}">
        <p14:creationId xmlns:p14="http://schemas.microsoft.com/office/powerpoint/2010/main" val="2618031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a:t>Phase 2: Developing the Project</a:t>
            </a:r>
          </a:p>
        </p:txBody>
      </p:sp>
      <p:sp>
        <p:nvSpPr>
          <p:cNvPr id="3" name="Text Placeholder 2"/>
          <p:cNvSpPr>
            <a:spLocks noGrp="1"/>
          </p:cNvSpPr>
          <p:nvPr>
            <p:ph type="body" idx="1"/>
          </p:nvPr>
        </p:nvSpPr>
        <p:spPr>
          <a:xfrm>
            <a:off x="1051560" y="2240280"/>
            <a:ext cx="5196840" cy="658368"/>
          </a:xfrm>
        </p:spPr>
        <p:txBody>
          <a:bodyPr>
            <a:normAutofit/>
          </a:bodyPr>
          <a:lstStyle/>
          <a:p>
            <a:r>
              <a:rPr lang="en-US" sz="3600" dirty="0" smtClean="0"/>
              <a:t>Animal</a:t>
            </a:r>
            <a:endParaRPr lang="en-US" sz="3600" dirty="0"/>
          </a:p>
        </p:txBody>
      </p:sp>
      <p:sp>
        <p:nvSpPr>
          <p:cNvPr id="4" name="Content Placeholder 3"/>
          <p:cNvSpPr>
            <a:spLocks noGrp="1"/>
          </p:cNvSpPr>
          <p:nvPr>
            <p:ph sz="half" idx="2"/>
          </p:nvPr>
        </p:nvSpPr>
        <p:spPr/>
        <p:txBody>
          <a:bodyPr/>
          <a:lstStyle/>
          <a:p>
            <a:r>
              <a:rPr lang="en-US" dirty="0" smtClean="0"/>
              <a:t>Our sensory bin was filled with a variety of fake animal foods for the students to explore. The students fed the animal figurines and their classmates during dramatic play.</a:t>
            </a:r>
            <a:endParaRPr lang="en-US" dirty="0"/>
          </a:p>
        </p:txBody>
      </p:sp>
      <p:sp>
        <p:nvSpPr>
          <p:cNvPr id="5" name="Text Placeholder 4"/>
          <p:cNvSpPr>
            <a:spLocks noGrp="1"/>
          </p:cNvSpPr>
          <p:nvPr>
            <p:ph type="body" sz="quarter" idx="3"/>
          </p:nvPr>
        </p:nvSpPr>
        <p:spPr>
          <a:xfrm>
            <a:off x="2057400" y="2240280"/>
            <a:ext cx="6392194" cy="658368"/>
          </a:xfrm>
        </p:spPr>
        <p:txBody>
          <a:bodyPr>
            <a:normAutofit/>
          </a:bodyPr>
          <a:lstStyle/>
          <a:p>
            <a:r>
              <a:rPr lang="en-US" sz="3600" dirty="0" smtClean="0"/>
              <a:t>Food</a:t>
            </a:r>
            <a:endParaRPr lang="en-US" sz="3600" dirty="0"/>
          </a:p>
        </p:txBody>
      </p:sp>
      <p:pic>
        <p:nvPicPr>
          <p:cNvPr id="7" name="Content Placeholder 6"/>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5829300" y="4953000"/>
            <a:ext cx="2717271" cy="1695053"/>
          </a:xfr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2018" y="2286000"/>
            <a:ext cx="1885950" cy="25146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3124200"/>
            <a:ext cx="2819400" cy="2057400"/>
          </a:xfrm>
          <a:prstGeom prst="rect">
            <a:avLst/>
          </a:prstGeom>
        </p:spPr>
      </p:pic>
    </p:spTree>
    <p:extLst>
      <p:ext uri="{BB962C8B-B14F-4D97-AF65-F5344CB8AC3E}">
        <p14:creationId xmlns:p14="http://schemas.microsoft.com/office/powerpoint/2010/main" val="27089499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a:t>Phase 2: Developing the Project</a:t>
            </a:r>
          </a:p>
        </p:txBody>
      </p:sp>
      <p:sp>
        <p:nvSpPr>
          <p:cNvPr id="3" name="Text Placeholder 2"/>
          <p:cNvSpPr>
            <a:spLocks noGrp="1"/>
          </p:cNvSpPr>
          <p:nvPr>
            <p:ph type="body" idx="1"/>
          </p:nvPr>
        </p:nvSpPr>
        <p:spPr>
          <a:xfrm>
            <a:off x="1051560" y="2240280"/>
            <a:ext cx="5196840" cy="658368"/>
          </a:xfrm>
        </p:spPr>
        <p:txBody>
          <a:bodyPr>
            <a:normAutofit/>
          </a:bodyPr>
          <a:lstStyle/>
          <a:p>
            <a:r>
              <a:rPr lang="en-US" sz="3600" dirty="0" smtClean="0"/>
              <a:t>Animal</a:t>
            </a:r>
            <a:endParaRPr lang="en-US" sz="3600" dirty="0"/>
          </a:p>
        </p:txBody>
      </p:sp>
      <p:sp>
        <p:nvSpPr>
          <p:cNvPr id="4" name="Content Placeholder 3"/>
          <p:cNvSpPr>
            <a:spLocks noGrp="1"/>
          </p:cNvSpPr>
          <p:nvPr>
            <p:ph sz="half" idx="2"/>
          </p:nvPr>
        </p:nvSpPr>
        <p:spPr/>
        <p:txBody>
          <a:bodyPr/>
          <a:lstStyle/>
          <a:p>
            <a:r>
              <a:rPr lang="en-US" dirty="0" smtClean="0"/>
              <a:t>The students began asking questions about how animals found food in the winter… So  we watched some videos and decided to make bird feeders at our next family night!</a:t>
            </a:r>
            <a:endParaRPr lang="en-US" dirty="0"/>
          </a:p>
        </p:txBody>
      </p:sp>
      <p:sp>
        <p:nvSpPr>
          <p:cNvPr id="5" name="Text Placeholder 4"/>
          <p:cNvSpPr>
            <a:spLocks noGrp="1"/>
          </p:cNvSpPr>
          <p:nvPr>
            <p:ph type="body" sz="quarter" idx="3"/>
          </p:nvPr>
        </p:nvSpPr>
        <p:spPr>
          <a:xfrm>
            <a:off x="2209800" y="2240280"/>
            <a:ext cx="6239794" cy="658368"/>
          </a:xfrm>
        </p:spPr>
        <p:txBody>
          <a:bodyPr>
            <a:normAutofit/>
          </a:bodyPr>
          <a:lstStyle/>
          <a:p>
            <a:r>
              <a:rPr lang="en-US" sz="3600" dirty="0" smtClean="0"/>
              <a:t>Food</a:t>
            </a:r>
            <a:endParaRPr lang="en-US" sz="3600" dirty="0"/>
          </a:p>
        </p:txBody>
      </p:sp>
      <p:pic>
        <p:nvPicPr>
          <p:cNvPr id="7" name="Content Placeholder 6"/>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6248400" y="4648200"/>
            <a:ext cx="2593975" cy="1945481"/>
          </a:xfr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2133600"/>
            <a:ext cx="1962150" cy="266700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2819400"/>
            <a:ext cx="2043545" cy="2724727"/>
          </a:xfrm>
          <a:prstGeom prst="rect">
            <a:avLst/>
          </a:prstGeom>
        </p:spPr>
      </p:pic>
    </p:spTree>
    <p:extLst>
      <p:ext uri="{BB962C8B-B14F-4D97-AF65-F5344CB8AC3E}">
        <p14:creationId xmlns:p14="http://schemas.microsoft.com/office/powerpoint/2010/main" val="30945814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a:t>Phase 2: Developing the Project</a:t>
            </a:r>
          </a:p>
        </p:txBody>
      </p:sp>
      <p:sp>
        <p:nvSpPr>
          <p:cNvPr id="3" name="Text Placeholder 2"/>
          <p:cNvSpPr>
            <a:spLocks noGrp="1"/>
          </p:cNvSpPr>
          <p:nvPr>
            <p:ph type="body" idx="1"/>
          </p:nvPr>
        </p:nvSpPr>
        <p:spPr>
          <a:xfrm>
            <a:off x="1051560" y="2240280"/>
            <a:ext cx="5196840" cy="658368"/>
          </a:xfrm>
        </p:spPr>
        <p:txBody>
          <a:bodyPr>
            <a:normAutofit/>
          </a:bodyPr>
          <a:lstStyle/>
          <a:p>
            <a:r>
              <a:rPr lang="en-US" sz="3600" dirty="0" smtClean="0"/>
              <a:t>Animal</a:t>
            </a:r>
            <a:endParaRPr lang="en-US" sz="36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0800" y="3124200"/>
            <a:ext cx="2114550" cy="3048000"/>
          </a:xfrm>
          <a:prstGeom prst="rect">
            <a:avLst/>
          </a:prstGeom>
        </p:spPr>
      </p:pic>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04800" y="2582466"/>
            <a:ext cx="2435225" cy="1540668"/>
          </a:xfrm>
        </p:spPr>
      </p:pic>
      <p:sp>
        <p:nvSpPr>
          <p:cNvPr id="5" name="Text Placeholder 4"/>
          <p:cNvSpPr>
            <a:spLocks noGrp="1"/>
          </p:cNvSpPr>
          <p:nvPr>
            <p:ph type="body" sz="quarter" idx="3"/>
          </p:nvPr>
        </p:nvSpPr>
        <p:spPr>
          <a:xfrm>
            <a:off x="2438400" y="2240280"/>
            <a:ext cx="6011194" cy="658368"/>
          </a:xfrm>
        </p:spPr>
        <p:txBody>
          <a:bodyPr>
            <a:normAutofit/>
          </a:bodyPr>
          <a:lstStyle/>
          <a:p>
            <a:r>
              <a:rPr lang="en-US" sz="3600" dirty="0" smtClean="0"/>
              <a:t>Tracks</a:t>
            </a:r>
            <a:endParaRPr lang="en-US" sz="3600" dirty="0"/>
          </a:p>
        </p:txBody>
      </p:sp>
      <p:sp>
        <p:nvSpPr>
          <p:cNvPr id="6" name="Content Placeholder 5"/>
          <p:cNvSpPr>
            <a:spLocks noGrp="1"/>
          </p:cNvSpPr>
          <p:nvPr>
            <p:ph sz="quarter" idx="4"/>
          </p:nvPr>
        </p:nvSpPr>
        <p:spPr/>
        <p:txBody>
          <a:bodyPr>
            <a:normAutofit fontScale="92500"/>
          </a:bodyPr>
          <a:lstStyle/>
          <a:p>
            <a:r>
              <a:rPr lang="en-US" dirty="0" smtClean="0"/>
              <a:t>We started investigating animal tracks by using play dough and our animal figurines to make tracks. We played guessin</a:t>
            </a:r>
            <a:r>
              <a:rPr lang="en-US" dirty="0"/>
              <a:t>g</a:t>
            </a:r>
            <a:r>
              <a:rPr lang="en-US" dirty="0" smtClean="0"/>
              <a:t> games and compared the tracks together during our play &amp; exploration time.</a:t>
            </a:r>
            <a:endParaRPr lang="en-US"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136525" y="4511675"/>
            <a:ext cx="2565400" cy="1924050"/>
          </a:xfrm>
          <a:prstGeom prst="rect">
            <a:avLst/>
          </a:prstGeom>
        </p:spPr>
      </p:pic>
    </p:spTree>
    <p:extLst>
      <p:ext uri="{BB962C8B-B14F-4D97-AF65-F5344CB8AC3E}">
        <p14:creationId xmlns:p14="http://schemas.microsoft.com/office/powerpoint/2010/main" val="28108239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Information</a:t>
            </a:r>
            <a:endParaRPr lang="en-US" dirty="0"/>
          </a:p>
        </p:txBody>
      </p:sp>
      <p:sp>
        <p:nvSpPr>
          <p:cNvPr id="7" name="Content Placeholder 6"/>
          <p:cNvSpPr>
            <a:spLocks noGrp="1"/>
          </p:cNvSpPr>
          <p:nvPr>
            <p:ph sz="quarter" idx="13"/>
          </p:nvPr>
        </p:nvSpPr>
        <p:spPr/>
        <p:txBody>
          <a:bodyPr>
            <a:normAutofit fontScale="92500"/>
          </a:bodyPr>
          <a:lstStyle/>
          <a:p>
            <a:r>
              <a:rPr lang="en-US" dirty="0" smtClean="0"/>
              <a:t>This project involved two Pre-K classes; a morning class and an afternoon class. Each class had 16 children ranging in ages from three to five years old. There was a teacher and two associates involved in the project and it spanned out over seven weeks.</a:t>
            </a:r>
          </a:p>
          <a:p>
            <a:endParaRPr lang="en-US" dirty="0"/>
          </a:p>
        </p:txBody>
      </p:sp>
      <p:pic>
        <p:nvPicPr>
          <p:cNvPr id="13" name="Content Placeholder 12"/>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5093097" y="2239964"/>
            <a:ext cx="1917303" cy="2556404"/>
          </a:xfr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4419600"/>
            <a:ext cx="2540000" cy="1905000"/>
          </a:xfrm>
          <a:prstGeom prst="rect">
            <a:avLst/>
          </a:prstGeom>
        </p:spPr>
      </p:pic>
    </p:spTree>
    <p:extLst>
      <p:ext uri="{BB962C8B-B14F-4D97-AF65-F5344CB8AC3E}">
        <p14:creationId xmlns:p14="http://schemas.microsoft.com/office/powerpoint/2010/main" val="10555750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a:t>Phase 2: Developing the Project</a:t>
            </a:r>
          </a:p>
        </p:txBody>
      </p:sp>
      <p:sp>
        <p:nvSpPr>
          <p:cNvPr id="3" name="Text Placeholder 2"/>
          <p:cNvSpPr>
            <a:spLocks noGrp="1"/>
          </p:cNvSpPr>
          <p:nvPr>
            <p:ph type="body" idx="1"/>
          </p:nvPr>
        </p:nvSpPr>
        <p:spPr>
          <a:xfrm>
            <a:off x="1051560" y="2240280"/>
            <a:ext cx="5044440" cy="658368"/>
          </a:xfrm>
        </p:spPr>
        <p:txBody>
          <a:bodyPr>
            <a:normAutofit/>
          </a:bodyPr>
          <a:lstStyle/>
          <a:p>
            <a:r>
              <a:rPr lang="en-US" sz="3600" dirty="0" smtClean="0"/>
              <a:t>Animal</a:t>
            </a:r>
            <a:endParaRPr lang="en-US" sz="3600"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04800" y="2590800"/>
            <a:ext cx="2282825" cy="1712118"/>
          </a:xfrm>
        </p:spPr>
      </p:pic>
      <p:sp>
        <p:nvSpPr>
          <p:cNvPr id="5" name="Text Placeholder 4"/>
          <p:cNvSpPr>
            <a:spLocks noGrp="1"/>
          </p:cNvSpPr>
          <p:nvPr>
            <p:ph type="body" sz="quarter" idx="3"/>
          </p:nvPr>
        </p:nvSpPr>
        <p:spPr>
          <a:xfrm>
            <a:off x="2514600" y="2240280"/>
            <a:ext cx="5934994" cy="658368"/>
          </a:xfrm>
        </p:spPr>
        <p:txBody>
          <a:bodyPr>
            <a:normAutofit/>
          </a:bodyPr>
          <a:lstStyle/>
          <a:p>
            <a:r>
              <a:rPr lang="en-US" sz="3600" dirty="0" smtClean="0"/>
              <a:t>Tracks</a:t>
            </a:r>
            <a:endParaRPr lang="en-US" sz="3600" dirty="0"/>
          </a:p>
        </p:txBody>
      </p:sp>
      <p:sp>
        <p:nvSpPr>
          <p:cNvPr id="6" name="Content Placeholder 5"/>
          <p:cNvSpPr>
            <a:spLocks noGrp="1"/>
          </p:cNvSpPr>
          <p:nvPr>
            <p:ph sz="quarter" idx="4"/>
          </p:nvPr>
        </p:nvSpPr>
        <p:spPr>
          <a:xfrm>
            <a:off x="4645026" y="2944368"/>
            <a:ext cx="3799728" cy="3532632"/>
          </a:xfrm>
        </p:spPr>
        <p:txBody>
          <a:bodyPr>
            <a:normAutofit fontScale="77500" lnSpcReduction="20000"/>
          </a:bodyPr>
          <a:lstStyle/>
          <a:p>
            <a:r>
              <a:rPr lang="en-US" dirty="0" smtClean="0"/>
              <a:t>Once the students had the opportunity to explore animal tracks through the matching game, books, pictures and play dough track making we decided to make our own book of tracks… Students chose an animal(s), drew it, and then painted it’s paws/ feet/ hooves and stamped it on their page for our book. We displayed our books in our class library and in the hallway for everyone to see!</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8955" y="3200400"/>
            <a:ext cx="1600200" cy="27432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555" y="4419600"/>
            <a:ext cx="2310245" cy="1828800"/>
          </a:xfrm>
          <a:prstGeom prst="rect">
            <a:avLst/>
          </a:prstGeom>
        </p:spPr>
      </p:pic>
    </p:spTree>
    <p:extLst>
      <p:ext uri="{BB962C8B-B14F-4D97-AF65-F5344CB8AC3E}">
        <p14:creationId xmlns:p14="http://schemas.microsoft.com/office/powerpoint/2010/main" val="2861392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smtClean="0"/>
              <a:t>Phase 3: Concluding the Project</a:t>
            </a:r>
            <a:endParaRPr lang="en-US" sz="4200" dirty="0"/>
          </a:p>
        </p:txBody>
      </p:sp>
      <p:sp>
        <p:nvSpPr>
          <p:cNvPr id="7" name="Content Placeholder 6"/>
          <p:cNvSpPr>
            <a:spLocks noGrp="1"/>
          </p:cNvSpPr>
          <p:nvPr>
            <p:ph sz="quarter" idx="13"/>
          </p:nvPr>
        </p:nvSpPr>
        <p:spPr/>
        <p:txBody>
          <a:bodyPr>
            <a:normAutofit fontScale="85000" lnSpcReduction="10000"/>
          </a:bodyPr>
          <a:lstStyle/>
          <a:p>
            <a:r>
              <a:rPr lang="en-US" dirty="0" smtClean="0"/>
              <a:t>Our culminating event was a field trip to Finlayson Island. We went to look for animals, their homes, their tracks, try out our calls (both the ones they made and the real ones) and to fill up the bird feeders to provide the birds with some food. The students really seemed to enjoy the trip and we were lucky enough to see some animals!!</a:t>
            </a:r>
            <a:endParaRPr lang="en-US" dirty="0"/>
          </a:p>
        </p:txBody>
      </p:sp>
      <p:pic>
        <p:nvPicPr>
          <p:cNvPr id="9" name="Content Placeholder 8"/>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4495800" y="2209800"/>
            <a:ext cx="4190999" cy="1752600"/>
          </a:xfr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4114800"/>
            <a:ext cx="2057400" cy="198120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600" y="4114800"/>
            <a:ext cx="1981200" cy="1981200"/>
          </a:xfrm>
          <a:prstGeom prst="rect">
            <a:avLst/>
          </a:prstGeom>
        </p:spPr>
      </p:pic>
    </p:spTree>
    <p:extLst>
      <p:ext uri="{BB962C8B-B14F-4D97-AF65-F5344CB8AC3E}">
        <p14:creationId xmlns:p14="http://schemas.microsoft.com/office/powerpoint/2010/main" val="19451535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a:t>Phase 3: Concluding the Project</a:t>
            </a:r>
          </a:p>
        </p:txBody>
      </p:sp>
      <p:sp>
        <p:nvSpPr>
          <p:cNvPr id="3" name="Content Placeholder 2"/>
          <p:cNvSpPr>
            <a:spLocks noGrp="1"/>
          </p:cNvSpPr>
          <p:nvPr>
            <p:ph sz="quarter" idx="13"/>
          </p:nvPr>
        </p:nvSpPr>
        <p:spPr>
          <a:xfrm>
            <a:off x="304800" y="2240280"/>
            <a:ext cx="4184904" cy="4389120"/>
          </a:xfrm>
        </p:spPr>
        <p:txBody>
          <a:bodyPr>
            <a:noAutofit/>
          </a:bodyPr>
          <a:lstStyle/>
          <a:p>
            <a:r>
              <a:rPr lang="en-US" sz="1800" dirty="0" smtClean="0"/>
              <a:t>We shared the project with our families during our student-led conferences. The students showed their parents:</a:t>
            </a:r>
          </a:p>
          <a:p>
            <a:pPr lvl="1"/>
            <a:endParaRPr lang="en-US" sz="1800" dirty="0"/>
          </a:p>
          <a:p>
            <a:pPr lvl="1"/>
            <a:r>
              <a:rPr lang="en-US" sz="1800" dirty="0"/>
              <a:t>T</a:t>
            </a:r>
            <a:r>
              <a:rPr lang="en-US" sz="1800" dirty="0" smtClean="0"/>
              <a:t>heir animals and their homes</a:t>
            </a:r>
          </a:p>
          <a:p>
            <a:pPr lvl="1"/>
            <a:r>
              <a:rPr lang="en-US" sz="1800" dirty="0" smtClean="0"/>
              <a:t>Their animal calls and their video</a:t>
            </a:r>
          </a:p>
          <a:p>
            <a:pPr lvl="1"/>
            <a:r>
              <a:rPr lang="en-US" sz="1800" dirty="0" smtClean="0"/>
              <a:t>How they played in the food sensory bin</a:t>
            </a:r>
          </a:p>
          <a:p>
            <a:pPr lvl="1"/>
            <a:r>
              <a:rPr lang="en-US" sz="1800" dirty="0" smtClean="0"/>
              <a:t>Their track books </a:t>
            </a:r>
          </a:p>
          <a:p>
            <a:pPr lvl="1"/>
            <a:r>
              <a:rPr lang="en-US" sz="1800" dirty="0" smtClean="0"/>
              <a:t>The photo albums from our field trip</a:t>
            </a:r>
          </a:p>
          <a:p>
            <a:pPr marL="411480" lvl="1" indent="0">
              <a:buNone/>
            </a:pPr>
            <a:endParaRPr lang="en-US" sz="1800" dirty="0" smtClean="0"/>
          </a:p>
          <a:p>
            <a:pPr marL="411480" lvl="1" indent="0">
              <a:buNone/>
            </a:pPr>
            <a:r>
              <a:rPr lang="en-US" sz="1800" dirty="0" smtClean="0"/>
              <a:t> </a:t>
            </a:r>
            <a:endParaRPr lang="en-US" sz="1800" dirty="0"/>
          </a:p>
        </p:txBody>
      </p:sp>
      <p:pic>
        <p:nvPicPr>
          <p:cNvPr id="5" name="Content Placeholder 4"/>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4463342" y="2286000"/>
            <a:ext cx="2470858" cy="1600200"/>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0" y="2362200"/>
            <a:ext cx="1657350" cy="41148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457700" y="4076700"/>
            <a:ext cx="2438400" cy="2362200"/>
          </a:xfrm>
          <a:prstGeom prst="rect">
            <a:avLst/>
          </a:prstGeom>
        </p:spPr>
      </p:pic>
    </p:spTree>
    <p:extLst>
      <p:ext uri="{BB962C8B-B14F-4D97-AF65-F5344CB8AC3E}">
        <p14:creationId xmlns:p14="http://schemas.microsoft.com/office/powerpoint/2010/main" val="42605131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a:t>Phase 3: Concluding the Project</a:t>
            </a:r>
          </a:p>
        </p:txBody>
      </p:sp>
      <p:pic>
        <p:nvPicPr>
          <p:cNvPr id="8" name="Content Placeholder 7"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2209800"/>
            <a:ext cx="7315200" cy="4495800"/>
          </a:xfrm>
        </p:spPr>
      </p:pic>
      <p:sp>
        <p:nvSpPr>
          <p:cNvPr id="9" name="TextBox 8"/>
          <p:cNvSpPr txBox="1"/>
          <p:nvPr/>
        </p:nvSpPr>
        <p:spPr>
          <a:xfrm>
            <a:off x="76200" y="2895600"/>
            <a:ext cx="1371600" cy="2585323"/>
          </a:xfrm>
          <a:prstGeom prst="rect">
            <a:avLst/>
          </a:prstGeom>
          <a:noFill/>
        </p:spPr>
        <p:txBody>
          <a:bodyPr wrap="square" rtlCol="0">
            <a:spAutoFit/>
          </a:bodyPr>
          <a:lstStyle/>
          <a:p>
            <a:r>
              <a:rPr lang="en-US" dirty="0" smtClean="0"/>
              <a:t>Here is a web that outlines what the children learnt from their animal project.</a:t>
            </a:r>
            <a:endParaRPr lang="en-US" dirty="0"/>
          </a:p>
        </p:txBody>
      </p:sp>
    </p:spTree>
    <p:extLst>
      <p:ext uri="{BB962C8B-B14F-4D97-AF65-F5344CB8AC3E}">
        <p14:creationId xmlns:p14="http://schemas.microsoft.com/office/powerpoint/2010/main" val="3322421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I thought this project went very well. The topic was a good choice because the majority of the students were interested and participated in the project in some way or another.</a:t>
            </a:r>
          </a:p>
          <a:p>
            <a:r>
              <a:rPr lang="en-US" dirty="0" smtClean="0"/>
              <a:t>The most meaningful part for me was the field trip to Finlayson Island because I was surprised at how excited the students were and how much they enjoyed it!! </a:t>
            </a:r>
            <a:r>
              <a:rPr lang="en-US" dirty="0" smtClean="0"/>
              <a:t> Another </a:t>
            </a:r>
            <a:r>
              <a:rPr lang="en-US" dirty="0" smtClean="0"/>
              <a:t>meaningful part was when the students presented their project to their families at the student-led conferences. They were so proud and so was I!!!!!!</a:t>
            </a:r>
          </a:p>
          <a:p>
            <a:r>
              <a:rPr lang="en-US" dirty="0" smtClean="0"/>
              <a:t>If I </a:t>
            </a:r>
            <a:r>
              <a:rPr lang="en-US" dirty="0" smtClean="0"/>
              <a:t>was to do</a:t>
            </a:r>
            <a:r>
              <a:rPr lang="en-US" dirty="0" smtClean="0"/>
              <a:t> </a:t>
            </a:r>
            <a:r>
              <a:rPr lang="en-US" dirty="0" smtClean="0"/>
              <a:t>the project again I would try to plan it when the Wildlife Center was open. I </a:t>
            </a:r>
            <a:r>
              <a:rPr lang="en-US" dirty="0" smtClean="0"/>
              <a:t>tried </a:t>
            </a:r>
            <a:r>
              <a:rPr lang="en-US" dirty="0" smtClean="0"/>
              <a:t>to book a site visit there but they were closed for the </a:t>
            </a:r>
            <a:r>
              <a:rPr lang="en-US" dirty="0" smtClean="0"/>
              <a:t>season.</a:t>
            </a:r>
            <a:endParaRPr lang="en-US" dirty="0" smtClean="0"/>
          </a:p>
          <a:p>
            <a:endParaRPr lang="en-US" dirty="0"/>
          </a:p>
        </p:txBody>
      </p:sp>
      <p:sp>
        <p:nvSpPr>
          <p:cNvPr id="3" name="Title 2"/>
          <p:cNvSpPr>
            <a:spLocks noGrp="1"/>
          </p:cNvSpPr>
          <p:nvPr>
            <p:ph type="title"/>
          </p:nvPr>
        </p:nvSpPr>
        <p:spPr/>
        <p:txBody>
          <a:bodyPr/>
          <a:lstStyle/>
          <a:p>
            <a:r>
              <a:rPr lang="en-US" dirty="0" smtClean="0"/>
              <a:t>Teacher Reflection</a:t>
            </a:r>
            <a:endParaRPr lang="en-US" dirty="0"/>
          </a:p>
        </p:txBody>
      </p:sp>
    </p:spTree>
    <p:extLst>
      <p:ext uri="{BB962C8B-B14F-4D97-AF65-F5344CB8AC3E}">
        <p14:creationId xmlns:p14="http://schemas.microsoft.com/office/powerpoint/2010/main" val="14325574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0" y="2743200"/>
            <a:ext cx="4114800" cy="1323439"/>
          </a:xfrm>
          <a:prstGeom prst="rect">
            <a:avLst/>
          </a:prstGeom>
          <a:noFill/>
        </p:spPr>
        <p:txBody>
          <a:bodyPr wrap="square" rtlCol="0">
            <a:spAutoFit/>
          </a:bodyPr>
          <a:lstStyle/>
          <a:p>
            <a:pPr algn="ctr"/>
            <a:r>
              <a:rPr lang="en-US" sz="8000" dirty="0" smtClean="0">
                <a:latin typeface="Bradley Hand ITC" panose="03070402050302030203" pitchFamily="66" charset="0"/>
              </a:rPr>
              <a:t>The End</a:t>
            </a:r>
            <a:endParaRPr lang="en-US" sz="8000" dirty="0">
              <a:latin typeface="Bradley Hand ITC" panose="03070402050302030203" pitchFamily="66" charset="0"/>
            </a:endParaRPr>
          </a:p>
        </p:txBody>
      </p:sp>
    </p:spTree>
    <p:extLst>
      <p:ext uri="{BB962C8B-B14F-4D97-AF65-F5344CB8AC3E}">
        <p14:creationId xmlns:p14="http://schemas.microsoft.com/office/powerpoint/2010/main" val="38135166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Phase 1: Beginning the Project</a:t>
            </a:r>
            <a:endParaRPr lang="en-US" sz="4400" dirty="0"/>
          </a:p>
        </p:txBody>
      </p:sp>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381000" y="2286000"/>
            <a:ext cx="2362200" cy="1771650"/>
          </a:xfrm>
        </p:spPr>
      </p:pic>
      <p:sp>
        <p:nvSpPr>
          <p:cNvPr id="4" name="Content Placeholder 3"/>
          <p:cNvSpPr>
            <a:spLocks noGrp="1"/>
          </p:cNvSpPr>
          <p:nvPr>
            <p:ph sz="quarter" idx="14"/>
          </p:nvPr>
        </p:nvSpPr>
        <p:spPr/>
        <p:txBody>
          <a:bodyPr>
            <a:normAutofit lnSpcReduction="10000"/>
          </a:bodyPr>
          <a:lstStyle/>
          <a:p>
            <a:r>
              <a:rPr lang="en-US" dirty="0" smtClean="0"/>
              <a:t>We chose to do a project involving animals because the students in both the morning and afternoon classes were VERY interested in animals. They were constantly pretending to be a variety of animals on a daily basis.</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4229966"/>
            <a:ext cx="1885950" cy="25146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2200" y="3429000"/>
            <a:ext cx="2209800" cy="1657350"/>
          </a:xfrm>
          <a:prstGeom prst="rect">
            <a:avLst/>
          </a:prstGeom>
        </p:spPr>
      </p:pic>
    </p:spTree>
    <p:extLst>
      <p:ext uri="{BB962C8B-B14F-4D97-AF65-F5344CB8AC3E}">
        <p14:creationId xmlns:p14="http://schemas.microsoft.com/office/powerpoint/2010/main" val="42473563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Phase 1: Beginning the Project</a:t>
            </a:r>
          </a:p>
        </p:txBody>
      </p:sp>
      <p:sp>
        <p:nvSpPr>
          <p:cNvPr id="3" name="Content Placeholder 2"/>
          <p:cNvSpPr>
            <a:spLocks noGrp="1"/>
          </p:cNvSpPr>
          <p:nvPr>
            <p:ph sz="quarter" idx="13"/>
          </p:nvPr>
        </p:nvSpPr>
        <p:spPr/>
        <p:txBody>
          <a:bodyPr>
            <a:normAutofit fontScale="92500" lnSpcReduction="10000"/>
          </a:bodyPr>
          <a:lstStyle/>
          <a:p>
            <a:r>
              <a:rPr lang="en-US" dirty="0" smtClean="0"/>
              <a:t>To get the students even more intrigued  and focused on animals we added a variety of things to our classroom. We added animal costumes to the dress up center, animal figurines to the sensory table, and filled our class library with animal books to spike their interest.</a:t>
            </a:r>
            <a:endParaRPr lang="en-US" dirty="0"/>
          </a:p>
        </p:txBody>
      </p:sp>
      <p:pic>
        <p:nvPicPr>
          <p:cNvPr id="9" name="Content Placeholder 8"/>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4658735" y="4876800"/>
            <a:ext cx="3889375" cy="1676399"/>
          </a:xfr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1566" y="2133600"/>
            <a:ext cx="1962150" cy="2616200"/>
          </a:xfrm>
          <a:prstGeom prst="rect">
            <a:avLst/>
          </a:prstGeom>
        </p:spPr>
      </p:pic>
    </p:spTree>
    <p:extLst>
      <p:ext uri="{BB962C8B-B14F-4D97-AF65-F5344CB8AC3E}">
        <p14:creationId xmlns:p14="http://schemas.microsoft.com/office/powerpoint/2010/main" val="12392848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Phase 1: Beginning the Project</a:t>
            </a:r>
          </a:p>
        </p:txBody>
      </p:sp>
      <p:sp>
        <p:nvSpPr>
          <p:cNvPr id="5" name="Content Placeholder 4"/>
          <p:cNvSpPr>
            <a:spLocks noGrp="1"/>
          </p:cNvSpPr>
          <p:nvPr>
            <p:ph sz="quarter" idx="13"/>
          </p:nvPr>
        </p:nvSpPr>
        <p:spPr/>
        <p:txBody>
          <a:bodyPr/>
          <a:lstStyle/>
          <a:p>
            <a:r>
              <a:rPr lang="en-US" dirty="0" smtClean="0"/>
              <a:t>In order to narrow the topic, we as a class, decided to focus on wild animals that lived in Canada. Each child represented their beginning knowledge by working as a class to create a list of animals that </a:t>
            </a:r>
            <a:r>
              <a:rPr lang="en-US" dirty="0" smtClean="0"/>
              <a:t>live </a:t>
            </a:r>
            <a:r>
              <a:rPr lang="en-US" dirty="0" smtClean="0"/>
              <a:t>here.</a:t>
            </a:r>
            <a:endParaRPr lang="en-US"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060372" y="2164772"/>
            <a:ext cx="3657600" cy="3442855"/>
          </a:xfrm>
          <a:prstGeom prst="rect">
            <a:avLst/>
          </a:prstGeom>
        </p:spPr>
      </p:pic>
      <p:pic>
        <p:nvPicPr>
          <p:cNvPr id="11" name="Content Placeholder 10"/>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5340368" y="4419600"/>
            <a:ext cx="2965432" cy="2209800"/>
          </a:xfrm>
        </p:spPr>
      </p:pic>
    </p:spTree>
    <p:extLst>
      <p:ext uri="{BB962C8B-B14F-4D97-AF65-F5344CB8AC3E}">
        <p14:creationId xmlns:p14="http://schemas.microsoft.com/office/powerpoint/2010/main" val="25015237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Phase 1: Beginning the Project</a:t>
            </a:r>
          </a:p>
        </p:txBody>
      </p:sp>
      <p:sp>
        <p:nvSpPr>
          <p:cNvPr id="3" name="Content Placeholder 2"/>
          <p:cNvSpPr>
            <a:spLocks noGrp="1"/>
          </p:cNvSpPr>
          <p:nvPr>
            <p:ph sz="quarter" idx="13"/>
          </p:nvPr>
        </p:nvSpPr>
        <p:spPr/>
        <p:txBody>
          <a:bodyPr>
            <a:normAutofit fontScale="85000" lnSpcReduction="20000"/>
          </a:bodyPr>
          <a:lstStyle/>
          <a:p>
            <a:r>
              <a:rPr lang="en-US" dirty="0" smtClean="0"/>
              <a:t>As a class we then formed a list of questions we wanted to learn about animals. We created the question list during our morning/ afternoon meeting and recorded them on our </a:t>
            </a:r>
            <a:r>
              <a:rPr lang="en-US" dirty="0" err="1" smtClean="0"/>
              <a:t>Smartboard</a:t>
            </a:r>
            <a:r>
              <a:rPr lang="en-US" dirty="0" smtClean="0"/>
              <a:t>. I later grouped them and printed off a list which was posted in our classroom and on the bulletin board in the hallway with our list/drawings of the animals that lived in Canada.</a:t>
            </a:r>
            <a:endParaRPr lang="en-US" dirty="0"/>
          </a:p>
        </p:txBody>
      </p:sp>
      <p:sp>
        <p:nvSpPr>
          <p:cNvPr id="6" name="Content Placeholder 5"/>
          <p:cNvSpPr>
            <a:spLocks noGrp="1"/>
          </p:cNvSpPr>
          <p:nvPr>
            <p:ph sz="quarter" idx="14"/>
          </p:nvPr>
        </p:nvSpPr>
        <p:spPr>
          <a:xfrm>
            <a:off x="4645151" y="2057400"/>
            <a:ext cx="3803904" cy="4059936"/>
          </a:xfrm>
        </p:spPr>
        <p:txBody>
          <a:bodyPr>
            <a:normAutofit fontScale="25000" lnSpcReduction="20000"/>
          </a:bodyPr>
          <a:lstStyle/>
          <a:p>
            <a:pPr marL="0" indent="0" algn="ctr">
              <a:buNone/>
            </a:pPr>
            <a:r>
              <a:rPr lang="en-US" sz="5600" dirty="0"/>
              <a:t> </a:t>
            </a:r>
            <a:r>
              <a:rPr lang="en-US" sz="5600" u="sng" dirty="0"/>
              <a:t>Wild Animals </a:t>
            </a:r>
            <a:endParaRPr lang="en-US" sz="5600" dirty="0"/>
          </a:p>
          <a:p>
            <a:pPr marL="0" indent="0" algn="ctr">
              <a:buNone/>
            </a:pPr>
            <a:r>
              <a:rPr lang="en-US" sz="5600" i="1" dirty="0"/>
              <a:t>These are our questions about animals…</a:t>
            </a:r>
            <a:endParaRPr lang="en-US" sz="5600" dirty="0"/>
          </a:p>
          <a:p>
            <a:pPr marL="0" indent="0" algn="ctr">
              <a:buNone/>
            </a:pPr>
            <a:r>
              <a:rPr lang="en-US" sz="5600" b="1" dirty="0"/>
              <a:t> </a:t>
            </a:r>
            <a:endParaRPr lang="en-US" sz="5600" dirty="0"/>
          </a:p>
          <a:p>
            <a:pPr marL="0" indent="0" algn="ctr">
              <a:buNone/>
            </a:pPr>
            <a:r>
              <a:rPr lang="en-US" sz="5600" b="1" dirty="0"/>
              <a:t>HOMES</a:t>
            </a:r>
            <a:endParaRPr lang="en-US" sz="5600" dirty="0"/>
          </a:p>
          <a:p>
            <a:pPr marL="0" indent="0" algn="ctr">
              <a:buNone/>
            </a:pPr>
            <a:r>
              <a:rPr lang="en-US" sz="5600" dirty="0"/>
              <a:t>Where do they live?</a:t>
            </a:r>
          </a:p>
          <a:p>
            <a:pPr marL="0" indent="0" algn="ctr">
              <a:buNone/>
            </a:pPr>
            <a:r>
              <a:rPr lang="en-US" sz="5600" dirty="0" smtClean="0"/>
              <a:t>Where </a:t>
            </a:r>
            <a:r>
              <a:rPr lang="en-US" sz="5600" dirty="0"/>
              <a:t>do they sleep?</a:t>
            </a:r>
          </a:p>
          <a:p>
            <a:pPr marL="0" indent="0" algn="ctr">
              <a:buNone/>
            </a:pPr>
            <a:r>
              <a:rPr lang="en-US" sz="5600" dirty="0"/>
              <a:t>Where do they go in the winter?</a:t>
            </a:r>
          </a:p>
          <a:p>
            <a:pPr marL="0" indent="0" algn="ctr">
              <a:buNone/>
            </a:pPr>
            <a:r>
              <a:rPr lang="en-US" sz="5600" dirty="0"/>
              <a:t>What happens to animals that live in the water?</a:t>
            </a:r>
          </a:p>
          <a:p>
            <a:pPr marL="0" indent="0" algn="ctr">
              <a:buNone/>
            </a:pPr>
            <a:r>
              <a:rPr lang="en-US" sz="5600" b="1" dirty="0"/>
              <a:t> </a:t>
            </a:r>
            <a:endParaRPr lang="en-US" sz="5600" dirty="0"/>
          </a:p>
          <a:p>
            <a:pPr marL="0" indent="0" algn="ctr">
              <a:buNone/>
            </a:pPr>
            <a:r>
              <a:rPr lang="en-US" sz="5600" b="1" dirty="0"/>
              <a:t>FOOD</a:t>
            </a:r>
            <a:endParaRPr lang="en-US" sz="5600" dirty="0"/>
          </a:p>
          <a:p>
            <a:pPr marL="0" indent="0" algn="ctr">
              <a:buNone/>
            </a:pPr>
            <a:r>
              <a:rPr lang="en-US" sz="5600" dirty="0"/>
              <a:t>What do they eat?</a:t>
            </a:r>
          </a:p>
          <a:p>
            <a:pPr marL="0" indent="0" algn="ctr">
              <a:buNone/>
            </a:pPr>
            <a:r>
              <a:rPr lang="en-US" sz="5600" dirty="0"/>
              <a:t>Where do they find food?</a:t>
            </a:r>
          </a:p>
          <a:p>
            <a:pPr marL="0" indent="0" algn="ctr">
              <a:buNone/>
            </a:pPr>
            <a:r>
              <a:rPr lang="en-US" sz="5600" b="1" dirty="0"/>
              <a:t> </a:t>
            </a:r>
            <a:endParaRPr lang="en-US" sz="5600" dirty="0"/>
          </a:p>
          <a:p>
            <a:pPr marL="0" indent="0" algn="ctr">
              <a:buNone/>
            </a:pPr>
            <a:r>
              <a:rPr lang="en-US" sz="5600" b="1" dirty="0" smtClean="0"/>
              <a:t>APPEARANCE</a:t>
            </a:r>
            <a:endParaRPr lang="en-US" sz="5600" dirty="0"/>
          </a:p>
          <a:p>
            <a:pPr marL="0" indent="0" algn="ctr">
              <a:buNone/>
            </a:pPr>
            <a:r>
              <a:rPr lang="en-US" sz="5600" dirty="0"/>
              <a:t>What do they sound like?</a:t>
            </a:r>
          </a:p>
          <a:p>
            <a:pPr marL="0" indent="0" algn="ctr">
              <a:buNone/>
            </a:pPr>
            <a:r>
              <a:rPr lang="en-US" sz="5600" dirty="0"/>
              <a:t>What noises do they make?</a:t>
            </a:r>
          </a:p>
          <a:p>
            <a:pPr marL="0" indent="0" algn="ctr">
              <a:buNone/>
            </a:pPr>
            <a:r>
              <a:rPr lang="en-US" sz="5600" dirty="0"/>
              <a:t>What do their tracks look like?</a:t>
            </a:r>
          </a:p>
          <a:p>
            <a:pPr marL="0" indent="0">
              <a:buNone/>
            </a:pPr>
            <a:r>
              <a:rPr lang="en-US" sz="4800" dirty="0"/>
              <a:t> </a:t>
            </a:r>
          </a:p>
          <a:p>
            <a:pPr marL="0" indent="0">
              <a:buNone/>
            </a:pPr>
            <a:r>
              <a:rPr lang="en-US" sz="4800" dirty="0"/>
              <a:t> </a:t>
            </a:r>
          </a:p>
          <a:p>
            <a:pPr marL="0" indent="0">
              <a:buNone/>
            </a:pPr>
            <a:endParaRPr lang="en-US" dirty="0"/>
          </a:p>
        </p:txBody>
      </p:sp>
    </p:spTree>
    <p:extLst>
      <p:ext uri="{BB962C8B-B14F-4D97-AF65-F5344CB8AC3E}">
        <p14:creationId xmlns:p14="http://schemas.microsoft.com/office/powerpoint/2010/main" val="2397743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dirty="0"/>
              <a:t>Phase 1: Beginning the Project</a:t>
            </a:r>
          </a:p>
        </p:txBody>
      </p:sp>
      <p:pic>
        <p:nvPicPr>
          <p:cNvPr id="19" name="Content Placeholder 18"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600" y="2247900"/>
            <a:ext cx="7162800" cy="4305300"/>
          </a:xfrm>
        </p:spPr>
      </p:pic>
      <p:sp>
        <p:nvSpPr>
          <p:cNvPr id="20" name="TextBox 19"/>
          <p:cNvSpPr txBox="1"/>
          <p:nvPr/>
        </p:nvSpPr>
        <p:spPr>
          <a:xfrm>
            <a:off x="228600" y="2667000"/>
            <a:ext cx="1524000" cy="2308324"/>
          </a:xfrm>
          <a:prstGeom prst="rect">
            <a:avLst/>
          </a:prstGeom>
          <a:noFill/>
        </p:spPr>
        <p:txBody>
          <a:bodyPr wrap="square" rtlCol="0">
            <a:spAutoFit/>
          </a:bodyPr>
          <a:lstStyle/>
          <a:p>
            <a:r>
              <a:rPr lang="en-US" dirty="0" smtClean="0"/>
              <a:t>This is the teacher web which represents our expectations and ideas for the project.</a:t>
            </a:r>
            <a:endParaRPr lang="en-US" dirty="0"/>
          </a:p>
        </p:txBody>
      </p:sp>
    </p:spTree>
    <p:extLst>
      <p:ext uri="{BB962C8B-B14F-4D97-AF65-F5344CB8AC3E}">
        <p14:creationId xmlns:p14="http://schemas.microsoft.com/office/powerpoint/2010/main" val="24145004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200" dirty="0" smtClean="0"/>
              <a:t>Phase 2: Developing the Project</a:t>
            </a:r>
            <a:endParaRPr lang="en-US" sz="4200" dirty="0"/>
          </a:p>
        </p:txBody>
      </p:sp>
      <p:sp>
        <p:nvSpPr>
          <p:cNvPr id="4" name="Content Placeholder 3"/>
          <p:cNvSpPr>
            <a:spLocks noGrp="1"/>
          </p:cNvSpPr>
          <p:nvPr>
            <p:ph sz="quarter" idx="13"/>
          </p:nvPr>
        </p:nvSpPr>
        <p:spPr/>
        <p:txBody>
          <a:bodyPr/>
          <a:lstStyle/>
          <a:p>
            <a:r>
              <a:rPr lang="en-US" dirty="0"/>
              <a:t>We broke the project into </a:t>
            </a:r>
            <a:r>
              <a:rPr lang="en-US" dirty="0" smtClean="0"/>
              <a:t>four </a:t>
            </a:r>
            <a:r>
              <a:rPr lang="en-US" dirty="0"/>
              <a:t>main areas and focused on one area at a time. The areas of focus included: </a:t>
            </a:r>
          </a:p>
          <a:p>
            <a:pPr lvl="1"/>
            <a:r>
              <a:rPr lang="en-US" dirty="0"/>
              <a:t>Animal Homes</a:t>
            </a:r>
          </a:p>
          <a:p>
            <a:pPr lvl="1"/>
            <a:r>
              <a:rPr lang="en-US" dirty="0"/>
              <a:t>Animal Sounds</a:t>
            </a:r>
          </a:p>
          <a:p>
            <a:pPr lvl="1"/>
            <a:r>
              <a:rPr lang="en-US" dirty="0"/>
              <a:t>Animal </a:t>
            </a:r>
            <a:r>
              <a:rPr lang="en-US" dirty="0" smtClean="0"/>
              <a:t>Food </a:t>
            </a:r>
            <a:endParaRPr lang="en-US" dirty="0"/>
          </a:p>
          <a:p>
            <a:pPr lvl="1"/>
            <a:r>
              <a:rPr lang="en-US" dirty="0"/>
              <a:t>Animal </a:t>
            </a:r>
            <a:r>
              <a:rPr lang="en-US" dirty="0" smtClean="0"/>
              <a:t>Tracks</a:t>
            </a:r>
            <a:endParaRPr lang="en-US" dirty="0"/>
          </a:p>
          <a:p>
            <a:endParaRPr lang="en-US" dirty="0"/>
          </a:p>
        </p:txBody>
      </p:sp>
      <p:pic>
        <p:nvPicPr>
          <p:cNvPr id="6" name="Content Placeholder 5"/>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6705600" y="2819400"/>
            <a:ext cx="2133600" cy="2819400"/>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2209800"/>
            <a:ext cx="2032000" cy="22098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1000" y="4572000"/>
            <a:ext cx="2336800" cy="1752600"/>
          </a:xfrm>
          <a:prstGeom prst="rect">
            <a:avLst/>
          </a:prstGeom>
        </p:spPr>
      </p:pic>
    </p:spTree>
    <p:extLst>
      <p:ext uri="{BB962C8B-B14F-4D97-AF65-F5344CB8AC3E}">
        <p14:creationId xmlns:p14="http://schemas.microsoft.com/office/powerpoint/2010/main" val="14145093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a:t>Phase 2: Developing the Project</a:t>
            </a:r>
          </a:p>
        </p:txBody>
      </p:sp>
      <p:sp>
        <p:nvSpPr>
          <p:cNvPr id="5" name="Text Placeholder 4"/>
          <p:cNvSpPr>
            <a:spLocks noGrp="1"/>
          </p:cNvSpPr>
          <p:nvPr>
            <p:ph type="body" idx="1"/>
          </p:nvPr>
        </p:nvSpPr>
        <p:spPr>
          <a:xfrm>
            <a:off x="1051560" y="2240280"/>
            <a:ext cx="5882640" cy="658368"/>
          </a:xfrm>
        </p:spPr>
        <p:txBody>
          <a:bodyPr>
            <a:normAutofit/>
          </a:bodyPr>
          <a:lstStyle/>
          <a:p>
            <a:r>
              <a:rPr lang="en-US" sz="3600" dirty="0" smtClean="0"/>
              <a:t>Animal</a:t>
            </a:r>
            <a:endParaRPr lang="en-US" sz="3600" dirty="0"/>
          </a:p>
        </p:txBody>
      </p:sp>
      <p:sp>
        <p:nvSpPr>
          <p:cNvPr id="6" name="Content Placeholder 5"/>
          <p:cNvSpPr>
            <a:spLocks noGrp="1"/>
          </p:cNvSpPr>
          <p:nvPr>
            <p:ph sz="half" idx="2"/>
          </p:nvPr>
        </p:nvSpPr>
        <p:spPr/>
        <p:txBody>
          <a:bodyPr>
            <a:normAutofit fontScale="85000" lnSpcReduction="10000"/>
          </a:bodyPr>
          <a:lstStyle/>
          <a:p>
            <a:r>
              <a:rPr lang="en-US" dirty="0" smtClean="0"/>
              <a:t>The students started investigating animal homes by talking, reading, and watching videos of animals making their homes.  Each child chose an animal </a:t>
            </a:r>
            <a:r>
              <a:rPr lang="en-US" dirty="0"/>
              <a:t> </a:t>
            </a:r>
            <a:r>
              <a:rPr lang="en-US" dirty="0" smtClean="0"/>
              <a:t>to </a:t>
            </a:r>
            <a:r>
              <a:rPr lang="en-US" dirty="0" smtClean="0"/>
              <a:t>learn more about and our “guardian angels” came and helped </a:t>
            </a:r>
            <a:r>
              <a:rPr lang="en-US" dirty="0" smtClean="0"/>
              <a:t>the children </a:t>
            </a:r>
            <a:r>
              <a:rPr lang="en-US" dirty="0" smtClean="0"/>
              <a:t>read books </a:t>
            </a:r>
            <a:r>
              <a:rPr lang="en-US" dirty="0" smtClean="0"/>
              <a:t>about the</a:t>
            </a:r>
            <a:r>
              <a:rPr lang="en-US" dirty="0" smtClean="0"/>
              <a:t> animals. </a:t>
            </a:r>
            <a:endParaRPr lang="en-US" dirty="0"/>
          </a:p>
        </p:txBody>
      </p:sp>
      <p:sp>
        <p:nvSpPr>
          <p:cNvPr id="7" name="Text Placeholder 6"/>
          <p:cNvSpPr>
            <a:spLocks noGrp="1"/>
          </p:cNvSpPr>
          <p:nvPr>
            <p:ph type="body" sz="quarter" idx="3"/>
          </p:nvPr>
        </p:nvSpPr>
        <p:spPr>
          <a:xfrm>
            <a:off x="2819400" y="2240280"/>
            <a:ext cx="5630194" cy="658368"/>
          </a:xfrm>
        </p:spPr>
        <p:txBody>
          <a:bodyPr>
            <a:normAutofit/>
          </a:bodyPr>
          <a:lstStyle/>
          <a:p>
            <a:r>
              <a:rPr lang="en-US" sz="3600" dirty="0" smtClean="0"/>
              <a:t>Homes</a:t>
            </a:r>
            <a:endParaRPr lang="en-US" sz="3600" dirty="0"/>
          </a:p>
        </p:txBody>
      </p:sp>
      <p:pic>
        <p:nvPicPr>
          <p:cNvPr id="12" name="Content Placeholder 11"/>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5029200" y="2944813"/>
            <a:ext cx="2209800" cy="2590689"/>
          </a:xfr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7066" y="4572000"/>
            <a:ext cx="2328333" cy="1905000"/>
          </a:xfrm>
          <a:prstGeom prst="rect">
            <a:avLst/>
          </a:prstGeom>
        </p:spPr>
      </p:pic>
    </p:spTree>
    <p:extLst>
      <p:ext uri="{BB962C8B-B14F-4D97-AF65-F5344CB8AC3E}">
        <p14:creationId xmlns:p14="http://schemas.microsoft.com/office/powerpoint/2010/main" val="1854583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4337</TotalTime>
  <Words>1213</Words>
  <Application>Microsoft Office PowerPoint</Application>
  <PresentationFormat>On-screen Show (4:3)</PresentationFormat>
  <Paragraphs>105</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Hardcover</vt:lpstr>
      <vt:lpstr>An Animal Inquiry Project Pre-Kindergarten </vt:lpstr>
      <vt:lpstr>Background Information</vt:lpstr>
      <vt:lpstr>Phase 1: Beginning the Project</vt:lpstr>
      <vt:lpstr>Phase 1: Beginning the Project</vt:lpstr>
      <vt:lpstr>Phase 1: Beginning the Project</vt:lpstr>
      <vt:lpstr>Phase 1: Beginning the Project</vt:lpstr>
      <vt:lpstr>Phase 1: Beginning the Project</vt:lpstr>
      <vt:lpstr>Phase 2: Developing the Project</vt:lpstr>
      <vt:lpstr>Phase 2: Developing the Project</vt:lpstr>
      <vt:lpstr>Phase 2: Developing the Project</vt:lpstr>
      <vt:lpstr>Phase 2: Developing the Project</vt:lpstr>
      <vt:lpstr>Phase 2: Developing the Project</vt:lpstr>
      <vt:lpstr>Phase 2: Developing the Project</vt:lpstr>
      <vt:lpstr>Phase 2: Developing the Project</vt:lpstr>
      <vt:lpstr>Phase 2: Developing the Project</vt:lpstr>
      <vt:lpstr>Phase 2: Developing the Project</vt:lpstr>
      <vt:lpstr>Phase 2: Developing the Project</vt:lpstr>
      <vt:lpstr>Phase 2: Developing the Project</vt:lpstr>
      <vt:lpstr>Phase 2: Developing the Project</vt:lpstr>
      <vt:lpstr>Phase 2: Developing the Project</vt:lpstr>
      <vt:lpstr>Phase 3: Concluding the Project</vt:lpstr>
      <vt:lpstr>Phase 3: Concluding the Project</vt:lpstr>
      <vt:lpstr>Phase 3: Concluding the Project</vt:lpstr>
      <vt:lpstr>Teacher Reflection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Cheryl Erlandson</cp:lastModifiedBy>
  <cp:revision>43</cp:revision>
  <dcterms:created xsi:type="dcterms:W3CDTF">2014-04-06T19:53:42Z</dcterms:created>
  <dcterms:modified xsi:type="dcterms:W3CDTF">2014-06-17T17:31:23Z</dcterms:modified>
</cp:coreProperties>
</file>