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 id="260" r:id="rId6"/>
    <p:sldId id="262" r:id="rId7"/>
    <p:sldId id="261" r:id="rId8"/>
    <p:sldId id="263" r:id="rId9"/>
    <p:sldId id="264" r:id="rId10"/>
    <p:sldId id="265" r:id="rId11"/>
    <p:sldId id="266" r:id="rId12"/>
    <p:sldId id="269" r:id="rId13"/>
    <p:sldId id="267" r:id="rId14"/>
    <p:sldId id="270" r:id="rId15"/>
    <p:sldId id="282" r:id="rId16"/>
    <p:sldId id="271" r:id="rId17"/>
    <p:sldId id="283"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DBEA"/>
    <a:srgbClr val="FF33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0" d="100"/>
          <a:sy n="70" d="100"/>
        </p:scale>
        <p:origin x="-116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8451F09-98C8-41A6-8C7D-9250D0C74FC8}" type="datetimeFigureOut">
              <a:rPr lang="en-CA" smtClean="0"/>
              <a:t>17/06/2014</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DF1390E3-0EEB-4F21-90CD-D5D71AEDE62D}"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451F09-98C8-41A6-8C7D-9250D0C74FC8}" type="datetimeFigureOut">
              <a:rPr lang="en-CA" smtClean="0"/>
              <a:t>17/06/2014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F1390E3-0EEB-4F21-90CD-D5D71AEDE62D}"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451F09-98C8-41A6-8C7D-9250D0C74FC8}" type="datetimeFigureOut">
              <a:rPr lang="en-CA" smtClean="0"/>
              <a:t>17/06/2014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F1390E3-0EEB-4F21-90CD-D5D71AEDE62D}"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451F09-98C8-41A6-8C7D-9250D0C74FC8}" type="datetimeFigureOut">
              <a:rPr lang="en-CA" smtClean="0"/>
              <a:t>17/06/2014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F1390E3-0EEB-4F21-90CD-D5D71AEDE62D}"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8451F09-98C8-41A6-8C7D-9250D0C74FC8}" type="datetimeFigureOut">
              <a:rPr lang="en-CA" smtClean="0"/>
              <a:t>17/06/2014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F1390E3-0EEB-4F21-90CD-D5D71AEDE62D}"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451F09-98C8-41A6-8C7D-9250D0C74FC8}" type="datetimeFigureOut">
              <a:rPr lang="en-CA" smtClean="0"/>
              <a:t>17/06/2014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F1390E3-0EEB-4F21-90CD-D5D71AEDE62D}"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8451F09-98C8-41A6-8C7D-9250D0C74FC8}" type="datetimeFigureOut">
              <a:rPr lang="en-CA" smtClean="0"/>
              <a:t>17/06/2014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F1390E3-0EEB-4F21-90CD-D5D71AEDE62D}"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8451F09-98C8-41A6-8C7D-9250D0C74FC8}" type="datetimeFigureOut">
              <a:rPr lang="en-CA" smtClean="0"/>
              <a:t>17/06/2014</a:t>
            </a:fld>
            <a:endParaRPr lang="en-CA"/>
          </a:p>
        </p:txBody>
      </p:sp>
      <p:sp>
        <p:nvSpPr>
          <p:cNvPr id="8" name="Slide Number Placeholder 7"/>
          <p:cNvSpPr>
            <a:spLocks noGrp="1"/>
          </p:cNvSpPr>
          <p:nvPr>
            <p:ph type="sldNum" sz="quarter" idx="11"/>
          </p:nvPr>
        </p:nvSpPr>
        <p:spPr/>
        <p:txBody>
          <a:bodyPr/>
          <a:lstStyle/>
          <a:p>
            <a:fld id="{DF1390E3-0EEB-4F21-90CD-D5D71AEDE62D}" type="slidenum">
              <a:rPr lang="en-CA" smtClean="0"/>
              <a:t>‹#›</a:t>
            </a:fld>
            <a:endParaRPr lang="en-CA"/>
          </a:p>
        </p:txBody>
      </p:sp>
      <p:sp>
        <p:nvSpPr>
          <p:cNvPr id="9" name="Footer Placeholder 8"/>
          <p:cNvSpPr>
            <a:spLocks noGrp="1"/>
          </p:cNvSpPr>
          <p:nvPr>
            <p:ph type="ftr" sz="quarter" idx="12"/>
          </p:nvPr>
        </p:nvSpPr>
        <p:spPr/>
        <p:txBody>
          <a:bodyPr/>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451F09-98C8-41A6-8C7D-9250D0C74FC8}" type="datetimeFigureOut">
              <a:rPr lang="en-CA" smtClean="0"/>
              <a:t>17/06/2014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F1390E3-0EEB-4F21-90CD-D5D71AEDE62D}"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451F09-98C8-41A6-8C7D-9250D0C74FC8}" type="datetimeFigureOut">
              <a:rPr lang="en-CA" smtClean="0"/>
              <a:t>17/06/2014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156448" y="6422064"/>
            <a:ext cx="762000" cy="365125"/>
          </a:xfrm>
        </p:spPr>
        <p:txBody>
          <a:bodyPr/>
          <a:lstStyle/>
          <a:p>
            <a:fld id="{DF1390E3-0EEB-4F21-90CD-D5D71AEDE62D}"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A8451F09-98C8-41A6-8C7D-9250D0C74FC8}" type="datetimeFigureOut">
              <a:rPr lang="en-CA" smtClean="0"/>
              <a:t>17/06/2014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F1390E3-0EEB-4F21-90CD-D5D71AEDE62D}"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8451F09-98C8-41A6-8C7D-9250D0C74FC8}" type="datetimeFigureOut">
              <a:rPr lang="en-CA" smtClean="0"/>
              <a:t>17/06/2014</a:t>
            </a:fld>
            <a:endParaRPr lang="en-CA"/>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CA"/>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F1390E3-0EEB-4F21-90CD-D5D71AEDE62D}" type="slidenum">
              <a:rPr lang="en-CA" smtClean="0"/>
              <a:t>‹#›</a:t>
            </a:fld>
            <a:endParaRPr lang="en-CA"/>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8988" y="116632"/>
            <a:ext cx="6624736" cy="648072"/>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CA" sz="4800" dirty="0" smtClean="0">
                <a:ln w="0"/>
                <a:solidFill>
                  <a:srgbClr val="00B0F0"/>
                </a:solidFill>
                <a:effectLst>
                  <a:reflection blurRad="12700" stA="50000" endPos="50000" dist="5000" dir="5400000" sy="-100000" rotWithShape="0"/>
                </a:effectLst>
              </a:rPr>
              <a:t>The Bakery Project</a:t>
            </a:r>
            <a:endParaRPr lang="en-CA" sz="4800" dirty="0">
              <a:ln w="0"/>
              <a:solidFill>
                <a:srgbClr val="00B0F0"/>
              </a:solidFill>
              <a:effectLst>
                <a:reflection blurRad="12700" stA="50000" endPos="50000" dist="5000" dir="5400000" sy="-100000" rotWithShape="0"/>
              </a:effectLst>
            </a:endParaRPr>
          </a:p>
        </p:txBody>
      </p:sp>
      <p:sp>
        <p:nvSpPr>
          <p:cNvPr id="3" name="Subtitle 2"/>
          <p:cNvSpPr>
            <a:spLocks noGrp="1"/>
          </p:cNvSpPr>
          <p:nvPr>
            <p:ph type="subTitle" idx="1"/>
          </p:nvPr>
        </p:nvSpPr>
        <p:spPr>
          <a:xfrm>
            <a:off x="2555776" y="5589240"/>
            <a:ext cx="6480048" cy="1752600"/>
          </a:xfrm>
        </p:spPr>
        <p:txBody>
          <a:bodyPr/>
          <a:lstStyle/>
          <a:p>
            <a:r>
              <a:rPr lang="en-CA" dirty="0" smtClean="0"/>
              <a:t>Done by:  Kerry Price - Kindergarten</a:t>
            </a:r>
          </a:p>
          <a:p>
            <a:r>
              <a:rPr lang="en-CA" dirty="0" smtClean="0"/>
              <a:t>2014</a:t>
            </a:r>
          </a:p>
          <a:p>
            <a:endParaRPr lang="en-CA" dirty="0" smtClean="0"/>
          </a:p>
          <a:p>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375549" y="2169067"/>
            <a:ext cx="3746076" cy="2809558"/>
          </a:xfrm>
          <a:prstGeom prst="rect">
            <a:avLst/>
          </a:prstGeom>
        </p:spPr>
      </p:pic>
      <p:sp>
        <p:nvSpPr>
          <p:cNvPr id="8" name="Rectangle 7"/>
          <p:cNvSpPr/>
          <p:nvPr/>
        </p:nvSpPr>
        <p:spPr>
          <a:xfrm>
            <a:off x="755576" y="764704"/>
            <a:ext cx="8039039"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cap="all" spc="0" dirty="0" err="1" smtClean="0">
                <a:ln w="0"/>
                <a:solidFill>
                  <a:srgbClr val="68DBEA"/>
                </a:solidFill>
                <a:effectLst>
                  <a:reflection blurRad="12700" stA="50000" endPos="50000" dist="5000" dir="5400000" sy="-100000" rotWithShape="0"/>
                </a:effectLst>
              </a:rPr>
              <a:t>Mr</a:t>
            </a:r>
            <a:r>
              <a:rPr lang="en-US" sz="2400" b="1" cap="all" spc="0" dirty="0" smtClean="0">
                <a:ln w="0"/>
                <a:solidFill>
                  <a:srgbClr val="68DBEA"/>
                </a:solidFill>
                <a:effectLst>
                  <a:reflection blurRad="12700" stA="50000" endPos="50000" dist="5000" dir="5400000" sy="-100000" rotWithShape="0"/>
                </a:effectLst>
              </a:rPr>
              <a:t> </a:t>
            </a:r>
            <a:r>
              <a:rPr lang="en-US" sz="2400" b="1" cap="all" dirty="0" err="1" smtClean="0">
                <a:ln w="0"/>
                <a:solidFill>
                  <a:srgbClr val="68DBEA"/>
                </a:solidFill>
                <a:effectLst>
                  <a:reflection blurRad="12700" stA="50000" endPos="50000" dist="5000" dir="5400000" sy="-100000" rotWithShape="0"/>
                </a:effectLst>
              </a:rPr>
              <a:t>coocres</a:t>
            </a:r>
            <a:r>
              <a:rPr lang="en-US" sz="2400" b="1" cap="all" dirty="0" smtClean="0">
                <a:ln w="0"/>
                <a:solidFill>
                  <a:srgbClr val="68DBEA"/>
                </a:solidFill>
                <a:effectLst>
                  <a:reflection blurRad="12700" stA="50000" endPos="50000" dist="5000" dir="5400000" sy="-100000" rotWithShape="0"/>
                </a:effectLst>
              </a:rPr>
              <a:t> </a:t>
            </a:r>
            <a:r>
              <a:rPr lang="en-US" sz="2400" b="1" cap="all" dirty="0" err="1" smtClean="0">
                <a:ln w="0"/>
                <a:solidFill>
                  <a:srgbClr val="68DBEA"/>
                </a:solidFill>
                <a:effectLst>
                  <a:reflection blurRad="12700" stA="50000" endPos="50000" dist="5000" dir="5400000" sy="-100000" rotWithShape="0"/>
                </a:effectLst>
              </a:rPr>
              <a:t>bakre</a:t>
            </a:r>
            <a:endParaRPr lang="en-US" sz="2400" b="1" cap="all" dirty="0" smtClean="0">
              <a:ln w="0"/>
              <a:solidFill>
                <a:srgbClr val="68DBEA"/>
              </a:solidFill>
              <a:effectLst>
                <a:reflection blurRad="12700" stA="50000" endPos="50000" dist="5000" dir="5400000" sy="-100000" rotWithShape="0"/>
              </a:effectLst>
            </a:endParaRPr>
          </a:p>
          <a:p>
            <a:pPr algn="ctr"/>
            <a:r>
              <a:rPr lang="en-US" sz="2400" b="1" cap="all" spc="0" dirty="0" smtClean="0">
                <a:ln w="0"/>
                <a:solidFill>
                  <a:srgbClr val="68DBEA"/>
                </a:solidFill>
                <a:effectLst>
                  <a:reflection blurRad="12700" stA="50000" endPos="50000" dist="5000" dir="5400000" sy="-100000" rotWithShape="0"/>
                </a:effectLst>
              </a:rPr>
              <a:t>(AKA Mr</a:t>
            </a:r>
            <a:r>
              <a:rPr lang="en-US" sz="2400" b="1" cap="all" dirty="0" smtClean="0">
                <a:ln w="0"/>
                <a:solidFill>
                  <a:srgbClr val="68DBEA"/>
                </a:solidFill>
                <a:effectLst>
                  <a:reflection blurRad="12700" stA="50000" endPos="50000" dist="5000" dir="5400000" sy="-100000" rotWithShape="0"/>
                </a:effectLst>
              </a:rPr>
              <a:t>. Cooker’s Bakery)</a:t>
            </a:r>
            <a:endParaRPr lang="en-US" sz="2400" b="1" cap="all" spc="0" dirty="0">
              <a:ln w="0"/>
              <a:solidFill>
                <a:srgbClr val="68DBEA"/>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2114253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smtClean="0">
                <a:solidFill>
                  <a:srgbClr val="FF0000"/>
                </a:solidFill>
              </a:rPr>
              <a:t>Phase 2</a:t>
            </a:r>
            <a:br>
              <a:rPr lang="en-CA" dirty="0" smtClean="0">
                <a:solidFill>
                  <a:srgbClr val="FF0000"/>
                </a:solidFill>
              </a:rPr>
            </a:br>
            <a:r>
              <a:rPr lang="en-CA" dirty="0" smtClean="0">
                <a:solidFill>
                  <a:srgbClr val="FF0000"/>
                </a:solidFill>
              </a:rPr>
              <a:t>Let the Baking Begin!!</a:t>
            </a:r>
            <a:endParaRPr lang="en-CA"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marL="36576" indent="0">
              <a:buNone/>
            </a:pPr>
            <a:r>
              <a:rPr lang="en-CA" sz="1900" dirty="0" smtClean="0"/>
              <a:t>Before the baking could begin, we discussed some of the safety issues and concerns that are present in a real bakery</a:t>
            </a:r>
          </a:p>
          <a:p>
            <a:r>
              <a:rPr lang="en-CA" sz="1900" dirty="0" smtClean="0"/>
              <a:t>Keeping hair out of the food</a:t>
            </a:r>
          </a:p>
          <a:p>
            <a:r>
              <a:rPr lang="en-CA" sz="1900" dirty="0" smtClean="0"/>
              <a:t>Keeping our baking area clean</a:t>
            </a:r>
          </a:p>
          <a:p>
            <a:r>
              <a:rPr lang="en-CA" sz="1900" dirty="0" smtClean="0"/>
              <a:t>Cleaning our hands and fingernails</a:t>
            </a:r>
          </a:p>
          <a:p>
            <a:r>
              <a:rPr lang="en-CA" sz="1900" dirty="0" smtClean="0"/>
              <a:t>The use of electrical appliances</a:t>
            </a:r>
          </a:p>
          <a:p>
            <a:r>
              <a:rPr lang="en-CA" sz="1900" dirty="0" smtClean="0"/>
              <a:t>Being safe around a hot oven.</a:t>
            </a:r>
          </a:p>
          <a:p>
            <a:pPr marL="36576" indent="0">
              <a:buNone/>
            </a:pPr>
            <a:r>
              <a:rPr lang="en-CA" sz="1900" dirty="0" smtClean="0"/>
              <a:t>As the children were playing and role playing the bakery setting, I kept trying to reinforce the ideas of keeping their bakery clean and following the guidelines. I had put up pictures of how to put the bakery back in order so if they looked at the picture, it was easy to follow and leave the area neat and clean. Finally, one day, they had left the bakery in a disgusting mess so the “health inspector” came in, overnight, and closed the bakery. They were unable to reopen the bakery until they met all the terms stated on the closure sign.</a:t>
            </a:r>
          </a:p>
          <a:p>
            <a:pPr marL="36576" indent="0">
              <a:buNone/>
            </a:pPr>
            <a:r>
              <a:rPr lang="en-CA" sz="1900" dirty="0">
                <a:solidFill>
                  <a:srgbClr val="92D050"/>
                </a:solidFill>
              </a:rPr>
              <a:t>USCK.2</a:t>
            </a:r>
          </a:p>
          <a:p>
            <a:pPr marL="36576" indent="0">
              <a:buNone/>
            </a:pPr>
            <a:r>
              <a:rPr lang="en-CA" sz="1900" dirty="0">
                <a:solidFill>
                  <a:srgbClr val="92D050"/>
                </a:solidFill>
              </a:rPr>
              <a:t>Establish behaviours that support safety of self and others (including safety at school and at home).</a:t>
            </a:r>
            <a:r>
              <a:rPr lang="en-CA" sz="2400" dirty="0">
                <a:solidFill>
                  <a:srgbClr val="92D050"/>
                </a:solidFill>
              </a:rPr>
              <a:t> </a:t>
            </a:r>
            <a:endParaRPr lang="en-CA" sz="2400" dirty="0" smtClean="0">
              <a:solidFill>
                <a:srgbClr val="92D050"/>
              </a:solidFill>
            </a:endParaRPr>
          </a:p>
          <a:p>
            <a:pPr marL="36576" indent="0">
              <a:buNone/>
            </a:pPr>
            <a:r>
              <a:rPr lang="en-CA" sz="1900" dirty="0">
                <a:solidFill>
                  <a:srgbClr val="92D050"/>
                </a:solidFill>
              </a:rPr>
              <a:t>CCK.3</a:t>
            </a:r>
          </a:p>
          <a:p>
            <a:pPr marL="36576" indent="0">
              <a:buNone/>
            </a:pPr>
            <a:r>
              <a:rPr lang="en-CA" sz="1900" dirty="0">
                <a:solidFill>
                  <a:srgbClr val="92D050"/>
                </a:solidFill>
              </a:rPr>
              <a:t>Use oral language to converse, engage in play, express ideas, and share personal experiences.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1916832"/>
            <a:ext cx="1512168" cy="1134126"/>
          </a:xfrm>
          <a:prstGeom prst="rect">
            <a:avLst/>
          </a:prstGeom>
        </p:spPr>
      </p:pic>
    </p:spTree>
    <p:extLst>
      <p:ext uri="{BB962C8B-B14F-4D97-AF65-F5344CB8AC3E}">
        <p14:creationId xmlns:p14="http://schemas.microsoft.com/office/powerpoint/2010/main" val="66122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solidFill>
                  <a:srgbClr val="FF0000"/>
                </a:solidFill>
              </a:rPr>
              <a:t>Let the Baking Begin!!!</a:t>
            </a:r>
            <a:endParaRPr lang="en-CA" dirty="0">
              <a:solidFill>
                <a:srgbClr val="FF0000"/>
              </a:solidFill>
            </a:endParaRPr>
          </a:p>
        </p:txBody>
      </p:sp>
      <p:sp>
        <p:nvSpPr>
          <p:cNvPr id="3" name="Content Placeholder 2"/>
          <p:cNvSpPr>
            <a:spLocks noGrp="1"/>
          </p:cNvSpPr>
          <p:nvPr>
            <p:ph idx="1"/>
          </p:nvPr>
        </p:nvSpPr>
        <p:spPr/>
        <p:txBody>
          <a:bodyPr>
            <a:normAutofit/>
          </a:bodyPr>
          <a:lstStyle/>
          <a:p>
            <a:pPr marL="36576" indent="0">
              <a:buNone/>
            </a:pPr>
            <a:r>
              <a:rPr lang="en-CA" sz="1600" dirty="0" smtClean="0"/>
              <a:t>Our healthy vs unhealthy baking sparked a discussion about where to begin </a:t>
            </a:r>
            <a:r>
              <a:rPr lang="en-CA" sz="1600" dirty="0" smtClean="0"/>
              <a:t> </a:t>
            </a:r>
            <a:r>
              <a:rPr lang="en-CA" sz="1600" dirty="0" smtClean="0"/>
              <a:t>experimenting with our baking.  We decided that in order to sell food at our bakery, we would have to try different recipes and taste test our baking to decide if it was worthy of selling.  We decided to begin with making whole wheat buns and banana blueberry muffins. Some of the issues that I was presented with was being able to document with photos what we were doing and the experiences that we were having while still remaining safe </a:t>
            </a:r>
            <a:r>
              <a:rPr lang="en-CA" sz="1600" dirty="0" smtClean="0"/>
              <a:t>during </a:t>
            </a:r>
            <a:r>
              <a:rPr lang="en-CA" sz="1600" dirty="0" smtClean="0"/>
              <a:t>mixing and baking.  We decided that our best taste testers would be our friends from the other Kindergarten class.  We </a:t>
            </a:r>
            <a:r>
              <a:rPr lang="en-CA" sz="1600" dirty="0" smtClean="0"/>
              <a:t>did </a:t>
            </a:r>
            <a:r>
              <a:rPr lang="en-CA" sz="1600" dirty="0" smtClean="0"/>
              <a:t>some science experiments with yeast and baking soda to discover what makes bread and cakes/cookies/muffins, etc. rise.  We also discussed and documented some of the changes that took place when we mixed and added heat to the ingredients.</a:t>
            </a:r>
          </a:p>
          <a:p>
            <a:pPr marL="36576" indent="0">
              <a:buNone/>
            </a:pPr>
            <a:r>
              <a:rPr lang="en-CA" sz="1600" dirty="0">
                <a:solidFill>
                  <a:srgbClr val="92D050"/>
                </a:solidFill>
              </a:rPr>
              <a:t>MOK.1</a:t>
            </a:r>
          </a:p>
          <a:p>
            <a:pPr marL="36576" indent="0">
              <a:buNone/>
            </a:pPr>
            <a:r>
              <a:rPr lang="en-CA" sz="1600" dirty="0">
                <a:solidFill>
                  <a:srgbClr val="92D050"/>
                </a:solidFill>
              </a:rPr>
              <a:t>Investigate observable characteristics of familiar objects and materials in their environment. [SI] </a:t>
            </a:r>
            <a:r>
              <a:rPr lang="en-CA" sz="1600" dirty="0"/>
              <a:t/>
            </a:r>
            <a:br>
              <a:rPr lang="en-CA" sz="1600" dirty="0"/>
            </a:br>
            <a:endParaRPr lang="en-CA"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5612850"/>
            <a:ext cx="1547664" cy="116074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5445224"/>
            <a:ext cx="996280" cy="1328374"/>
          </a:xfrm>
          <a:prstGeom prst="rect">
            <a:avLst/>
          </a:prstGeom>
        </p:spPr>
      </p:pic>
    </p:spTree>
    <p:extLst>
      <p:ext uri="{BB962C8B-B14F-4D97-AF65-F5344CB8AC3E}">
        <p14:creationId xmlns:p14="http://schemas.microsoft.com/office/powerpoint/2010/main" val="1582851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Documentation of recipes</a:t>
            </a:r>
            <a:endParaRPr lang="en-CA" dirty="0"/>
          </a:p>
        </p:txBody>
      </p:sp>
      <p:sp>
        <p:nvSpPr>
          <p:cNvPr id="3" name="Content Placeholder 2"/>
          <p:cNvSpPr>
            <a:spLocks noGrp="1"/>
          </p:cNvSpPr>
          <p:nvPr>
            <p:ph idx="1"/>
          </p:nvPr>
        </p:nvSpPr>
        <p:spPr/>
        <p:txBody>
          <a:bodyPr>
            <a:normAutofit fontScale="77500" lnSpcReduction="20000"/>
          </a:bodyPr>
          <a:lstStyle/>
          <a:p>
            <a:pPr marL="36576" indent="0">
              <a:buNone/>
            </a:pPr>
            <a:r>
              <a:rPr lang="en-CA" dirty="0"/>
              <a:t>I wrote the recipes out on chart paper so that it was easy for us to follow the </a:t>
            </a:r>
            <a:r>
              <a:rPr lang="en-CA" dirty="0" smtClean="0"/>
              <a:t>directions and </a:t>
            </a:r>
            <a:r>
              <a:rPr lang="en-CA" dirty="0"/>
              <a:t>so that </a:t>
            </a:r>
            <a:r>
              <a:rPr lang="en-CA" dirty="0" smtClean="0"/>
              <a:t>so </a:t>
            </a:r>
            <a:r>
              <a:rPr lang="en-CA" dirty="0"/>
              <a:t>that customers could see the ingredients we </a:t>
            </a:r>
            <a:r>
              <a:rPr lang="en-CA" dirty="0" smtClean="0"/>
              <a:t>used.  This </a:t>
            </a:r>
            <a:r>
              <a:rPr lang="en-CA" dirty="0"/>
              <a:t>helped the students to find the names of our products when they were writing down recipes and menus.  As we were doing this the children came up with a brain wave.  </a:t>
            </a:r>
            <a:r>
              <a:rPr lang="en-CA" dirty="0" smtClean="0"/>
              <a:t>They wanted to </a:t>
            </a:r>
            <a:r>
              <a:rPr lang="en-CA" dirty="0"/>
              <a:t>make a cookbook from all the recipes that we </a:t>
            </a:r>
            <a:r>
              <a:rPr lang="en-CA" dirty="0" smtClean="0"/>
              <a:t>used </a:t>
            </a:r>
            <a:r>
              <a:rPr lang="en-CA" dirty="0"/>
              <a:t>so that </a:t>
            </a:r>
            <a:r>
              <a:rPr lang="en-CA" dirty="0" smtClean="0"/>
              <a:t>they</a:t>
            </a:r>
            <a:r>
              <a:rPr lang="en-CA" dirty="0" smtClean="0"/>
              <a:t> </a:t>
            </a:r>
            <a:r>
              <a:rPr lang="en-CA" dirty="0"/>
              <a:t>could have these recipes at home and bake with </a:t>
            </a:r>
            <a:r>
              <a:rPr lang="en-CA" dirty="0" smtClean="0"/>
              <a:t>their</a:t>
            </a:r>
            <a:r>
              <a:rPr lang="en-CA" dirty="0" smtClean="0"/>
              <a:t> </a:t>
            </a:r>
            <a:r>
              <a:rPr lang="en-CA" dirty="0"/>
              <a:t>families.  Another student said that some restaurants and bakeries have their cookbooks for sale at the bakery so we could put the cookbook out on the counter for sale.  As we were cooking, we would go back to our questions/answers on the </a:t>
            </a:r>
            <a:r>
              <a:rPr lang="en-CA" dirty="0" smtClean="0"/>
              <a:t>board.</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5301208"/>
            <a:ext cx="1907704" cy="1430778"/>
          </a:xfrm>
          <a:prstGeom prst="rect">
            <a:avLst/>
          </a:prstGeom>
        </p:spPr>
      </p:pic>
    </p:spTree>
    <p:extLst>
      <p:ext uri="{BB962C8B-B14F-4D97-AF65-F5344CB8AC3E}">
        <p14:creationId xmlns:p14="http://schemas.microsoft.com/office/powerpoint/2010/main" val="357227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smtClean="0">
                <a:solidFill>
                  <a:srgbClr val="FF0000"/>
                </a:solidFill>
              </a:rPr>
              <a:t>A cookie – WHAT?! </a:t>
            </a:r>
            <a:r>
              <a:rPr lang="en-CA" dirty="0" smtClean="0">
                <a:solidFill>
                  <a:srgbClr val="FF0000"/>
                </a:solidFill>
              </a:rPr>
              <a:t/>
            </a:r>
            <a:br>
              <a:rPr lang="en-CA" dirty="0" smtClean="0">
                <a:solidFill>
                  <a:srgbClr val="FF0000"/>
                </a:solidFill>
              </a:rPr>
            </a:br>
            <a:r>
              <a:rPr lang="en-CA" dirty="0" smtClean="0">
                <a:solidFill>
                  <a:srgbClr val="FF0000"/>
                </a:solidFill>
              </a:rPr>
              <a:t>Did </a:t>
            </a:r>
            <a:r>
              <a:rPr lang="en-CA" dirty="0" smtClean="0">
                <a:solidFill>
                  <a:srgbClr val="FF0000"/>
                </a:solidFill>
              </a:rPr>
              <a:t>you say sale?</a:t>
            </a:r>
            <a:endParaRPr lang="en-CA"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marL="36576" indent="0">
              <a:buNone/>
            </a:pPr>
            <a:r>
              <a:rPr lang="en-CA" dirty="0" smtClean="0"/>
              <a:t>As our baking project proceeded, the students throughout the school would be walking by and asking what we were making because it smelled SO good.  I had some older students ask if they could come to my class because we always get to do such fun things.  Obviously our baking was getting noticed.  The chocolate chips cookies, of course, were the biggest hit throughout the school and one of the older students told us we should make cookies and sell them.  Well, that was all the students needed to hear and the topic of a cookie sale took off.  </a:t>
            </a:r>
            <a:endParaRPr lang="en-CA" dirty="0"/>
          </a:p>
        </p:txBody>
      </p:sp>
    </p:spTree>
    <p:extLst>
      <p:ext uri="{BB962C8B-B14F-4D97-AF65-F5344CB8AC3E}">
        <p14:creationId xmlns:p14="http://schemas.microsoft.com/office/powerpoint/2010/main" val="1959972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smtClean="0">
                <a:solidFill>
                  <a:srgbClr val="FF0000"/>
                </a:solidFill>
              </a:rPr>
              <a:t>Organizing a Whole School Cookie Sale</a:t>
            </a:r>
            <a:endParaRPr lang="en-CA"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marL="36576" indent="0">
              <a:buNone/>
            </a:pPr>
            <a:r>
              <a:rPr lang="en-CA" dirty="0" smtClean="0"/>
              <a:t>We sat down and brainstormed and discussed all the things that would need to be done in order to have this bake sale.  Instantly </a:t>
            </a:r>
            <a:r>
              <a:rPr lang="en-CA" dirty="0" smtClean="0"/>
              <a:t>the students </a:t>
            </a:r>
            <a:r>
              <a:rPr lang="en-CA" dirty="0" smtClean="0"/>
              <a:t>realized that a manager would have to be appointed to make sure that everything was done and running smoothly.  I </a:t>
            </a:r>
            <a:r>
              <a:rPr lang="en-CA" dirty="0" smtClean="0"/>
              <a:t>was </a:t>
            </a:r>
            <a:r>
              <a:rPr lang="en-CA" dirty="0" smtClean="0"/>
              <a:t>voted as the mostly likely to succeed.  The starting point </a:t>
            </a:r>
            <a:r>
              <a:rPr lang="en-CA" dirty="0" smtClean="0"/>
              <a:t>was</a:t>
            </a:r>
            <a:r>
              <a:rPr lang="en-CA" dirty="0" smtClean="0"/>
              <a:t> </a:t>
            </a:r>
            <a:r>
              <a:rPr lang="en-CA" dirty="0" smtClean="0"/>
              <a:t>to decide what kind of cookie we wanted to make.  Some of the children decided that the children in the school kept commenting about our chocolate chip cookies and all the students in our class decided that they loved them as well.  There really wasn’t a voting session as it was unanimous that we sell chocolate chip cookies.  Then we had to decide on how much we wanted to sell our cookies for.  The typical response </a:t>
            </a:r>
            <a:r>
              <a:rPr lang="en-CA" dirty="0" smtClean="0"/>
              <a:t>was, “F</a:t>
            </a:r>
            <a:r>
              <a:rPr lang="en-CA" dirty="0" smtClean="0"/>
              <a:t>or </a:t>
            </a:r>
            <a:r>
              <a:rPr lang="en-CA" dirty="0" smtClean="0"/>
              <a:t>a </a:t>
            </a:r>
            <a:r>
              <a:rPr lang="en-CA" dirty="0" smtClean="0"/>
              <a:t>hundred”.  </a:t>
            </a:r>
            <a:r>
              <a:rPr lang="en-CA" dirty="0" smtClean="0"/>
              <a:t>My </a:t>
            </a:r>
            <a:r>
              <a:rPr lang="en-CA" dirty="0" smtClean="0"/>
              <a:t>response was, “ </a:t>
            </a:r>
            <a:r>
              <a:rPr lang="en-CA" dirty="0" smtClean="0"/>
              <a:t>A hundred what</a:t>
            </a:r>
            <a:r>
              <a:rPr lang="en-CA" dirty="0" smtClean="0"/>
              <a:t>?” </a:t>
            </a:r>
            <a:r>
              <a:rPr lang="en-CA" dirty="0" smtClean="0"/>
              <a:t>We talked about how you could go to a store and a bakery and buy a whole bag of cookies for less than $5 so we finally voted and agreed on $.50 per cookie.  </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6128681"/>
            <a:ext cx="936104" cy="70207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6114304"/>
            <a:ext cx="504056" cy="6720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04" y="6091578"/>
            <a:ext cx="504056" cy="672075"/>
          </a:xfrm>
          <a:prstGeom prst="rect">
            <a:avLst/>
          </a:prstGeom>
        </p:spPr>
      </p:pic>
    </p:spTree>
    <p:extLst>
      <p:ext uri="{BB962C8B-B14F-4D97-AF65-F5344CB8AC3E}">
        <p14:creationId xmlns:p14="http://schemas.microsoft.com/office/powerpoint/2010/main" val="1400858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Cookie Sale</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CA" dirty="0"/>
              <a:t>We </a:t>
            </a:r>
            <a:r>
              <a:rPr lang="en-CA" dirty="0" smtClean="0"/>
              <a:t>decided </a:t>
            </a:r>
            <a:r>
              <a:rPr lang="en-CA" dirty="0"/>
              <a:t>that we needed to set a date and send out notes with a due date on it for the sale.  We talked about what </a:t>
            </a:r>
            <a:r>
              <a:rPr lang="en-CA" dirty="0" smtClean="0"/>
              <a:t>might </a:t>
            </a:r>
            <a:r>
              <a:rPr lang="en-CA" dirty="0"/>
              <a:t>entice the customers from our school to want to take the cookie order sheets home and buy the cookies.  We decided that while we were dropping off cookies, some of the bakers would get dressed up in the bakery outfits and would explain to each class what was going on.  We also highlighted a specific date to return orders and money.</a:t>
            </a:r>
          </a:p>
          <a:p>
            <a:endParaRPr lang="en-US" dirty="0"/>
          </a:p>
        </p:txBody>
      </p:sp>
    </p:spTree>
    <p:extLst>
      <p:ext uri="{BB962C8B-B14F-4D97-AF65-F5344CB8AC3E}">
        <p14:creationId xmlns:p14="http://schemas.microsoft.com/office/powerpoint/2010/main" val="4181972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dirty="0" smtClean="0">
                <a:solidFill>
                  <a:srgbClr val="FF0000"/>
                </a:solidFill>
              </a:rPr>
              <a:t>Decision Making</a:t>
            </a:r>
            <a:endParaRPr lang="en-CA"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marL="36576" indent="0">
              <a:buNone/>
            </a:pPr>
            <a:r>
              <a:rPr lang="en-CA" dirty="0" smtClean="0"/>
              <a:t>Since this was my first attempt at a project, I believe that my thoughtful principal was feeling sorry for me and bought many packages of the prepackaged cookies so we just had to cut, place on a cookie sheet and bake.  </a:t>
            </a:r>
            <a:endParaRPr lang="en-CA" dirty="0" smtClean="0"/>
          </a:p>
          <a:p>
            <a:pPr marL="36576" indent="0">
              <a:buNone/>
            </a:pPr>
            <a:endParaRPr lang="en-CA" dirty="0"/>
          </a:p>
          <a:p>
            <a:pPr marL="36576" indent="0">
              <a:buNone/>
            </a:pPr>
            <a:r>
              <a:rPr lang="en-CA" dirty="0" smtClean="0"/>
              <a:t>I </a:t>
            </a:r>
            <a:r>
              <a:rPr lang="en-CA" dirty="0" smtClean="0"/>
              <a:t>have to admit, this idea did sound enticing but then I thought, “Would the overall experience be authentic working in a </a:t>
            </a:r>
            <a:r>
              <a:rPr lang="en-CA" dirty="0" smtClean="0"/>
              <a:t>bakery?”  There </a:t>
            </a:r>
            <a:r>
              <a:rPr lang="en-CA" dirty="0" smtClean="0"/>
              <a:t>would be many skills </a:t>
            </a:r>
            <a:r>
              <a:rPr lang="en-CA" dirty="0" smtClean="0"/>
              <a:t>such as </a:t>
            </a:r>
            <a:r>
              <a:rPr lang="en-CA" dirty="0" smtClean="0"/>
              <a:t>counting</a:t>
            </a:r>
            <a:r>
              <a:rPr lang="en-CA" dirty="0" smtClean="0"/>
              <a:t>, measuring accurately (dry and wet ingredients), working as a team and putting the </a:t>
            </a:r>
            <a:r>
              <a:rPr lang="en-CA" dirty="0" smtClean="0"/>
              <a:t>effort </a:t>
            </a:r>
            <a:r>
              <a:rPr lang="en-CA" dirty="0" smtClean="0"/>
              <a:t>in that would be lost so I decided that we needed this experience of working together so we did not do the cut and bake cookies.  </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16632"/>
            <a:ext cx="1691680" cy="1268760"/>
          </a:xfrm>
          <a:prstGeom prst="rect">
            <a:avLst/>
          </a:prstGeom>
        </p:spPr>
      </p:pic>
    </p:spTree>
    <p:extLst>
      <p:ext uri="{BB962C8B-B14F-4D97-AF65-F5344CB8AC3E}">
        <p14:creationId xmlns:p14="http://schemas.microsoft.com/office/powerpoint/2010/main" val="4224170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Decision Making</a:t>
            </a:r>
            <a:endParaRPr lang="en-US" dirty="0"/>
          </a:p>
        </p:txBody>
      </p:sp>
      <p:sp>
        <p:nvSpPr>
          <p:cNvPr id="3" name="Content Placeholder 2"/>
          <p:cNvSpPr>
            <a:spLocks noGrp="1"/>
          </p:cNvSpPr>
          <p:nvPr>
            <p:ph idx="1"/>
          </p:nvPr>
        </p:nvSpPr>
        <p:spPr/>
        <p:txBody>
          <a:bodyPr>
            <a:normAutofit fontScale="85000" lnSpcReduction="20000"/>
          </a:bodyPr>
          <a:lstStyle/>
          <a:p>
            <a:r>
              <a:rPr lang="en-CA" dirty="0"/>
              <a:t>We were taking in orders, learning how to organize and order our supplies to accommodate the cookies orders and </a:t>
            </a:r>
            <a:r>
              <a:rPr lang="en-CA" dirty="0" smtClean="0"/>
              <a:t>making </a:t>
            </a:r>
            <a:r>
              <a:rPr lang="en-CA" dirty="0"/>
              <a:t>a list of utensils that we would be needing.  Since we had done some baking, as a group, already, they had a much better idea of the basics food items and baking utensils that we would need.  I made the recipe bigger and we went through the recipe to make sure that I had all the ingredients listed and </a:t>
            </a:r>
            <a:r>
              <a:rPr lang="en-CA" dirty="0" smtClean="0"/>
              <a:t>was ready </a:t>
            </a:r>
            <a:r>
              <a:rPr lang="en-CA" dirty="0"/>
              <a:t>to order once we knew the final tally amount. I also wanted all the </a:t>
            </a:r>
            <a:r>
              <a:rPr lang="en-CA" dirty="0" smtClean="0"/>
              <a:t>children </a:t>
            </a:r>
            <a:r>
              <a:rPr lang="en-CA" dirty="0"/>
              <a:t>to experience as many aspects of life in the bakery as possible.</a:t>
            </a:r>
          </a:p>
          <a:p>
            <a:endParaRPr lang="en-US" dirty="0"/>
          </a:p>
        </p:txBody>
      </p:sp>
    </p:spTree>
    <p:extLst>
      <p:ext uri="{BB962C8B-B14F-4D97-AF65-F5344CB8AC3E}">
        <p14:creationId xmlns:p14="http://schemas.microsoft.com/office/powerpoint/2010/main" val="1833808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smtClean="0">
                <a:solidFill>
                  <a:srgbClr val="FF0000"/>
                </a:solidFill>
              </a:rPr>
              <a:t>Tallying cookie orders and organizing supplies</a:t>
            </a:r>
            <a:endParaRPr lang="en-CA" dirty="0">
              <a:solidFill>
                <a:srgbClr val="FF0000"/>
              </a:solidFill>
            </a:endParaRPr>
          </a:p>
        </p:txBody>
      </p:sp>
      <p:sp>
        <p:nvSpPr>
          <p:cNvPr id="3" name="Content Placeholder 2"/>
          <p:cNvSpPr>
            <a:spLocks noGrp="1"/>
          </p:cNvSpPr>
          <p:nvPr>
            <p:ph idx="1"/>
          </p:nvPr>
        </p:nvSpPr>
        <p:spPr/>
        <p:txBody>
          <a:bodyPr>
            <a:normAutofit fontScale="55000" lnSpcReduction="20000"/>
          </a:bodyPr>
          <a:lstStyle/>
          <a:p>
            <a:pPr marL="36576" indent="0">
              <a:buNone/>
            </a:pPr>
            <a:r>
              <a:rPr lang="en-CA" dirty="0" smtClean="0"/>
              <a:t>I </a:t>
            </a:r>
            <a:r>
              <a:rPr lang="en-CA" dirty="0" smtClean="0"/>
              <a:t>requested </a:t>
            </a:r>
            <a:r>
              <a:rPr lang="en-CA" dirty="0" smtClean="0"/>
              <a:t>that </a:t>
            </a:r>
            <a:r>
              <a:rPr lang="en-CA" dirty="0" smtClean="0"/>
              <a:t>all orders and money </a:t>
            </a:r>
            <a:r>
              <a:rPr lang="en-CA" dirty="0" smtClean="0"/>
              <a:t>be in </a:t>
            </a:r>
            <a:r>
              <a:rPr lang="en-CA" dirty="0" smtClean="0"/>
              <a:t>by Tuesday, February 4 by no later than noon to give us time to talk and organize what we would need for baking the next day.  </a:t>
            </a:r>
            <a:endParaRPr lang="en-CA" dirty="0" smtClean="0"/>
          </a:p>
          <a:p>
            <a:pPr marL="36576" indent="0">
              <a:buNone/>
            </a:pPr>
            <a:endParaRPr lang="en-CA" dirty="0"/>
          </a:p>
          <a:p>
            <a:pPr marL="36576" indent="0">
              <a:buNone/>
            </a:pPr>
            <a:r>
              <a:rPr lang="en-CA" dirty="0" smtClean="0"/>
              <a:t>At </a:t>
            </a:r>
            <a:r>
              <a:rPr lang="en-CA" dirty="0" smtClean="0"/>
              <a:t>the end of Monday, I had approximately 100 cookies to bake so felt this was a perfect baking experience.  By the time </a:t>
            </a:r>
            <a:r>
              <a:rPr lang="en-CA" dirty="0" smtClean="0"/>
              <a:t>noon </a:t>
            </a:r>
            <a:r>
              <a:rPr lang="en-CA" dirty="0" smtClean="0"/>
              <a:t>arrived on Tuesday, we now had to bake over 500 cookies and have them done, packed and ready to be delivered on Friday.  I was starting to think that perhaps I had overdone things, just a bit, to cook that many cookies with 20 Kindergarten </a:t>
            </a:r>
            <a:r>
              <a:rPr lang="en-CA" dirty="0" smtClean="0"/>
              <a:t>students.  </a:t>
            </a:r>
            <a:r>
              <a:rPr lang="en-CA" dirty="0" smtClean="0"/>
              <a:t>After we learned our numbers, we sat and discussed how many dozen cookies we would need as we had been talking about a dozen.  </a:t>
            </a:r>
            <a:endParaRPr lang="en-CA" dirty="0" smtClean="0"/>
          </a:p>
          <a:p>
            <a:pPr marL="36576" indent="0">
              <a:buNone/>
            </a:pPr>
            <a:endParaRPr lang="en-CA" dirty="0"/>
          </a:p>
          <a:p>
            <a:pPr marL="36576" indent="0">
              <a:buNone/>
            </a:pPr>
            <a:r>
              <a:rPr lang="en-CA" dirty="0" smtClean="0"/>
              <a:t>As </a:t>
            </a:r>
            <a:r>
              <a:rPr lang="en-CA" dirty="0" smtClean="0"/>
              <a:t>it turned out we needed 42 dozen cookies to fill our orders.  I am not sure they truly understood how many cookies we were making other than it was A LOT of cookies.  They were about to find out how many that was.</a:t>
            </a:r>
          </a:p>
          <a:p>
            <a:pPr marL="36576" indent="0">
              <a:buNone/>
            </a:pPr>
            <a:endParaRPr lang="en-CA" dirty="0" smtClean="0">
              <a:solidFill>
                <a:srgbClr val="92D050"/>
              </a:solidFill>
            </a:endParaRPr>
          </a:p>
          <a:p>
            <a:pPr marL="36576" indent="0">
              <a:buNone/>
            </a:pPr>
            <a:r>
              <a:rPr lang="en-CA" dirty="0" smtClean="0">
                <a:solidFill>
                  <a:srgbClr val="92D050"/>
                </a:solidFill>
              </a:rPr>
              <a:t>NK.3</a:t>
            </a:r>
            <a:endParaRPr lang="en-CA" dirty="0">
              <a:solidFill>
                <a:srgbClr val="92D050"/>
              </a:solidFill>
            </a:endParaRPr>
          </a:p>
          <a:p>
            <a:pPr marL="36576" indent="0">
              <a:buNone/>
            </a:pPr>
            <a:r>
              <a:rPr lang="en-CA" dirty="0">
                <a:solidFill>
                  <a:srgbClr val="92D050"/>
                </a:solidFill>
              </a:rPr>
              <a:t>Relate a numeral, 0 to 10, to its respective quantity. [C, R, V] </a:t>
            </a:r>
          </a:p>
        </p:txBody>
      </p:sp>
    </p:spTree>
    <p:extLst>
      <p:ext uri="{BB962C8B-B14F-4D97-AF65-F5344CB8AC3E}">
        <p14:creationId xmlns:p14="http://schemas.microsoft.com/office/powerpoint/2010/main" val="3224916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err="1" smtClean="0">
                <a:solidFill>
                  <a:srgbClr val="FF0000"/>
                </a:solidFill>
              </a:rPr>
              <a:t>MrCoocrsBakre</a:t>
            </a:r>
            <a:r>
              <a:rPr lang="en-CA" dirty="0" smtClean="0">
                <a:solidFill>
                  <a:srgbClr val="FF0000"/>
                </a:solidFill>
              </a:rPr>
              <a:t> in full force</a:t>
            </a:r>
            <a:endParaRPr lang="en-CA"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pPr marL="36576" indent="0">
              <a:buNone/>
            </a:pPr>
            <a:r>
              <a:rPr lang="en-CA" dirty="0" smtClean="0"/>
              <a:t>I have to admit that the idea of having to bake over 500 cookies with 4 and 5 year olds seemed a bit much so I decided that I would organize this baking center like a station.  I would </a:t>
            </a:r>
            <a:r>
              <a:rPr lang="en-CA" dirty="0" smtClean="0"/>
              <a:t>allow </a:t>
            </a:r>
            <a:r>
              <a:rPr lang="en-CA" dirty="0" smtClean="0"/>
              <a:t>five people from the team to come and work with me on a batch of cookies at a time so that we actually did accomplish work and so that they all had an opportunity for hands on experiences.  I taught them the difference between liquid and dry measuring items, the importance of being careful of working with electrical appliances and handling food safely as we were selling to the general public.</a:t>
            </a:r>
          </a:p>
          <a:p>
            <a:pPr marL="36576" indent="0">
              <a:buNone/>
            </a:pPr>
            <a:r>
              <a:rPr lang="en-CA" dirty="0">
                <a:solidFill>
                  <a:srgbClr val="92D050"/>
                </a:solidFill>
              </a:rPr>
              <a:t>SSK.1</a:t>
            </a:r>
          </a:p>
          <a:p>
            <a:r>
              <a:rPr lang="en-CA" dirty="0">
                <a:solidFill>
                  <a:srgbClr val="92D050"/>
                </a:solidFill>
              </a:rPr>
              <a:t>Use direct comparison to compare two objects based on a single attribute, such as: </a:t>
            </a:r>
          </a:p>
          <a:p>
            <a:r>
              <a:rPr lang="en-CA" dirty="0" smtClean="0">
                <a:solidFill>
                  <a:srgbClr val="92D050"/>
                </a:solidFill>
              </a:rPr>
              <a:t>length </a:t>
            </a:r>
            <a:r>
              <a:rPr lang="en-CA" dirty="0">
                <a:solidFill>
                  <a:srgbClr val="92D050"/>
                </a:solidFill>
              </a:rPr>
              <a:t>including height</a:t>
            </a:r>
          </a:p>
          <a:p>
            <a:r>
              <a:rPr lang="en-CA" dirty="0">
                <a:solidFill>
                  <a:srgbClr val="92D050"/>
                </a:solidFill>
              </a:rPr>
              <a:t>mass</a:t>
            </a:r>
          </a:p>
          <a:p>
            <a:r>
              <a:rPr lang="en-CA" dirty="0">
                <a:solidFill>
                  <a:srgbClr val="92D050"/>
                </a:solidFill>
              </a:rPr>
              <a:t>volume</a:t>
            </a:r>
          </a:p>
          <a:p>
            <a:r>
              <a:rPr lang="en-CA" dirty="0">
                <a:solidFill>
                  <a:srgbClr val="92D050"/>
                </a:solidFill>
              </a:rPr>
              <a:t>capacity.</a:t>
            </a:r>
          </a:p>
          <a:p>
            <a:pPr marL="36576" indent="0">
              <a:buNone/>
            </a:pPr>
            <a:endParaRPr lang="en-CA" dirty="0">
              <a:solidFill>
                <a:srgbClr val="92D05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930721" y="4567097"/>
            <a:ext cx="2470355" cy="1852767"/>
          </a:xfrm>
          <a:prstGeom prst="rect">
            <a:avLst/>
          </a:prstGeom>
        </p:spPr>
      </p:pic>
    </p:spTree>
    <p:extLst>
      <p:ext uri="{BB962C8B-B14F-4D97-AF65-F5344CB8AC3E}">
        <p14:creationId xmlns:p14="http://schemas.microsoft.com/office/powerpoint/2010/main" val="3735997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solidFill>
                  <a:srgbClr val="FF0000"/>
                </a:solidFill>
              </a:rPr>
              <a:t>Background Information</a:t>
            </a:r>
            <a:endParaRPr lang="en-CA" dirty="0">
              <a:solidFill>
                <a:srgbClr val="FF0000"/>
              </a:solidFill>
            </a:endParaRPr>
          </a:p>
        </p:txBody>
      </p:sp>
      <p:sp>
        <p:nvSpPr>
          <p:cNvPr id="5" name="Content Placeholder 4"/>
          <p:cNvSpPr>
            <a:spLocks noGrp="1"/>
          </p:cNvSpPr>
          <p:nvPr>
            <p:ph idx="1"/>
          </p:nvPr>
        </p:nvSpPr>
        <p:spPr/>
        <p:txBody>
          <a:bodyPr>
            <a:normAutofit/>
          </a:bodyPr>
          <a:lstStyle/>
          <a:p>
            <a:pPr marL="36576" indent="0">
              <a:buNone/>
            </a:pPr>
            <a:r>
              <a:rPr lang="en-CA" sz="1600" dirty="0" smtClean="0"/>
              <a:t>The students who took part in the inquiry project are from a full time kindergarten classroom.  The class has an enrollment of 20 students, a Teacher and an Educational Associate.</a:t>
            </a:r>
          </a:p>
          <a:p>
            <a:endParaRPr lang="en-CA" sz="1600" dirty="0"/>
          </a:p>
          <a:p>
            <a:pPr lvl="1"/>
            <a:r>
              <a:rPr lang="en-CA" sz="1600" dirty="0" smtClean="0"/>
              <a:t>The students had been showing an interest in dramatic play throughout the year.  As the year progressed, this interest just continued to develop and they were taking part in dramatic play daily.</a:t>
            </a:r>
          </a:p>
          <a:p>
            <a:pPr marL="448056" lvl="1" indent="0">
              <a:buNone/>
            </a:pPr>
            <a:endParaRPr lang="en-CA" sz="1600" dirty="0" smtClean="0"/>
          </a:p>
          <a:p>
            <a:pPr marL="448056" lvl="1" indent="0">
              <a:buNone/>
            </a:pPr>
            <a:r>
              <a:rPr lang="en-CA" sz="1600" dirty="0" smtClean="0"/>
              <a:t>The children really enjoyed playing different roles/jobs in a bakery setting and were trying to pretend to cook a variety of different types of muffins and cupcakes that they liked.  They also really enjoyed getting into character by dressing up as the baker which really helped develop the character further as the bakers and the customers.</a:t>
            </a:r>
          </a:p>
          <a:p>
            <a:pPr lvl="1"/>
            <a:endParaRPr lang="en-CA" sz="1800" dirty="0"/>
          </a:p>
          <a:p>
            <a:pPr marL="749808" lvl="2" indent="0">
              <a:buNone/>
            </a:pPr>
            <a:endParaRPr lang="en-CA"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513" y="2636912"/>
            <a:ext cx="893236" cy="119098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6585" y="4971049"/>
            <a:ext cx="1149591" cy="1532788"/>
          </a:xfrm>
          <a:prstGeom prst="rect">
            <a:avLst/>
          </a:prstGeom>
        </p:spPr>
      </p:pic>
    </p:spTree>
    <p:extLst>
      <p:ext uri="{BB962C8B-B14F-4D97-AF65-F5344CB8AC3E}">
        <p14:creationId xmlns:p14="http://schemas.microsoft.com/office/powerpoint/2010/main" val="23909910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smtClean="0">
                <a:solidFill>
                  <a:srgbClr val="FF0000"/>
                </a:solidFill>
              </a:rPr>
              <a:t>Teamwork, Patience and Independence</a:t>
            </a:r>
            <a:endParaRPr lang="en-CA" dirty="0">
              <a:solidFill>
                <a:srgbClr val="FF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351" y="836712"/>
            <a:ext cx="2114393" cy="2743200"/>
          </a:xfrm>
        </p:spPr>
      </p:pic>
      <p:sp>
        <p:nvSpPr>
          <p:cNvPr id="6" name="TextBox 5"/>
          <p:cNvSpPr txBox="1"/>
          <p:nvPr/>
        </p:nvSpPr>
        <p:spPr>
          <a:xfrm>
            <a:off x="2267744" y="2031151"/>
            <a:ext cx="7071167" cy="2031325"/>
          </a:xfrm>
          <a:prstGeom prst="rect">
            <a:avLst/>
          </a:prstGeom>
          <a:noFill/>
        </p:spPr>
        <p:txBody>
          <a:bodyPr wrap="none" rtlCol="0">
            <a:spAutoFit/>
          </a:bodyPr>
          <a:lstStyle/>
          <a:p>
            <a:r>
              <a:rPr lang="en-CA" dirty="0" smtClean="0"/>
              <a:t>We talked a lot about how I could only work with a group of five </a:t>
            </a:r>
          </a:p>
          <a:p>
            <a:r>
              <a:rPr lang="en-CA" dirty="0" smtClean="0"/>
              <a:t>students and how I realized that everyone wanted an opportunity</a:t>
            </a:r>
          </a:p>
          <a:p>
            <a:r>
              <a:rPr lang="en-CA" dirty="0" smtClean="0"/>
              <a:t>to be a part of the baking  process.  With over 500 cookies to be</a:t>
            </a:r>
          </a:p>
          <a:p>
            <a:r>
              <a:rPr lang="en-CA" dirty="0" smtClean="0"/>
              <a:t>made, there were no difficulties keeping everyone involved.  </a:t>
            </a:r>
          </a:p>
          <a:p>
            <a:r>
              <a:rPr lang="en-CA" dirty="0" smtClean="0"/>
              <a:t>Those who were not baking, worked on invitations and centers that </a:t>
            </a:r>
          </a:p>
          <a:p>
            <a:r>
              <a:rPr lang="en-CA" dirty="0" smtClean="0"/>
              <a:t>I provided for them.  I was impressed with their independence and</a:t>
            </a:r>
          </a:p>
          <a:p>
            <a:r>
              <a:rPr lang="en-CA" dirty="0" smtClean="0"/>
              <a:t>willingness to let others take a turn. </a:t>
            </a:r>
            <a:endParaRPr lang="en-C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4557847"/>
            <a:ext cx="2747797" cy="2060848"/>
          </a:xfrm>
          <a:prstGeom prst="rect">
            <a:avLst/>
          </a:prstGeom>
        </p:spPr>
      </p:pic>
      <p:sp>
        <p:nvSpPr>
          <p:cNvPr id="8" name="TextBox 7"/>
          <p:cNvSpPr txBox="1"/>
          <p:nvPr/>
        </p:nvSpPr>
        <p:spPr>
          <a:xfrm>
            <a:off x="395536" y="4941168"/>
            <a:ext cx="6006837" cy="923330"/>
          </a:xfrm>
          <a:prstGeom prst="rect">
            <a:avLst/>
          </a:prstGeom>
          <a:noFill/>
        </p:spPr>
        <p:txBody>
          <a:bodyPr wrap="none" rtlCol="0">
            <a:spAutoFit/>
          </a:bodyPr>
          <a:lstStyle/>
          <a:p>
            <a:r>
              <a:rPr lang="en-CA" dirty="0" smtClean="0"/>
              <a:t>I had been worried about the length of time it would</a:t>
            </a:r>
          </a:p>
          <a:p>
            <a:r>
              <a:rPr lang="en-CA" dirty="0" smtClean="0"/>
              <a:t>Take to make 500 cookies but we worked well as a team </a:t>
            </a:r>
          </a:p>
          <a:p>
            <a:r>
              <a:rPr lang="en-CA" dirty="0" smtClean="0"/>
              <a:t>And managed to make all those cookies in one day.</a:t>
            </a:r>
            <a:endParaRPr lang="en-CA" dirty="0"/>
          </a:p>
        </p:txBody>
      </p:sp>
      <p:sp>
        <p:nvSpPr>
          <p:cNvPr id="9" name="TextBox 8"/>
          <p:cNvSpPr txBox="1"/>
          <p:nvPr/>
        </p:nvSpPr>
        <p:spPr>
          <a:xfrm>
            <a:off x="395536" y="3931532"/>
            <a:ext cx="6336704" cy="1107996"/>
          </a:xfrm>
          <a:prstGeom prst="rect">
            <a:avLst/>
          </a:prstGeom>
          <a:noFill/>
        </p:spPr>
        <p:txBody>
          <a:bodyPr wrap="square" rtlCol="0">
            <a:spAutoFit/>
          </a:bodyPr>
          <a:lstStyle/>
          <a:p>
            <a:r>
              <a:rPr lang="en-CA" sz="1600" dirty="0">
                <a:solidFill>
                  <a:srgbClr val="92D050"/>
                </a:solidFill>
              </a:rPr>
              <a:t>RWK.1</a:t>
            </a:r>
          </a:p>
          <a:p>
            <a:r>
              <a:rPr lang="en-CA" sz="1600" dirty="0">
                <a:solidFill>
                  <a:srgbClr val="92D050"/>
                </a:solidFill>
              </a:rPr>
              <a:t>Examine ways of managing tasks and resources in families and schools</a:t>
            </a:r>
            <a:r>
              <a:rPr lang="en-CA" sz="1400" dirty="0">
                <a:solidFill>
                  <a:srgbClr val="92D050"/>
                </a:solidFill>
              </a:rPr>
              <a:t>. </a:t>
            </a:r>
            <a:r>
              <a:rPr lang="en-CA" dirty="0"/>
              <a:t/>
            </a:r>
            <a:br>
              <a:rPr lang="en-CA" dirty="0"/>
            </a:br>
            <a:endParaRPr lang="en-CA" dirty="0"/>
          </a:p>
        </p:txBody>
      </p:sp>
    </p:spTree>
    <p:extLst>
      <p:ext uri="{BB962C8B-B14F-4D97-AF65-F5344CB8AC3E}">
        <p14:creationId xmlns:p14="http://schemas.microsoft.com/office/powerpoint/2010/main" val="8747324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solidFill>
                  <a:srgbClr val="FF0000"/>
                </a:solidFill>
              </a:rPr>
              <a:t>How much is 500?</a:t>
            </a:r>
            <a:endParaRPr lang="en-CA" dirty="0">
              <a:solidFill>
                <a:srgbClr val="FF0000"/>
              </a:solidFill>
            </a:endParaRPr>
          </a:p>
        </p:txBody>
      </p:sp>
      <p:sp>
        <p:nvSpPr>
          <p:cNvPr id="3" name="Content Placeholder 2"/>
          <p:cNvSpPr>
            <a:spLocks noGrp="1"/>
          </p:cNvSpPr>
          <p:nvPr>
            <p:ph idx="1"/>
          </p:nvPr>
        </p:nvSpPr>
        <p:spPr/>
        <p:txBody>
          <a:bodyPr>
            <a:normAutofit/>
          </a:bodyPr>
          <a:lstStyle/>
          <a:p>
            <a:pPr marL="36576" indent="0">
              <a:buNone/>
            </a:pPr>
            <a:r>
              <a:rPr lang="en-CA" sz="2000" dirty="0" smtClean="0"/>
              <a:t>When we began the baking project, the children really did not have a real idea of how much 500 was.  All they really </a:t>
            </a:r>
            <a:r>
              <a:rPr lang="en-CA" sz="2000" dirty="0" smtClean="0"/>
              <a:t>knew </a:t>
            </a:r>
            <a:r>
              <a:rPr lang="en-CA" sz="2000" dirty="0" smtClean="0"/>
              <a:t>was that it was a big number.  When we brought in all the cookies to bag and pack, they were in shock!!!!!! My students and other students in the school were shocked by this number and how this number looked when put together!!!</a:t>
            </a:r>
            <a:endParaRPr lang="en-CA"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3717032"/>
            <a:ext cx="3744416" cy="2808312"/>
          </a:xfrm>
          <a:prstGeom prst="rect">
            <a:avLst/>
          </a:prstGeom>
        </p:spPr>
      </p:pic>
    </p:spTree>
    <p:extLst>
      <p:ext uri="{BB962C8B-B14F-4D97-AF65-F5344CB8AC3E}">
        <p14:creationId xmlns:p14="http://schemas.microsoft.com/office/powerpoint/2010/main" val="3129553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smtClean="0">
                <a:solidFill>
                  <a:srgbClr val="FF0000"/>
                </a:solidFill>
              </a:rPr>
              <a:t>Packing and delivering our product</a:t>
            </a:r>
            <a:endParaRPr lang="en-CA" dirty="0">
              <a:solidFill>
                <a:srgbClr val="FF0000"/>
              </a:solidFill>
            </a:endParaRPr>
          </a:p>
        </p:txBody>
      </p:sp>
      <p:sp>
        <p:nvSpPr>
          <p:cNvPr id="3" name="Content Placeholder 2"/>
          <p:cNvSpPr>
            <a:spLocks noGrp="1"/>
          </p:cNvSpPr>
          <p:nvPr>
            <p:ph idx="1"/>
          </p:nvPr>
        </p:nvSpPr>
        <p:spPr/>
        <p:txBody>
          <a:bodyPr>
            <a:normAutofit/>
          </a:bodyPr>
          <a:lstStyle/>
          <a:p>
            <a:pPr marL="36576" indent="0">
              <a:buNone/>
            </a:pPr>
            <a:r>
              <a:rPr lang="en-CA" sz="1800" dirty="0">
                <a:solidFill>
                  <a:srgbClr val="92D050"/>
                </a:solidFill>
              </a:rPr>
              <a:t>NK.3</a:t>
            </a:r>
          </a:p>
          <a:p>
            <a:pPr marL="36576" indent="0">
              <a:buNone/>
            </a:pPr>
            <a:r>
              <a:rPr lang="en-CA" sz="1800" dirty="0">
                <a:solidFill>
                  <a:srgbClr val="92D050"/>
                </a:solidFill>
              </a:rPr>
              <a:t>Relate a numeral, 0 to 10, to its respective quantity. [C, R, V] </a:t>
            </a:r>
            <a:r>
              <a:rPr lang="en-CA" sz="1800" dirty="0"/>
              <a:t/>
            </a:r>
            <a:br>
              <a:rPr lang="en-CA" sz="1800" dirty="0"/>
            </a:br>
            <a:endParaRPr lang="en-CA" sz="1800" dirty="0" smtClean="0"/>
          </a:p>
          <a:p>
            <a:pPr marL="36576" indent="0">
              <a:buNone/>
            </a:pPr>
            <a:r>
              <a:rPr lang="en-CA" sz="1800" dirty="0" smtClean="0"/>
              <a:t>The fun began with working in small groups, again, and having every child take part in packing the cookie bags.  This went very well as those who were confident counting higher could do the big orders and those who weren’t so skilled or confident, could do the smaller orders.  We again decided to add our own little touch and have one of the students dress as the baker and hand deliver the cookies to each classroom.  </a:t>
            </a:r>
            <a:endParaRPr lang="en-CA"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4581128"/>
            <a:ext cx="2880320" cy="1970838"/>
          </a:xfrm>
          <a:prstGeom prst="rect">
            <a:avLst/>
          </a:prstGeom>
        </p:spPr>
      </p:pic>
    </p:spTree>
    <p:extLst>
      <p:ext uri="{BB962C8B-B14F-4D97-AF65-F5344CB8AC3E}">
        <p14:creationId xmlns:p14="http://schemas.microsoft.com/office/powerpoint/2010/main" val="4192905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solidFill>
                  <a:srgbClr val="FF0000"/>
                </a:solidFill>
              </a:rPr>
              <a:t>What to do with the money?</a:t>
            </a:r>
            <a:endParaRPr lang="en-CA" dirty="0">
              <a:solidFill>
                <a:srgbClr val="FF0000"/>
              </a:solidFill>
            </a:endParaRPr>
          </a:p>
        </p:txBody>
      </p:sp>
      <p:sp>
        <p:nvSpPr>
          <p:cNvPr id="3" name="Content Placeholder 2"/>
          <p:cNvSpPr>
            <a:spLocks noGrp="1"/>
          </p:cNvSpPr>
          <p:nvPr>
            <p:ph idx="1"/>
          </p:nvPr>
        </p:nvSpPr>
        <p:spPr/>
        <p:txBody>
          <a:bodyPr>
            <a:normAutofit/>
          </a:bodyPr>
          <a:lstStyle/>
          <a:p>
            <a:pPr marL="36576" indent="0">
              <a:buNone/>
            </a:pPr>
            <a:r>
              <a:rPr lang="en-CA" sz="2400" dirty="0" smtClean="0"/>
              <a:t>We are a Catholic school so have been learning a lot about Lent and how other families and children in other parts of the world don’t have proper clothes, good clean water, food, a place to live, etc.  As a class, we decided that we would take our proceeds – approximately $250 – and donate it to Share Lent through our school parish.  </a:t>
            </a:r>
            <a:endParaRPr lang="en-CA" sz="2400" dirty="0"/>
          </a:p>
        </p:txBody>
      </p:sp>
    </p:spTree>
    <p:extLst>
      <p:ext uri="{BB962C8B-B14F-4D97-AF65-F5344CB8AC3E}">
        <p14:creationId xmlns:p14="http://schemas.microsoft.com/office/powerpoint/2010/main" val="37354462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solidFill>
                  <a:srgbClr val="FF0000"/>
                </a:solidFill>
              </a:rPr>
              <a:t>Celebrate with our families</a:t>
            </a:r>
            <a:endParaRPr lang="en-CA" dirty="0">
              <a:solidFill>
                <a:srgbClr val="FF0000"/>
              </a:solidFill>
            </a:endParaRPr>
          </a:p>
        </p:txBody>
      </p:sp>
      <p:sp>
        <p:nvSpPr>
          <p:cNvPr id="3" name="Content Placeholder 2"/>
          <p:cNvSpPr>
            <a:spLocks noGrp="1"/>
          </p:cNvSpPr>
          <p:nvPr>
            <p:ph idx="1"/>
          </p:nvPr>
        </p:nvSpPr>
        <p:spPr>
          <a:xfrm>
            <a:off x="323528" y="1340768"/>
            <a:ext cx="7601272" cy="4785395"/>
          </a:xfrm>
        </p:spPr>
        <p:txBody>
          <a:bodyPr>
            <a:normAutofit fontScale="62500" lnSpcReduction="20000"/>
          </a:bodyPr>
          <a:lstStyle/>
          <a:p>
            <a:pPr marL="36576" indent="0">
              <a:buNone/>
            </a:pPr>
            <a:r>
              <a:rPr lang="en-CA" dirty="0" smtClean="0"/>
              <a:t>When I </a:t>
            </a:r>
            <a:r>
              <a:rPr lang="en-CA" dirty="0" smtClean="0"/>
              <a:t>initially </a:t>
            </a:r>
            <a:r>
              <a:rPr lang="en-CA" dirty="0" smtClean="0"/>
              <a:t>sent out the letters to inform the parents that we were learning about a bakery, I asked if any parents had any skills or special recipes they would like to come in and bake with the </a:t>
            </a:r>
            <a:r>
              <a:rPr lang="en-CA" dirty="0" smtClean="0"/>
              <a:t>children; unfortunately, I didn’t have any parents </a:t>
            </a:r>
            <a:r>
              <a:rPr lang="en-CA" dirty="0" smtClean="0"/>
              <a:t>respond to </a:t>
            </a:r>
            <a:r>
              <a:rPr lang="en-CA" dirty="0" smtClean="0"/>
              <a:t>this.</a:t>
            </a:r>
          </a:p>
          <a:p>
            <a:pPr marL="36576" indent="0">
              <a:buNone/>
            </a:pPr>
            <a:endParaRPr lang="en-CA" dirty="0" smtClean="0"/>
          </a:p>
          <a:p>
            <a:pPr marL="36576" indent="0">
              <a:buNone/>
            </a:pPr>
            <a:r>
              <a:rPr lang="en-CA" dirty="0" smtClean="0"/>
              <a:t>Lindsay </a:t>
            </a:r>
            <a:r>
              <a:rPr lang="en-CA" dirty="0" smtClean="0"/>
              <a:t>suggested talking with the students to see if they were interested in having a mug and muffin morning with our families and we would do the baking. </a:t>
            </a:r>
            <a:r>
              <a:rPr lang="en-CA" dirty="0"/>
              <a:t>We went through our list of items and talked about which of our items would be considered to be a breakfast item and the children chose biscuits and banana blueberry  muffins.</a:t>
            </a:r>
          </a:p>
          <a:p>
            <a:pPr marL="36576" indent="0">
              <a:buNone/>
            </a:pPr>
            <a:r>
              <a:rPr lang="en-CA" dirty="0" smtClean="0"/>
              <a:t>Again, we got busy baking for our parents.  This really excited the children.  In the midst of planning our muffin morning, one of the children became quite concerned about how they were going to bake our recipes with their parents and so another child suggested that we make cookbooks to give to our parents when they came.  </a:t>
            </a:r>
            <a:endParaRPr lang="en-CA" dirty="0" smtClean="0"/>
          </a:p>
          <a:p>
            <a:pPr marL="36576" indent="0">
              <a:buNone/>
            </a:pPr>
            <a:r>
              <a:rPr lang="en-CA" dirty="0" smtClean="0"/>
              <a:t>The </a:t>
            </a:r>
            <a:r>
              <a:rPr lang="en-CA" dirty="0" smtClean="0"/>
              <a:t>recipes I chose were easy healthy recipes and even included frostings for a boxed chocolate cake and angel food cake.  They were designed for success! So …we made cookbooks. We decorated the room to make it as inviting as possible.</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5229200"/>
            <a:ext cx="1872208" cy="1404156"/>
          </a:xfrm>
          <a:prstGeom prst="rect">
            <a:avLst/>
          </a:prstGeom>
        </p:spPr>
      </p:pic>
    </p:spTree>
    <p:extLst>
      <p:ext uri="{BB962C8B-B14F-4D97-AF65-F5344CB8AC3E}">
        <p14:creationId xmlns:p14="http://schemas.microsoft.com/office/powerpoint/2010/main" val="3765123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solidFill>
                  <a:srgbClr val="FF0000"/>
                </a:solidFill>
              </a:rPr>
              <a:t>Celebrate</a:t>
            </a:r>
            <a:endParaRPr lang="en-CA" dirty="0">
              <a:solidFill>
                <a:srgbClr val="FF0000"/>
              </a:solidFill>
            </a:endParaRPr>
          </a:p>
        </p:txBody>
      </p:sp>
      <p:sp>
        <p:nvSpPr>
          <p:cNvPr id="3" name="Content Placeholder 2"/>
          <p:cNvSpPr>
            <a:spLocks noGrp="1"/>
          </p:cNvSpPr>
          <p:nvPr>
            <p:ph idx="1"/>
          </p:nvPr>
        </p:nvSpPr>
        <p:spPr/>
        <p:txBody>
          <a:bodyPr/>
          <a:lstStyle/>
          <a:p>
            <a:pPr marL="36576" indent="0">
              <a:buNone/>
            </a:pPr>
            <a:r>
              <a:rPr lang="en-CA" sz="1800" dirty="0" smtClean="0"/>
              <a:t>I sent out notes requesting that if the parents were coming to please let me know numbers so we could cook accordingly. I also sent out reminders.  We only ended up with six families </a:t>
            </a:r>
            <a:r>
              <a:rPr lang="en-CA" sz="1800" dirty="0" smtClean="0"/>
              <a:t>who were able to come; </a:t>
            </a:r>
            <a:r>
              <a:rPr lang="en-CA" sz="1800" dirty="0" smtClean="0"/>
              <a:t>those that did show were very impressed.  </a:t>
            </a:r>
            <a:r>
              <a:rPr lang="en-CA" sz="1800" dirty="0" smtClean="0"/>
              <a:t>I </a:t>
            </a:r>
            <a:r>
              <a:rPr lang="en-CA" sz="1800" dirty="0" smtClean="0"/>
              <a:t>had a lot of positive comments about the project at Student Led Conferences</a:t>
            </a:r>
            <a:r>
              <a:rPr lang="en-CA" dirty="0" smtClean="0"/>
              <a:t>.</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23732">
            <a:off x="286778" y="5193113"/>
            <a:ext cx="1879890" cy="140991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6882" y="278650"/>
            <a:ext cx="1627659" cy="122074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71038">
            <a:off x="7236296" y="4372553"/>
            <a:ext cx="1275606" cy="170080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3478954"/>
            <a:ext cx="1944216" cy="145816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5776" y="3504440"/>
            <a:ext cx="1961027" cy="147077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4973" y="278650"/>
            <a:ext cx="1595669" cy="1196752"/>
          </a:xfrm>
          <a:prstGeom prst="rect">
            <a:avLst/>
          </a:prstGeom>
        </p:spPr>
      </p:pic>
    </p:spTree>
    <p:extLst>
      <p:ext uri="{BB962C8B-B14F-4D97-AF65-F5344CB8AC3E}">
        <p14:creationId xmlns:p14="http://schemas.microsoft.com/office/powerpoint/2010/main" val="26799458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smtClean="0">
                <a:solidFill>
                  <a:srgbClr val="FF0000"/>
                </a:solidFill>
              </a:rPr>
              <a:t>Show me your </a:t>
            </a:r>
            <a:r>
              <a:rPr lang="en-CA" sz="3600" dirty="0" smtClean="0">
                <a:solidFill>
                  <a:srgbClr val="FF0000"/>
                </a:solidFill>
              </a:rPr>
              <a:t>learning</a:t>
            </a:r>
            <a:endParaRPr lang="en-CA" sz="3600" dirty="0">
              <a:solidFill>
                <a:srgbClr val="FF0000"/>
              </a:solidFill>
            </a:endParaRPr>
          </a:p>
        </p:txBody>
      </p:sp>
      <p:sp>
        <p:nvSpPr>
          <p:cNvPr id="3" name="Content Placeholder 2"/>
          <p:cNvSpPr>
            <a:spLocks noGrp="1"/>
          </p:cNvSpPr>
          <p:nvPr>
            <p:ph idx="1"/>
          </p:nvPr>
        </p:nvSpPr>
        <p:spPr>
          <a:xfrm>
            <a:off x="251520" y="1597017"/>
            <a:ext cx="8568952" cy="4525963"/>
          </a:xfrm>
        </p:spPr>
        <p:txBody>
          <a:bodyPr>
            <a:normAutofit fontScale="55000" lnSpcReduction="20000"/>
          </a:bodyPr>
          <a:lstStyle/>
          <a:p>
            <a:pPr marL="36576" indent="0">
              <a:buNone/>
            </a:pPr>
            <a:r>
              <a:rPr lang="en-CA" sz="2700" b="1" dirty="0" smtClean="0">
                <a:solidFill>
                  <a:srgbClr val="92D050"/>
                </a:solidFill>
              </a:rPr>
              <a:t>CCK.2</a:t>
            </a:r>
          </a:p>
          <a:p>
            <a:pPr marL="36576" indent="0">
              <a:buNone/>
            </a:pPr>
            <a:r>
              <a:rPr lang="en-CA" sz="2700" dirty="0" smtClean="0">
                <a:solidFill>
                  <a:srgbClr val="92D050"/>
                </a:solidFill>
              </a:rPr>
              <a:t>Use and construct symbols, pictures, and dramatizations to communicate feelings and ideas in a variety of ways. </a:t>
            </a:r>
          </a:p>
          <a:p>
            <a:pPr marL="36576" indent="0">
              <a:buNone/>
            </a:pPr>
            <a:r>
              <a:rPr lang="en-CA" sz="2700" dirty="0" smtClean="0">
                <a:solidFill>
                  <a:srgbClr val="92D050"/>
                </a:solidFill>
              </a:rPr>
              <a:t>CCK.4</a:t>
            </a:r>
          </a:p>
          <a:p>
            <a:pPr marL="36576" indent="0">
              <a:buNone/>
            </a:pPr>
            <a:r>
              <a:rPr lang="en-CA" sz="2700" dirty="0" smtClean="0">
                <a:solidFill>
                  <a:srgbClr val="92D050"/>
                </a:solidFill>
              </a:rPr>
              <a:t>Create messages using a combination of pictures, symbols, and letters. </a:t>
            </a:r>
          </a:p>
          <a:p>
            <a:pPr marL="36576" indent="0">
              <a:buNone/>
            </a:pPr>
            <a:endParaRPr lang="en-CA" sz="2900" dirty="0" smtClean="0"/>
          </a:p>
          <a:p>
            <a:pPr marL="36576" indent="0">
              <a:buNone/>
            </a:pPr>
            <a:r>
              <a:rPr lang="en-CA" sz="2900" dirty="0" smtClean="0"/>
              <a:t>Throughout </a:t>
            </a:r>
            <a:r>
              <a:rPr lang="en-CA" sz="2900" dirty="0" smtClean="0"/>
              <a:t>the project, we continually went back and reviewed the student web, our tour to the Co-op bakery and our own bakery.  As </a:t>
            </a:r>
            <a:r>
              <a:rPr lang="en-CA" sz="2900" dirty="0" smtClean="0"/>
              <a:t>the students </a:t>
            </a:r>
            <a:r>
              <a:rPr lang="en-CA" sz="2900" dirty="0" smtClean="0"/>
              <a:t>were preparing </a:t>
            </a:r>
            <a:r>
              <a:rPr lang="en-CA" sz="2900" dirty="0" smtClean="0"/>
              <a:t>to show me their learning, we reviewed the web for the very last time.  </a:t>
            </a:r>
            <a:r>
              <a:rPr lang="en-CA" sz="2900" dirty="0"/>
              <a:t> </a:t>
            </a:r>
            <a:r>
              <a:rPr lang="en-CA" sz="2900" dirty="0" smtClean="0"/>
              <a:t>One </a:t>
            </a:r>
            <a:r>
              <a:rPr lang="en-CA" sz="2900" dirty="0" smtClean="0"/>
              <a:t>of my little girls said, </a:t>
            </a:r>
            <a:r>
              <a:rPr lang="en-CA" sz="2900" dirty="0" smtClean="0"/>
              <a:t>“We </a:t>
            </a:r>
            <a:r>
              <a:rPr lang="en-CA" sz="2900" dirty="0" smtClean="0"/>
              <a:t>have talked about how our bakery is set up more like Tim </a:t>
            </a:r>
            <a:r>
              <a:rPr lang="en-CA" sz="2900" dirty="0" err="1" smtClean="0"/>
              <a:t>Hortons</a:t>
            </a:r>
            <a:r>
              <a:rPr lang="en-CA" sz="2900" dirty="0" smtClean="0"/>
              <a:t> rather than the Co-op but we missed something important.  Our bakery is like the Co-op because we open at 9 and close after school is done.  Tim Horton’s stays open all night.” </a:t>
            </a:r>
            <a:endParaRPr lang="en-CA" sz="2900" dirty="0" smtClean="0"/>
          </a:p>
          <a:p>
            <a:pPr marL="36576" indent="0">
              <a:buNone/>
            </a:pPr>
            <a:endParaRPr lang="en-CA" sz="2900" dirty="0" smtClean="0"/>
          </a:p>
          <a:p>
            <a:pPr marL="36576" indent="0">
              <a:buNone/>
            </a:pPr>
            <a:r>
              <a:rPr lang="en-CA" sz="2900" dirty="0" smtClean="0"/>
              <a:t>It </a:t>
            </a:r>
            <a:r>
              <a:rPr lang="en-CA" sz="2900" dirty="0" smtClean="0"/>
              <a:t>was interesting that </a:t>
            </a:r>
            <a:r>
              <a:rPr lang="en-CA" sz="2900" dirty="0" smtClean="0"/>
              <a:t>the students </a:t>
            </a:r>
            <a:r>
              <a:rPr lang="en-CA" sz="2900" dirty="0" smtClean="0"/>
              <a:t>were still looking at and doing their own comparisons.  </a:t>
            </a:r>
            <a:endParaRPr lang="en-CA" sz="2900" dirty="0" smtClean="0"/>
          </a:p>
          <a:p>
            <a:pPr marL="36576" indent="0">
              <a:buNone/>
            </a:pPr>
            <a:endParaRPr lang="en-CA" sz="2900" dirty="0"/>
          </a:p>
          <a:p>
            <a:pPr marL="36576" indent="0">
              <a:buNone/>
            </a:pPr>
            <a:r>
              <a:rPr lang="en-CA" sz="2900" dirty="0" smtClean="0"/>
              <a:t>I </a:t>
            </a:r>
            <a:r>
              <a:rPr lang="en-CA" sz="2900" dirty="0" smtClean="0"/>
              <a:t>put a variety of items on the back counter – </a:t>
            </a:r>
            <a:r>
              <a:rPr lang="en-CA" sz="2900" dirty="0" err="1" smtClean="0"/>
              <a:t>plasticine</a:t>
            </a:r>
            <a:r>
              <a:rPr lang="en-CA" sz="2900" dirty="0" smtClean="0"/>
              <a:t>, paints, different colors of paper, ribbons, buttons, yarn, scissors, glue, different materials, etc. and talked about how they </a:t>
            </a:r>
            <a:r>
              <a:rPr lang="en-CA" sz="2900" dirty="0" smtClean="0"/>
              <a:t>would </a:t>
            </a:r>
            <a:r>
              <a:rPr lang="en-CA" sz="2900" dirty="0" smtClean="0"/>
              <a:t>show me what they learned and then write me a sentence to go with their </a:t>
            </a:r>
            <a:r>
              <a:rPr lang="en-CA" sz="2900" dirty="0" smtClean="0"/>
              <a:t>representation</a:t>
            </a:r>
            <a:endParaRPr lang="en-CA" sz="29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9449"/>
            <a:ext cx="2438400" cy="1828800"/>
          </a:xfrm>
          <a:prstGeom prst="rect">
            <a:avLst/>
          </a:prstGeom>
        </p:spPr>
      </p:pic>
    </p:spTree>
    <p:extLst>
      <p:ext uri="{BB962C8B-B14F-4D97-AF65-F5344CB8AC3E}">
        <p14:creationId xmlns:p14="http://schemas.microsoft.com/office/powerpoint/2010/main" val="647773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solidFill>
                  <a:srgbClr val="FF0000"/>
                </a:solidFill>
              </a:rPr>
              <a:t>Reflection</a:t>
            </a:r>
            <a:endParaRPr lang="en-CA"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pPr marL="36576" indent="0">
              <a:buNone/>
            </a:pPr>
            <a:r>
              <a:rPr lang="en-CA" dirty="0" smtClean="0"/>
              <a:t>I was concerned that the length of my project (six weeks) would find the children tiring from baking as I was gone on a trip for our second last week.  When I returned from the trip and they started to plan and bake for the muffin morning, the enthusiasm was still thriving!!!! Everyone was still on board.  I struggled a bit with trying to document, have conversations and take pictures while also keeping the students safe, engaged, and getting the baking done.  I think that in retrospect, I think I would have tried to use video more to help with some of the documentation.  I would definitely love to do the project again as I felt that the students were extremely successful and I felt successful and confident at the end of the project, as well. One of the nicest compliments to the project was on the Monday following us closing the project and moving on to other projects, one of the parents took our recipe book and decided to bake with her child for the first time.  They brought their baking to the class to show and share with everyone and </a:t>
            </a:r>
            <a:r>
              <a:rPr lang="en-CA" smtClean="0"/>
              <a:t>the student</a:t>
            </a:r>
            <a:r>
              <a:rPr lang="en-CA" smtClean="0"/>
              <a:t> </a:t>
            </a:r>
            <a:r>
              <a:rPr lang="en-CA" dirty="0" smtClean="0"/>
              <a:t>was so proud of what she had done!  To me, that is SUCCESS!!!!</a:t>
            </a:r>
            <a:endParaRPr lang="en-CA" dirty="0"/>
          </a:p>
        </p:txBody>
      </p:sp>
    </p:spTree>
    <p:extLst>
      <p:ext uri="{BB962C8B-B14F-4D97-AF65-F5344CB8AC3E}">
        <p14:creationId xmlns:p14="http://schemas.microsoft.com/office/powerpoint/2010/main" val="3026488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dirty="0" smtClean="0">
                <a:solidFill>
                  <a:srgbClr val="FF0000"/>
                </a:solidFill>
              </a:rPr>
              <a:t>Background Information</a:t>
            </a:r>
            <a:endParaRPr lang="en-CA"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CA" dirty="0" smtClean="0"/>
              <a:t>I am a first year Kindergarten teacher and was </a:t>
            </a:r>
            <a:r>
              <a:rPr lang="en-CA" dirty="0"/>
              <a:t>struggling with trying to find </a:t>
            </a:r>
            <a:r>
              <a:rPr lang="en-CA" dirty="0" smtClean="0"/>
              <a:t>‘the spark’, a topic that the children could study.  I needed some </a:t>
            </a:r>
            <a:r>
              <a:rPr lang="en-CA" dirty="0"/>
              <a:t>guidance </a:t>
            </a:r>
            <a:r>
              <a:rPr lang="en-CA" dirty="0" smtClean="0"/>
              <a:t>so asked Lindsay to come in and model for me. We </a:t>
            </a:r>
            <a:r>
              <a:rPr lang="en-CA" dirty="0"/>
              <a:t>developed </a:t>
            </a:r>
            <a:r>
              <a:rPr lang="en-CA" dirty="0" smtClean="0"/>
              <a:t>a project based on their interest as most of the children talked about baking different kinds of muffins.  I </a:t>
            </a:r>
            <a:r>
              <a:rPr lang="en-CA" dirty="0"/>
              <a:t>was very happy that this interest was chosen as I love to bake </a:t>
            </a:r>
            <a:r>
              <a:rPr lang="en-CA" dirty="0" smtClean="0"/>
              <a:t>and have a vast amount of knowledge and experience since my Mom had me baking since I was very young.   I was very enthusiastic about beginning this Bakery Inquiry Project.</a:t>
            </a:r>
          </a:p>
          <a:p>
            <a:pPr marL="0" indent="0">
              <a:buNone/>
            </a:pPr>
            <a:r>
              <a:rPr lang="en-CA" dirty="0"/>
              <a:t>The majority of the children were very enthusiastic and </a:t>
            </a:r>
            <a:r>
              <a:rPr lang="en-CA" dirty="0" smtClean="0"/>
              <a:t>continually </a:t>
            </a:r>
            <a:r>
              <a:rPr lang="en-CA" dirty="0"/>
              <a:t>preparing different muffins, cookies and cakes for our bakery.  They would look at cookbooks and start to write </a:t>
            </a:r>
            <a:r>
              <a:rPr lang="en-CA" dirty="0" smtClean="0"/>
              <a:t>the titles of some </a:t>
            </a:r>
            <a:r>
              <a:rPr lang="en-CA" dirty="0"/>
              <a:t>of the recipes they would like to include in our </a:t>
            </a:r>
            <a:r>
              <a:rPr lang="en-CA" dirty="0" smtClean="0"/>
              <a:t>bakery as they looked through cookbooks.</a:t>
            </a:r>
            <a:endParaRPr lang="en-CA" dirty="0"/>
          </a:p>
          <a:p>
            <a:pPr marL="0" indent="0">
              <a:buNone/>
            </a:pPr>
            <a:endParaRPr lang="en-CA" dirty="0"/>
          </a:p>
        </p:txBody>
      </p:sp>
    </p:spTree>
    <p:extLst>
      <p:ext uri="{BB962C8B-B14F-4D97-AF65-F5344CB8AC3E}">
        <p14:creationId xmlns:p14="http://schemas.microsoft.com/office/powerpoint/2010/main" val="1661399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CA" dirty="0" smtClean="0">
                <a:solidFill>
                  <a:srgbClr val="FF0000"/>
                </a:solidFill>
              </a:rPr>
              <a:t>Background</a:t>
            </a:r>
            <a:r>
              <a:rPr lang="en-CA" dirty="0" smtClean="0"/>
              <a:t> </a:t>
            </a:r>
            <a:r>
              <a:rPr lang="en-CA" dirty="0" smtClean="0">
                <a:solidFill>
                  <a:srgbClr val="FF0000"/>
                </a:solidFill>
              </a:rPr>
              <a:t>Information</a:t>
            </a:r>
            <a:endParaRPr lang="en-CA" dirty="0">
              <a:solidFill>
                <a:srgbClr val="FF0000"/>
              </a:solidFill>
            </a:endParaRPr>
          </a:p>
        </p:txBody>
      </p:sp>
      <p:sp>
        <p:nvSpPr>
          <p:cNvPr id="3" name="Content Placeholder 2"/>
          <p:cNvSpPr>
            <a:spLocks noGrp="1"/>
          </p:cNvSpPr>
          <p:nvPr>
            <p:ph idx="1"/>
          </p:nvPr>
        </p:nvSpPr>
        <p:spPr>
          <a:xfrm>
            <a:off x="395536" y="1196752"/>
            <a:ext cx="7467600" cy="4929411"/>
          </a:xfrm>
        </p:spPr>
        <p:txBody>
          <a:bodyPr>
            <a:normAutofit fontScale="47500" lnSpcReduction="20000"/>
          </a:bodyPr>
          <a:lstStyle/>
          <a:p>
            <a:pPr marL="0" indent="0">
              <a:buNone/>
            </a:pPr>
            <a:endParaRPr lang="en-CA" dirty="0"/>
          </a:p>
          <a:p>
            <a:pPr marL="0" indent="0">
              <a:buNone/>
            </a:pPr>
            <a:r>
              <a:rPr lang="en-CA" sz="3400" dirty="0" smtClean="0"/>
              <a:t>I started by rearranging our </a:t>
            </a:r>
            <a:r>
              <a:rPr lang="en-CA" sz="3400" dirty="0"/>
              <a:t>play kitchen area </a:t>
            </a:r>
            <a:r>
              <a:rPr lang="en-CA" sz="3400" dirty="0" smtClean="0"/>
              <a:t>differently  </a:t>
            </a:r>
            <a:r>
              <a:rPr lang="en-CA" sz="3400" dirty="0"/>
              <a:t>with </a:t>
            </a:r>
            <a:r>
              <a:rPr lang="en-CA" sz="3400" dirty="0" smtClean="0"/>
              <a:t>a separate </a:t>
            </a:r>
            <a:r>
              <a:rPr lang="en-CA" sz="3400" dirty="0"/>
              <a:t>eating section for the customers.  They were so excited when they saw the changes to the kitchen.  I brought in some real baking items – cookie sheets, muffin tins, bowls, measuring cups for liquid and dry goods, measuring </a:t>
            </a:r>
            <a:r>
              <a:rPr lang="en-CA" sz="3400" dirty="0" smtClean="0"/>
              <a:t>spoons </a:t>
            </a:r>
            <a:r>
              <a:rPr lang="en-CA" sz="3400" dirty="0"/>
              <a:t>and </a:t>
            </a:r>
            <a:r>
              <a:rPr lang="en-CA" sz="3400" dirty="0" smtClean="0"/>
              <a:t>dishes.</a:t>
            </a:r>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solidFill>
                <a:srgbClr val="92D050"/>
              </a:solidFill>
            </a:endParaRPr>
          </a:p>
          <a:p>
            <a:pPr marL="0" indent="0">
              <a:buNone/>
            </a:pPr>
            <a:r>
              <a:rPr lang="en-CA" sz="3400" dirty="0" smtClean="0">
                <a:solidFill>
                  <a:srgbClr val="92D050"/>
                </a:solidFill>
              </a:rPr>
              <a:t>CPK.2 Explore a variety of drama strategies including: role, imaging, parallel play, journeys, meetings</a:t>
            </a:r>
          </a:p>
          <a:p>
            <a:pPr marL="0" indent="0">
              <a:buNone/>
            </a:pPr>
            <a:endParaRPr lang="en-CA" sz="3400" dirty="0" smtClean="0"/>
          </a:p>
          <a:p>
            <a:pPr marL="0" indent="0">
              <a:buNone/>
            </a:pPr>
            <a:r>
              <a:rPr lang="en-CA" sz="3400" dirty="0" smtClean="0"/>
              <a:t>As the children </a:t>
            </a:r>
            <a:r>
              <a:rPr lang="en-CA" sz="3400" dirty="0" smtClean="0"/>
              <a:t>began working with our new kitchen, I started to ask some questions to find out some background knowledge.</a:t>
            </a:r>
          </a:p>
          <a:p>
            <a:r>
              <a:rPr lang="en-CA" sz="3400" dirty="0" smtClean="0"/>
              <a:t>What kinds of basic items would we need to order so that we could begin to do some baking? </a:t>
            </a:r>
          </a:p>
          <a:p>
            <a:r>
              <a:rPr lang="en-CA" sz="3400" dirty="0" smtClean="0"/>
              <a:t>Do we have all the tools that we need for our bakery to begin cooking?</a:t>
            </a:r>
          </a:p>
          <a:p>
            <a:pPr marL="0" indent="0">
              <a:buNone/>
            </a:pPr>
            <a:endParaRPr lang="en-CA" sz="3400" dirty="0" smtClean="0"/>
          </a:p>
          <a:p>
            <a:pPr marL="0" indent="0">
              <a:buNone/>
            </a:pPr>
            <a:r>
              <a:rPr lang="en-CA" sz="3400" dirty="0" smtClean="0"/>
              <a:t>My </a:t>
            </a:r>
            <a:r>
              <a:rPr lang="en-CA" sz="3400" dirty="0" smtClean="0"/>
              <a:t>assumption had been that all children bake and cook </a:t>
            </a:r>
            <a:r>
              <a:rPr lang="en-CA" sz="3400" dirty="0" smtClean="0"/>
              <a:t>at home.  </a:t>
            </a:r>
            <a:r>
              <a:rPr lang="en-CA" sz="3400" dirty="0" smtClean="0"/>
              <a:t>When I asked the question – How many of you have baked at home with your parents or </a:t>
            </a:r>
            <a:r>
              <a:rPr lang="en-CA" sz="3400" dirty="0" smtClean="0"/>
              <a:t>grandparents</a:t>
            </a:r>
            <a:r>
              <a:rPr lang="en-CA" sz="3400" dirty="0"/>
              <a:t>?</a:t>
            </a:r>
            <a:r>
              <a:rPr lang="en-CA" sz="3400" dirty="0" smtClean="0"/>
              <a:t> </a:t>
            </a:r>
            <a:r>
              <a:rPr lang="en-CA" sz="3400" dirty="0" smtClean="0"/>
              <a:t>I only had a couple of hands come up so the children had very limited background knowledge on this topic.</a:t>
            </a:r>
            <a:endParaRPr lang="en-CA" sz="3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6274" y="2292421"/>
            <a:ext cx="969902" cy="72742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2305096"/>
            <a:ext cx="936104" cy="7020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2344990"/>
            <a:ext cx="936104" cy="702078"/>
          </a:xfrm>
          <a:prstGeom prst="rect">
            <a:avLst/>
          </a:prstGeom>
        </p:spPr>
      </p:pic>
    </p:spTree>
    <p:extLst>
      <p:ext uri="{BB962C8B-B14F-4D97-AF65-F5344CB8AC3E}">
        <p14:creationId xmlns:p14="http://schemas.microsoft.com/office/powerpoint/2010/main" val="3621809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smtClean="0">
                <a:solidFill>
                  <a:srgbClr val="FF0000"/>
                </a:solidFill>
              </a:rPr>
              <a:t>Phase I</a:t>
            </a:r>
            <a:br>
              <a:rPr lang="en-CA" dirty="0" smtClean="0">
                <a:solidFill>
                  <a:srgbClr val="FF0000"/>
                </a:solidFill>
              </a:rPr>
            </a:br>
            <a:r>
              <a:rPr lang="en-CA" dirty="0" smtClean="0">
                <a:solidFill>
                  <a:srgbClr val="FF0000"/>
                </a:solidFill>
              </a:rPr>
              <a:t>Teacher Planning Web</a:t>
            </a:r>
            <a:endParaRPr lang="en-CA"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CA" sz="1600" dirty="0" smtClean="0"/>
              <a:t>With the students interested in learning about the bakery, I found that once I created my web, it was quite easy to find a variety of ways to integrate different outcomes and indicators throughout the curriculum to enhance their learning in a variety of </a:t>
            </a:r>
            <a:r>
              <a:rPr lang="en-CA" sz="1600" dirty="0" smtClean="0"/>
              <a:t>subject areas</a:t>
            </a:r>
            <a:r>
              <a:rPr lang="en-CA" sz="1600" dirty="0" smtClean="0"/>
              <a:t>. </a:t>
            </a:r>
            <a:endParaRPr lang="en-CA" sz="1600" dirty="0"/>
          </a:p>
        </p:txBody>
      </p:sp>
      <p:sp>
        <p:nvSpPr>
          <p:cNvPr id="13" name="Oval 12"/>
          <p:cNvSpPr/>
          <p:nvPr/>
        </p:nvSpPr>
        <p:spPr>
          <a:xfrm>
            <a:off x="2521853" y="2744621"/>
            <a:ext cx="4464496" cy="403244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smtClean="0"/>
              <a:t>Bakery</a:t>
            </a:r>
            <a:endParaRPr lang="en-CA" dirty="0"/>
          </a:p>
        </p:txBody>
      </p:sp>
      <p:sp>
        <p:nvSpPr>
          <p:cNvPr id="14" name="Rounded Rectangle 13"/>
          <p:cNvSpPr/>
          <p:nvPr/>
        </p:nvSpPr>
        <p:spPr>
          <a:xfrm>
            <a:off x="3856083" y="2492896"/>
            <a:ext cx="144016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t>Arts Education</a:t>
            </a:r>
          </a:p>
          <a:p>
            <a:pPr algn="ctr"/>
            <a:r>
              <a:rPr lang="en-CA" sz="1200" dirty="0" smtClean="0"/>
              <a:t>CPK.2</a:t>
            </a:r>
          </a:p>
          <a:p>
            <a:pPr algn="ctr"/>
            <a:r>
              <a:rPr lang="en-CA" sz="1200" dirty="0" smtClean="0"/>
              <a:t>CPK.4</a:t>
            </a:r>
          </a:p>
          <a:p>
            <a:pPr algn="ctr"/>
            <a:endParaRPr lang="en-CA" sz="1200" dirty="0" smtClean="0"/>
          </a:p>
        </p:txBody>
      </p:sp>
      <p:sp>
        <p:nvSpPr>
          <p:cNvPr id="15" name="Rounded Rectangle 14"/>
          <p:cNvSpPr/>
          <p:nvPr/>
        </p:nvSpPr>
        <p:spPr>
          <a:xfrm>
            <a:off x="6012160" y="3909769"/>
            <a:ext cx="1296144" cy="912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Math</a:t>
            </a:r>
          </a:p>
          <a:p>
            <a:pPr algn="ctr"/>
            <a:r>
              <a:rPr lang="en-CA" sz="1400" dirty="0" smtClean="0"/>
              <a:t>NK.3</a:t>
            </a:r>
          </a:p>
          <a:p>
            <a:pPr algn="ctr"/>
            <a:r>
              <a:rPr lang="en-CA" sz="1400" dirty="0" smtClean="0"/>
              <a:t>SSK.1</a:t>
            </a:r>
            <a:endParaRPr lang="en-CA" sz="1400" dirty="0"/>
          </a:p>
        </p:txBody>
      </p:sp>
      <p:sp>
        <p:nvSpPr>
          <p:cNvPr id="16" name="Rounded Rectangle 15"/>
          <p:cNvSpPr/>
          <p:nvPr/>
        </p:nvSpPr>
        <p:spPr>
          <a:xfrm>
            <a:off x="5580112" y="5589240"/>
            <a:ext cx="129614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Science</a:t>
            </a:r>
          </a:p>
          <a:p>
            <a:pPr algn="ctr"/>
            <a:r>
              <a:rPr lang="en-CA" sz="1200" dirty="0" smtClean="0"/>
              <a:t>MOK.1</a:t>
            </a:r>
          </a:p>
          <a:p>
            <a:pPr algn="ctr"/>
            <a:r>
              <a:rPr lang="en-CA" sz="1400" dirty="0" smtClean="0"/>
              <a:t>Socia</a:t>
            </a:r>
            <a:r>
              <a:rPr lang="en-CA" sz="1200" dirty="0" smtClean="0"/>
              <a:t>l</a:t>
            </a:r>
          </a:p>
          <a:p>
            <a:pPr algn="ctr"/>
            <a:r>
              <a:rPr lang="en-CA" sz="1200" dirty="0" smtClean="0"/>
              <a:t>RWK.1</a:t>
            </a:r>
            <a:endParaRPr lang="en-CA" sz="1200" dirty="0"/>
          </a:p>
        </p:txBody>
      </p:sp>
      <p:sp>
        <p:nvSpPr>
          <p:cNvPr id="17" name="Rounded Rectangle 16"/>
          <p:cNvSpPr/>
          <p:nvPr/>
        </p:nvSpPr>
        <p:spPr>
          <a:xfrm>
            <a:off x="2559939" y="5611087"/>
            <a:ext cx="1296144" cy="9847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Health</a:t>
            </a:r>
          </a:p>
          <a:p>
            <a:pPr algn="ctr"/>
            <a:r>
              <a:rPr lang="en-CA" sz="1200" dirty="0" smtClean="0"/>
              <a:t>USCK.1 USCK.2</a:t>
            </a:r>
          </a:p>
          <a:p>
            <a:pPr algn="ctr"/>
            <a:r>
              <a:rPr lang="en-CA" sz="1200" dirty="0" smtClean="0"/>
              <a:t>DMK.1</a:t>
            </a:r>
            <a:endParaRPr lang="en-CA" sz="1200" dirty="0"/>
          </a:p>
        </p:txBody>
      </p:sp>
      <p:sp>
        <p:nvSpPr>
          <p:cNvPr id="19" name="Rounded Rectangle 18"/>
          <p:cNvSpPr/>
          <p:nvPr/>
        </p:nvSpPr>
        <p:spPr>
          <a:xfrm>
            <a:off x="1835696" y="3638066"/>
            <a:ext cx="1372315" cy="912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t>ELA</a:t>
            </a:r>
          </a:p>
          <a:p>
            <a:pPr algn="ctr"/>
            <a:r>
              <a:rPr lang="en-CA" sz="1000" dirty="0" smtClean="0"/>
              <a:t>CRK.1, CCK.2, CCK.3. CCK.4</a:t>
            </a:r>
          </a:p>
        </p:txBody>
      </p:sp>
      <p:sp>
        <p:nvSpPr>
          <p:cNvPr id="20" name="TextBox 19"/>
          <p:cNvSpPr txBox="1"/>
          <p:nvPr/>
        </p:nvSpPr>
        <p:spPr>
          <a:xfrm>
            <a:off x="3785111" y="4181472"/>
            <a:ext cx="2022333" cy="369332"/>
          </a:xfrm>
          <a:prstGeom prst="rect">
            <a:avLst/>
          </a:prstGeom>
          <a:noFill/>
        </p:spPr>
        <p:txBody>
          <a:bodyPr wrap="square" rtlCol="0">
            <a:spAutoFit/>
          </a:bodyPr>
          <a:lstStyle/>
          <a:p>
            <a:pPr algn="ctr"/>
            <a:r>
              <a:rPr lang="en-CA" dirty="0" smtClean="0"/>
              <a:t>Bakery</a:t>
            </a:r>
            <a:endParaRPr lang="en-CA" dirty="0"/>
          </a:p>
        </p:txBody>
      </p:sp>
      <p:sp>
        <p:nvSpPr>
          <p:cNvPr id="4" name="Rectangle 3"/>
          <p:cNvSpPr/>
          <p:nvPr/>
        </p:nvSpPr>
        <p:spPr>
          <a:xfrm>
            <a:off x="792108" y="5646260"/>
            <a:ext cx="154764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smtClean="0"/>
              <a:t>Cleaned </a:t>
            </a:r>
            <a:r>
              <a:rPr lang="en-CA" sz="900" dirty="0" smtClean="0"/>
              <a:t>hands, </a:t>
            </a:r>
            <a:r>
              <a:rPr lang="en-CA" sz="900" dirty="0" smtClean="0"/>
              <a:t>fingernails and equipment</a:t>
            </a:r>
            <a:r>
              <a:rPr lang="en-CA" sz="900" dirty="0" smtClean="0"/>
              <a:t>.  Kept</a:t>
            </a:r>
            <a:r>
              <a:rPr lang="en-CA" sz="900" dirty="0" smtClean="0"/>
              <a:t> </a:t>
            </a:r>
            <a:r>
              <a:rPr lang="en-CA" sz="900" dirty="0" smtClean="0"/>
              <a:t>hair out of </a:t>
            </a:r>
            <a:r>
              <a:rPr lang="en-CA" sz="900" dirty="0" smtClean="0"/>
              <a:t>face.  Learned about safety </a:t>
            </a:r>
            <a:r>
              <a:rPr lang="en-CA" sz="900" dirty="0" smtClean="0"/>
              <a:t>around hot equipment and electrical things. </a:t>
            </a:r>
            <a:r>
              <a:rPr lang="en-CA" sz="900" dirty="0" smtClean="0"/>
              <a:t>Learned about safe </a:t>
            </a:r>
            <a:r>
              <a:rPr lang="en-CA" sz="900" dirty="0" smtClean="0"/>
              <a:t>handling of food.</a:t>
            </a:r>
            <a:endParaRPr lang="en-CA" sz="900" dirty="0"/>
          </a:p>
        </p:txBody>
      </p:sp>
      <p:sp>
        <p:nvSpPr>
          <p:cNvPr id="5" name="Rectangle 4"/>
          <p:cNvSpPr/>
          <p:nvPr/>
        </p:nvSpPr>
        <p:spPr>
          <a:xfrm>
            <a:off x="6986349" y="5611086"/>
            <a:ext cx="2050147" cy="1165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smtClean="0"/>
              <a:t>Conducted</a:t>
            </a:r>
            <a:r>
              <a:rPr lang="en-CA" sz="900" dirty="0" smtClean="0"/>
              <a:t> </a:t>
            </a:r>
            <a:r>
              <a:rPr lang="en-CA" sz="900" dirty="0" smtClean="0"/>
              <a:t>experiments with yeasts and baking soda to see what </a:t>
            </a:r>
            <a:r>
              <a:rPr lang="en-CA" sz="900" dirty="0" smtClean="0"/>
              <a:t>makes </a:t>
            </a:r>
            <a:r>
              <a:rPr lang="en-CA" sz="900" dirty="0" smtClean="0"/>
              <a:t>baking items rise.  </a:t>
            </a:r>
            <a:r>
              <a:rPr lang="en-CA" sz="900" dirty="0" smtClean="0"/>
              <a:t> Talked </a:t>
            </a:r>
            <a:r>
              <a:rPr lang="en-CA" sz="900" dirty="0" smtClean="0"/>
              <a:t>about what changes occur to the dough after it is baked in a hot oven. </a:t>
            </a:r>
            <a:r>
              <a:rPr lang="en-CA" sz="900" dirty="0" smtClean="0"/>
              <a:t>Worked together </a:t>
            </a:r>
            <a:r>
              <a:rPr lang="en-CA" sz="900" dirty="0" smtClean="0"/>
              <a:t>to manage the responsibility within the bakery setting.</a:t>
            </a:r>
            <a:endParaRPr lang="en-CA" sz="900" dirty="0"/>
          </a:p>
        </p:txBody>
      </p:sp>
      <p:sp>
        <p:nvSpPr>
          <p:cNvPr id="6" name="Rectangle 5"/>
          <p:cNvSpPr/>
          <p:nvPr/>
        </p:nvSpPr>
        <p:spPr>
          <a:xfrm>
            <a:off x="107504" y="3212976"/>
            <a:ext cx="1728192" cy="15478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a:t>W</a:t>
            </a:r>
            <a:r>
              <a:rPr lang="en-CA" sz="900" dirty="0" smtClean="0"/>
              <a:t>ent</a:t>
            </a:r>
            <a:r>
              <a:rPr lang="en-CA" sz="900" dirty="0" smtClean="0"/>
              <a:t> </a:t>
            </a:r>
            <a:r>
              <a:rPr lang="en-CA" sz="900" dirty="0" smtClean="0"/>
              <a:t>on a site visit to the Co-op bakery to gain some basic background knowledge of a bakery. The children </a:t>
            </a:r>
            <a:r>
              <a:rPr lang="en-CA" sz="900" dirty="0" smtClean="0"/>
              <a:t>imagined </a:t>
            </a:r>
            <a:r>
              <a:rPr lang="en-CA" sz="900" dirty="0" smtClean="0"/>
              <a:t>working in a bakery.  They created signs, menu boards, found recipes in cookbooks, made their own cookbooks, order forms to stock the bakery </a:t>
            </a:r>
            <a:r>
              <a:rPr lang="en-CA" sz="900" dirty="0" smtClean="0"/>
              <a:t>and created </a:t>
            </a:r>
            <a:r>
              <a:rPr lang="en-CA" sz="900" dirty="0" smtClean="0"/>
              <a:t>some money.</a:t>
            </a:r>
            <a:endParaRPr lang="en-CA" sz="900" dirty="0"/>
          </a:p>
        </p:txBody>
      </p:sp>
      <p:sp>
        <p:nvSpPr>
          <p:cNvPr id="7" name="Rectangle 6"/>
          <p:cNvSpPr/>
          <p:nvPr/>
        </p:nvSpPr>
        <p:spPr>
          <a:xfrm>
            <a:off x="5424038" y="2578736"/>
            <a:ext cx="2472388" cy="1058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smtClean="0"/>
              <a:t>The children looked </a:t>
            </a:r>
            <a:r>
              <a:rPr lang="en-CA" sz="900" dirty="0" smtClean="0"/>
              <a:t>at a </a:t>
            </a:r>
            <a:r>
              <a:rPr lang="en-CA" sz="900" dirty="0" smtClean="0"/>
              <a:t>variety of photos that represented a bakery.  They entered into drama in different roles of those who work in a bakery, and they created representations of their understanding of bakeries using a variety of materials and tools</a:t>
            </a:r>
            <a:r>
              <a:rPr lang="en-CA" sz="900" dirty="0" smtClean="0"/>
              <a:t>.</a:t>
            </a:r>
            <a:endParaRPr lang="en-CA" sz="900" dirty="0"/>
          </a:p>
        </p:txBody>
      </p:sp>
      <p:sp>
        <p:nvSpPr>
          <p:cNvPr id="8" name="Rectangle 7"/>
          <p:cNvSpPr/>
          <p:nvPr/>
        </p:nvSpPr>
        <p:spPr>
          <a:xfrm>
            <a:off x="7408462" y="3833451"/>
            <a:ext cx="1553970" cy="1065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smtClean="0"/>
              <a:t>Children learned </a:t>
            </a:r>
            <a:r>
              <a:rPr lang="en-CA" sz="900" dirty="0" smtClean="0"/>
              <a:t>how much a dozen and half a dozen are.  </a:t>
            </a:r>
            <a:r>
              <a:rPr lang="en-CA" sz="900" dirty="0" smtClean="0"/>
              <a:t>Counted </a:t>
            </a:r>
            <a:r>
              <a:rPr lang="en-CA" sz="900" dirty="0" smtClean="0"/>
              <a:t>to 12.  </a:t>
            </a:r>
            <a:r>
              <a:rPr lang="en-CA" sz="900" dirty="0" smtClean="0"/>
              <a:t>Measured </a:t>
            </a:r>
            <a:r>
              <a:rPr lang="en-CA" sz="900" dirty="0" smtClean="0"/>
              <a:t>properly with wet and dry ingredients, </a:t>
            </a:r>
            <a:r>
              <a:rPr lang="en-CA" sz="900" dirty="0" smtClean="0"/>
              <a:t>Worked </a:t>
            </a:r>
            <a:r>
              <a:rPr lang="en-CA" sz="900" dirty="0" smtClean="0"/>
              <a:t>with pretend money.</a:t>
            </a:r>
            <a:endParaRPr lang="en-CA" sz="900" dirty="0"/>
          </a:p>
        </p:txBody>
      </p:sp>
    </p:spTree>
    <p:extLst>
      <p:ext uri="{BB962C8B-B14F-4D97-AF65-F5344CB8AC3E}">
        <p14:creationId xmlns:p14="http://schemas.microsoft.com/office/powerpoint/2010/main" val="4218710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solidFill>
                  <a:srgbClr val="FF0000"/>
                </a:solidFill>
              </a:rPr>
              <a:t>Tour of the Co-op Bakery</a:t>
            </a:r>
            <a:endParaRPr lang="en-CA" dirty="0">
              <a:solidFill>
                <a:srgbClr val="FF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03848" y="1268760"/>
            <a:ext cx="1579993" cy="118499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268760"/>
            <a:ext cx="897564" cy="119675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640" y="1268760"/>
            <a:ext cx="897564" cy="1196752"/>
          </a:xfrm>
          <a:prstGeom prst="rect">
            <a:avLst/>
          </a:prstGeom>
        </p:spPr>
      </p:pic>
      <p:sp>
        <p:nvSpPr>
          <p:cNvPr id="10" name="TextBox 9"/>
          <p:cNvSpPr txBox="1"/>
          <p:nvPr/>
        </p:nvSpPr>
        <p:spPr>
          <a:xfrm>
            <a:off x="323528" y="2924944"/>
            <a:ext cx="8835896" cy="2585323"/>
          </a:xfrm>
          <a:prstGeom prst="rect">
            <a:avLst/>
          </a:prstGeom>
          <a:noFill/>
        </p:spPr>
        <p:txBody>
          <a:bodyPr wrap="square" rtlCol="0">
            <a:spAutoFit/>
          </a:bodyPr>
          <a:lstStyle/>
          <a:p>
            <a:r>
              <a:rPr lang="en-CA" dirty="0" smtClean="0"/>
              <a:t>Since my students had very limited background knowledge and experience with</a:t>
            </a:r>
          </a:p>
          <a:p>
            <a:r>
              <a:rPr lang="en-CA" dirty="0" smtClean="0"/>
              <a:t>baking, I decided that a tour of our local Co-op Bakery would help us gain some </a:t>
            </a:r>
          </a:p>
          <a:p>
            <a:r>
              <a:rPr lang="en-CA" dirty="0" smtClean="0"/>
              <a:t>much needed knowledge.  Before we went on the tour, we brainstormed </a:t>
            </a:r>
            <a:r>
              <a:rPr lang="en-CA" dirty="0" smtClean="0"/>
              <a:t>and webbed some questions </a:t>
            </a:r>
            <a:r>
              <a:rPr lang="en-CA" dirty="0" smtClean="0"/>
              <a:t>that they would like to ask at the </a:t>
            </a:r>
            <a:r>
              <a:rPr lang="en-CA" dirty="0" smtClean="0"/>
              <a:t>bakery. </a:t>
            </a:r>
            <a:r>
              <a:rPr lang="en-CA" dirty="0" smtClean="0"/>
              <a:t>I recorded each question onto individual pieces of paper and handed the questions out to students who felt confident enough to ask the questions when we were on our tour.  When we returned from the tour, we took each question and put them on the board.  I wrote the answers that the students’ remembered from the tour beside the questions. We left these questions/answers on the board for future reference and comparisons.</a:t>
            </a:r>
            <a:endParaRPr lang="en-CA"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1840" y="5595281"/>
            <a:ext cx="2304256" cy="1303671"/>
          </a:xfrm>
          <a:prstGeom prst="rect">
            <a:avLst/>
          </a:prstGeom>
        </p:spPr>
      </p:pic>
    </p:spTree>
    <p:extLst>
      <p:ext uri="{BB962C8B-B14F-4D97-AF65-F5344CB8AC3E}">
        <p14:creationId xmlns:p14="http://schemas.microsoft.com/office/powerpoint/2010/main" val="4183940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smtClean="0">
                <a:solidFill>
                  <a:srgbClr val="FF0000"/>
                </a:solidFill>
              </a:rPr>
              <a:t>Student Web</a:t>
            </a:r>
            <a:br>
              <a:rPr lang="en-CA" dirty="0" smtClean="0">
                <a:solidFill>
                  <a:srgbClr val="FF0000"/>
                </a:solidFill>
              </a:rPr>
            </a:br>
            <a:r>
              <a:rPr lang="en-CA" sz="2000" dirty="0" smtClean="0">
                <a:solidFill>
                  <a:srgbClr val="FF0000"/>
                </a:solidFill>
              </a:rPr>
              <a:t>Students brainstormed ideas which I recorded on the Smart Board for reference in the future.</a:t>
            </a:r>
            <a:endParaRPr lang="en-CA" dirty="0">
              <a:solidFill>
                <a:srgbClr val="FF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2564904"/>
            <a:ext cx="2674243" cy="2005683"/>
          </a:xfrm>
        </p:spPr>
      </p:pic>
      <p:sp>
        <p:nvSpPr>
          <p:cNvPr id="6" name="Rounded Rectangle 5"/>
          <p:cNvSpPr/>
          <p:nvPr/>
        </p:nvSpPr>
        <p:spPr>
          <a:xfrm>
            <a:off x="3526516" y="1916832"/>
            <a:ext cx="1117491" cy="120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Jobs</a:t>
            </a:r>
            <a:endParaRPr lang="en-CA" dirty="0"/>
          </a:p>
        </p:txBody>
      </p:sp>
      <p:sp>
        <p:nvSpPr>
          <p:cNvPr id="8" name="TextBox 7"/>
          <p:cNvSpPr txBox="1"/>
          <p:nvPr/>
        </p:nvSpPr>
        <p:spPr>
          <a:xfrm>
            <a:off x="4860032" y="1918935"/>
            <a:ext cx="2089033" cy="1200329"/>
          </a:xfrm>
          <a:prstGeom prst="rect">
            <a:avLst/>
          </a:prstGeom>
          <a:noFill/>
        </p:spPr>
        <p:txBody>
          <a:bodyPr wrap="none" rtlCol="0">
            <a:spAutoFit/>
          </a:bodyPr>
          <a:lstStyle/>
          <a:p>
            <a:pPr marL="285750" indent="-285750">
              <a:buFont typeface="Arial" panose="020B0604020202020204" pitchFamily="34" charset="0"/>
              <a:buChar char="•"/>
            </a:pPr>
            <a:r>
              <a:rPr lang="en-CA" dirty="0" smtClean="0"/>
              <a:t>Manager</a:t>
            </a:r>
          </a:p>
          <a:p>
            <a:pPr marL="285750" indent="-285750">
              <a:buFont typeface="Arial" panose="020B0604020202020204" pitchFamily="34" charset="0"/>
              <a:buChar char="•"/>
            </a:pPr>
            <a:r>
              <a:rPr lang="en-CA" dirty="0" smtClean="0"/>
              <a:t>Cake Decorator</a:t>
            </a:r>
          </a:p>
          <a:p>
            <a:pPr marL="285750" indent="-285750">
              <a:buFont typeface="Arial" panose="020B0604020202020204" pitchFamily="34" charset="0"/>
              <a:buChar char="•"/>
            </a:pPr>
            <a:r>
              <a:rPr lang="en-CA" dirty="0" smtClean="0"/>
              <a:t>Bakers – 4</a:t>
            </a:r>
          </a:p>
          <a:p>
            <a:pPr marL="285750" indent="-285750">
              <a:buFont typeface="Arial" panose="020B0604020202020204" pitchFamily="34" charset="0"/>
              <a:buChar char="•"/>
            </a:pPr>
            <a:r>
              <a:rPr lang="en-CA" dirty="0" smtClean="0"/>
              <a:t>Packers</a:t>
            </a:r>
            <a:endParaRPr lang="en-CA" dirty="0"/>
          </a:p>
        </p:txBody>
      </p:sp>
      <p:sp>
        <p:nvSpPr>
          <p:cNvPr id="9" name="Rounded Rectangle 8"/>
          <p:cNvSpPr/>
          <p:nvPr/>
        </p:nvSpPr>
        <p:spPr>
          <a:xfrm>
            <a:off x="3501561" y="3878626"/>
            <a:ext cx="111749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Name</a:t>
            </a:r>
            <a:endParaRPr lang="en-CA" dirty="0"/>
          </a:p>
        </p:txBody>
      </p:sp>
      <p:sp>
        <p:nvSpPr>
          <p:cNvPr id="10" name="TextBox 9"/>
          <p:cNvSpPr txBox="1"/>
          <p:nvPr/>
        </p:nvSpPr>
        <p:spPr>
          <a:xfrm>
            <a:off x="4864962" y="4012660"/>
            <a:ext cx="3576620" cy="646331"/>
          </a:xfrm>
          <a:prstGeom prst="rect">
            <a:avLst/>
          </a:prstGeom>
          <a:noFill/>
        </p:spPr>
        <p:txBody>
          <a:bodyPr wrap="none" rtlCol="0">
            <a:spAutoFit/>
          </a:bodyPr>
          <a:lstStyle/>
          <a:p>
            <a:pPr marL="285750" indent="-285750">
              <a:buFont typeface="Arial" panose="020B0604020202020204" pitchFamily="34" charset="0"/>
              <a:buChar char="•"/>
            </a:pPr>
            <a:r>
              <a:rPr lang="en-CA" dirty="0" smtClean="0"/>
              <a:t>What can we call our bakery?</a:t>
            </a:r>
          </a:p>
          <a:p>
            <a:pPr marL="285750" indent="-285750">
              <a:buFont typeface="Arial" panose="020B0604020202020204" pitchFamily="34" charset="0"/>
              <a:buChar char="•"/>
            </a:pPr>
            <a:r>
              <a:rPr lang="en-CA" dirty="0" smtClean="0"/>
              <a:t>How do we choose the name?</a:t>
            </a:r>
            <a:endParaRPr lang="en-CA" dirty="0"/>
          </a:p>
        </p:txBody>
      </p:sp>
      <p:sp>
        <p:nvSpPr>
          <p:cNvPr id="11" name="Rounded Rectangle 10"/>
          <p:cNvSpPr/>
          <p:nvPr/>
        </p:nvSpPr>
        <p:spPr>
          <a:xfrm>
            <a:off x="3526516" y="5396954"/>
            <a:ext cx="109253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Food</a:t>
            </a:r>
            <a:endParaRPr lang="en-CA" dirty="0"/>
          </a:p>
        </p:txBody>
      </p:sp>
      <p:sp>
        <p:nvSpPr>
          <p:cNvPr id="12" name="TextBox 11"/>
          <p:cNvSpPr txBox="1"/>
          <p:nvPr/>
        </p:nvSpPr>
        <p:spPr>
          <a:xfrm>
            <a:off x="4908260" y="5157192"/>
            <a:ext cx="4046942" cy="2585323"/>
          </a:xfrm>
          <a:prstGeom prst="rect">
            <a:avLst/>
          </a:prstGeom>
          <a:noFill/>
        </p:spPr>
        <p:txBody>
          <a:bodyPr wrap="none" rtlCol="0">
            <a:spAutoFit/>
          </a:bodyPr>
          <a:lstStyle/>
          <a:p>
            <a:pPr marL="285750" indent="-285750">
              <a:buFont typeface="Arial" panose="020B0604020202020204" pitchFamily="34" charset="0"/>
              <a:buChar char="•"/>
            </a:pPr>
            <a:r>
              <a:rPr lang="en-CA" dirty="0" smtClean="0"/>
              <a:t>Recipes</a:t>
            </a:r>
            <a:endParaRPr lang="en-CA" dirty="0" smtClean="0"/>
          </a:p>
          <a:p>
            <a:pPr marL="285750" indent="-285750">
              <a:buFont typeface="Arial" panose="020B0604020202020204" pitchFamily="34" charset="0"/>
              <a:buChar char="•"/>
            </a:pPr>
            <a:r>
              <a:rPr lang="en-CA" dirty="0" smtClean="0"/>
              <a:t>Different foods to serve in a bakery</a:t>
            </a:r>
          </a:p>
          <a:p>
            <a:pPr marL="285750" indent="-285750">
              <a:buFont typeface="Arial" panose="020B0604020202020204" pitchFamily="34" charset="0"/>
              <a:buChar char="•"/>
            </a:pPr>
            <a:r>
              <a:rPr lang="en-CA" dirty="0" smtClean="0"/>
              <a:t>Signs</a:t>
            </a:r>
          </a:p>
          <a:p>
            <a:pPr marL="285750" indent="-285750">
              <a:buFont typeface="Arial" panose="020B0604020202020204" pitchFamily="34" charset="0"/>
              <a:buChar char="•"/>
            </a:pPr>
            <a:r>
              <a:rPr lang="en-CA" dirty="0" smtClean="0"/>
              <a:t>Menus/</a:t>
            </a:r>
            <a:r>
              <a:rPr lang="en-CA" dirty="0" err="1" smtClean="0"/>
              <a:t>Menuboard</a:t>
            </a:r>
            <a:r>
              <a:rPr lang="en-CA" dirty="0" smtClean="0"/>
              <a:t> (?)</a:t>
            </a:r>
          </a:p>
          <a:p>
            <a:pPr marL="285750" indent="-285750">
              <a:buFont typeface="Arial" panose="020B0604020202020204" pitchFamily="34" charset="0"/>
              <a:buChar char="•"/>
            </a:pPr>
            <a:r>
              <a:rPr lang="en-CA" dirty="0" smtClean="0"/>
              <a:t>Healthy/Unhealthy food</a:t>
            </a:r>
          </a:p>
          <a:p>
            <a:pPr marL="285750" indent="-285750">
              <a:buFont typeface="Arial" panose="020B0604020202020204" pitchFamily="34" charset="0"/>
              <a:buChar char="•"/>
            </a:pPr>
            <a:r>
              <a:rPr lang="en-CA" dirty="0" smtClean="0"/>
              <a:t>Safe food handling</a:t>
            </a:r>
          </a:p>
          <a:p>
            <a:pPr marL="285750" indent="-285750">
              <a:buFont typeface="Arial" panose="020B0604020202020204" pitchFamily="34" charset="0"/>
              <a:buChar char="•"/>
            </a:pPr>
            <a:endParaRPr lang="en-CA" dirty="0" smtClean="0"/>
          </a:p>
          <a:p>
            <a:pPr marL="285750" indent="-285750">
              <a:buFont typeface="Arial" panose="020B0604020202020204" pitchFamily="34" charset="0"/>
              <a:buChar char="•"/>
            </a:pPr>
            <a:endParaRPr lang="en-CA" dirty="0" smtClean="0"/>
          </a:p>
          <a:p>
            <a:endParaRPr lang="en-CA" dirty="0"/>
          </a:p>
        </p:txBody>
      </p:sp>
    </p:spTree>
    <p:extLst>
      <p:ext uri="{BB962C8B-B14F-4D97-AF65-F5344CB8AC3E}">
        <p14:creationId xmlns:p14="http://schemas.microsoft.com/office/powerpoint/2010/main" val="3145298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solidFill>
                  <a:srgbClr val="FF0000"/>
                </a:solidFill>
              </a:rPr>
              <a:t>Naming the Bakery</a:t>
            </a:r>
            <a:endParaRPr lang="en-CA" dirty="0">
              <a:solidFill>
                <a:srgbClr val="FF0000"/>
              </a:solidFill>
            </a:endParaRPr>
          </a:p>
        </p:txBody>
      </p:sp>
      <p:sp>
        <p:nvSpPr>
          <p:cNvPr id="3" name="Content Placeholder 2"/>
          <p:cNvSpPr>
            <a:spLocks noGrp="1"/>
          </p:cNvSpPr>
          <p:nvPr>
            <p:ph idx="1"/>
          </p:nvPr>
        </p:nvSpPr>
        <p:spPr/>
        <p:txBody>
          <a:bodyPr>
            <a:normAutofit fontScale="92500"/>
          </a:bodyPr>
          <a:lstStyle/>
          <a:p>
            <a:pPr marL="36576" indent="0">
              <a:buNone/>
            </a:pPr>
            <a:r>
              <a:rPr lang="en-CA" sz="1700" dirty="0" smtClean="0"/>
              <a:t>The students decided that the best way to name the restaurant was to come up with a variety of names of the restaurant and vote.  We had quite a variety of names and the children finally voted on Mr. Cookers Bakery.  We then had a discussion on what an inviting sign would look like – lots of color, some of the different foods that we make and people eating the food, people happy at the restaurant and nice bright colors to attract the customers’ attention. As part of the web, we discussed some of the different foods that we would like to bake in our bakery.  This sparked the children into designing different signs, menu boards and looking through cookbooks to start to find recipes for items they would like to bake.  We looked at menu boards and signs for bakeries on the internet to give us an idea of where to start .  As we were setting up our bakery, we talked about some of the bakeries that we have in our community.  We decided that our bakery was the most like a Tim Horton’s bakery because our bakery had a separate eating area for our customers.</a:t>
            </a:r>
          </a:p>
          <a:p>
            <a:pPr marL="36576" indent="0">
              <a:buNone/>
            </a:pPr>
            <a:r>
              <a:rPr lang="en-CA" sz="1700" dirty="0" smtClean="0">
                <a:solidFill>
                  <a:srgbClr val="92D050"/>
                </a:solidFill>
              </a:rPr>
              <a:t>CPK.4 Create art works that express own observations and ideas about the world.</a:t>
            </a:r>
          </a:p>
          <a:p>
            <a:pPr marL="36576" indent="0">
              <a:buNone/>
            </a:pPr>
            <a:r>
              <a:rPr lang="en-CA" sz="1700" dirty="0" smtClean="0">
                <a:solidFill>
                  <a:srgbClr val="92D050"/>
                </a:solidFill>
              </a:rPr>
              <a:t>CCK.4 Create </a:t>
            </a:r>
            <a:r>
              <a:rPr lang="en-CA" sz="1700" dirty="0">
                <a:solidFill>
                  <a:srgbClr val="92D050"/>
                </a:solidFill>
              </a:rPr>
              <a:t>messages using a combination of pictures, symbols, and letters. </a:t>
            </a:r>
            <a:endParaRPr lang="en-CA" sz="1700" dirty="0" smtClean="0">
              <a:solidFill>
                <a:srgbClr val="92D05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6092391"/>
            <a:ext cx="936104" cy="70207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5986798"/>
            <a:ext cx="1133364" cy="85002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5848052"/>
            <a:ext cx="720080" cy="96010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6809927" y="5814651"/>
            <a:ext cx="610696" cy="1046907"/>
          </a:xfrm>
          <a:prstGeom prst="rect">
            <a:avLst/>
          </a:prstGeom>
        </p:spPr>
      </p:pic>
    </p:spTree>
    <p:extLst>
      <p:ext uri="{BB962C8B-B14F-4D97-AF65-F5344CB8AC3E}">
        <p14:creationId xmlns:p14="http://schemas.microsoft.com/office/powerpoint/2010/main" val="3905401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467600" cy="1143000"/>
          </a:xfrm>
        </p:spPr>
        <p:txBody>
          <a:bodyPr>
            <a:normAutofit/>
          </a:bodyPr>
          <a:lstStyle/>
          <a:p>
            <a:pPr algn="ctr"/>
            <a:r>
              <a:rPr lang="en-CA" sz="3000" dirty="0" smtClean="0">
                <a:solidFill>
                  <a:srgbClr val="FF0000"/>
                </a:solidFill>
              </a:rPr>
              <a:t>Healthy vs. Unhealthy Foods</a:t>
            </a:r>
            <a:endParaRPr lang="en-CA" sz="30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marL="36576" indent="0">
              <a:buNone/>
            </a:pPr>
            <a:r>
              <a:rPr lang="en-CA" sz="1800" dirty="0" smtClean="0"/>
              <a:t>After we had brainstormed some of the items we had seen on the bakery tour, we categorized these foods into </a:t>
            </a:r>
            <a:r>
              <a:rPr lang="en-CA" sz="1800" b="1" dirty="0" smtClean="0">
                <a:solidFill>
                  <a:srgbClr val="92D050"/>
                </a:solidFill>
              </a:rPr>
              <a:t>healthy </a:t>
            </a:r>
            <a:r>
              <a:rPr lang="en-CA" sz="1800" dirty="0" smtClean="0">
                <a:solidFill>
                  <a:srgbClr val="92D050"/>
                </a:solidFill>
              </a:rPr>
              <a:t>and </a:t>
            </a:r>
            <a:r>
              <a:rPr lang="en-CA" sz="1800" b="1" dirty="0" smtClean="0">
                <a:solidFill>
                  <a:srgbClr val="92D050"/>
                </a:solidFill>
              </a:rPr>
              <a:t>unhealthy </a:t>
            </a:r>
            <a:r>
              <a:rPr lang="en-CA" sz="1800" dirty="0" smtClean="0"/>
              <a:t>foods.  This then sparked the conversation as to what made a food healthy and unhealthy and what some of the results of eating a diet consisting mainly of unhealthy foods.</a:t>
            </a:r>
          </a:p>
          <a:p>
            <a:r>
              <a:rPr lang="en-CA" sz="1800" dirty="0" smtClean="0"/>
              <a:t>Your teeth could develop sugar bugs</a:t>
            </a:r>
          </a:p>
          <a:p>
            <a:r>
              <a:rPr lang="en-CA" sz="1800" dirty="0" smtClean="0"/>
              <a:t>You could develop a tummy ache if you ate too much</a:t>
            </a:r>
          </a:p>
          <a:p>
            <a:r>
              <a:rPr lang="en-CA" sz="1800" dirty="0" smtClean="0"/>
              <a:t>You could get sick because your body isn’t healthy</a:t>
            </a:r>
          </a:p>
          <a:p>
            <a:pPr marL="36576" indent="0">
              <a:buNone/>
            </a:pPr>
            <a:endParaRPr lang="en-CA" sz="1800" dirty="0" smtClean="0"/>
          </a:p>
          <a:p>
            <a:pPr marL="36576" indent="0">
              <a:buNone/>
            </a:pPr>
            <a:r>
              <a:rPr lang="en-CA" sz="2000" dirty="0">
                <a:solidFill>
                  <a:srgbClr val="92D050"/>
                </a:solidFill>
              </a:rPr>
              <a:t>USCK.1</a:t>
            </a:r>
            <a:br>
              <a:rPr lang="en-CA" sz="2000" dirty="0">
                <a:solidFill>
                  <a:srgbClr val="92D050"/>
                </a:solidFill>
              </a:rPr>
            </a:br>
            <a:r>
              <a:rPr lang="en-CA" sz="2000" dirty="0">
                <a:solidFill>
                  <a:srgbClr val="92D050"/>
                </a:solidFill>
              </a:rPr>
              <a:t>Develop basic habits to establish healthy relationships with self, others, and the environment. </a:t>
            </a:r>
            <a:r>
              <a:rPr lang="en-CA" sz="2400" dirty="0">
                <a:solidFill>
                  <a:srgbClr val="92D050"/>
                </a:solidFill>
              </a:rPr>
              <a:t/>
            </a:r>
            <a:br>
              <a:rPr lang="en-CA" sz="2400" dirty="0">
                <a:solidFill>
                  <a:srgbClr val="92D050"/>
                </a:solidFill>
              </a:rPr>
            </a:br>
            <a:r>
              <a:rPr lang="en-CA" sz="1800" dirty="0">
                <a:solidFill>
                  <a:srgbClr val="92D050"/>
                </a:solidFill>
              </a:rPr>
              <a:t>DMK.1</a:t>
            </a:r>
            <a:br>
              <a:rPr lang="en-CA" sz="1800" dirty="0">
                <a:solidFill>
                  <a:srgbClr val="92D050"/>
                </a:solidFill>
              </a:rPr>
            </a:br>
            <a:r>
              <a:rPr lang="en-CA" sz="1800" dirty="0">
                <a:solidFill>
                  <a:srgbClr val="92D050"/>
                </a:solidFill>
              </a:rPr>
              <a:t>Establish that being curious about health and well-being is important for developing healthy habits, establishing healthy relationships, supporting safety, and exploring “self”. </a:t>
            </a:r>
          </a:p>
        </p:txBody>
      </p:sp>
    </p:spTree>
    <p:extLst>
      <p:ext uri="{BB962C8B-B14F-4D97-AF65-F5344CB8AC3E}">
        <p14:creationId xmlns:p14="http://schemas.microsoft.com/office/powerpoint/2010/main" val="3851070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621</TotalTime>
  <Words>3880</Words>
  <Application>Microsoft Office PowerPoint</Application>
  <PresentationFormat>On-screen Show (4:3)</PresentationFormat>
  <Paragraphs>173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Technic</vt:lpstr>
      <vt:lpstr>The Bakery Project</vt:lpstr>
      <vt:lpstr>Background Information</vt:lpstr>
      <vt:lpstr>Background Information</vt:lpstr>
      <vt:lpstr>Background Information</vt:lpstr>
      <vt:lpstr>Phase I Teacher Planning Web</vt:lpstr>
      <vt:lpstr>Tour of the Co-op Bakery</vt:lpstr>
      <vt:lpstr>Student Web Students brainstormed ideas which I recorded on the Smart Board for reference in the future.</vt:lpstr>
      <vt:lpstr>Naming the Bakery</vt:lpstr>
      <vt:lpstr>Healthy vs. Unhealthy Foods</vt:lpstr>
      <vt:lpstr>Phase 2 Let the Baking Begin!!</vt:lpstr>
      <vt:lpstr>Let the Baking Begin!!!</vt:lpstr>
      <vt:lpstr>Documentation of recipes</vt:lpstr>
      <vt:lpstr>A cookie – WHAT?!  Did you say sale?</vt:lpstr>
      <vt:lpstr>Organizing a Whole School Cookie Sale</vt:lpstr>
      <vt:lpstr>The Cookie Sale</vt:lpstr>
      <vt:lpstr>Decision Making</vt:lpstr>
      <vt:lpstr>Decision Making</vt:lpstr>
      <vt:lpstr>Tallying cookie orders and organizing supplies</vt:lpstr>
      <vt:lpstr>MrCoocrsBakre in full force</vt:lpstr>
      <vt:lpstr>Teamwork, Patience and Independence</vt:lpstr>
      <vt:lpstr>How much is 500?</vt:lpstr>
      <vt:lpstr>Packing and delivering our product</vt:lpstr>
      <vt:lpstr>What to do with the money?</vt:lpstr>
      <vt:lpstr>Celebrate with our families</vt:lpstr>
      <vt:lpstr>Celebrate</vt:lpstr>
      <vt:lpstr>Show me your learning</vt:lpstr>
      <vt:lpstr>Reflection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Bakery Project</dc:title>
  <dc:creator>LOCCSD</dc:creator>
  <cp:lastModifiedBy>Cheryl Erlandson</cp:lastModifiedBy>
  <cp:revision>79</cp:revision>
  <dcterms:created xsi:type="dcterms:W3CDTF">2014-03-21T17:35:11Z</dcterms:created>
  <dcterms:modified xsi:type="dcterms:W3CDTF">2014-06-17T20:13:23Z</dcterms:modified>
</cp:coreProperties>
</file>