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896" autoAdjust="0"/>
  </p:normalViewPr>
  <p:slideViewPr>
    <p:cSldViewPr snapToGrid="0">
      <p:cViewPr>
        <p:scale>
          <a:sx n="62" d="100"/>
          <a:sy n="62" d="100"/>
        </p:scale>
        <p:origin x="-798" y="-2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6/17/2014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3945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4920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6/17/2014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4118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6/17/2014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01687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6/17/2014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05073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32627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6809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3133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6/17/2014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2704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226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6/17/2014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75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413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3720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0601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058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5995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386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6/17/2014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5314466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CA" b="1" dirty="0" smtClean="0">
                <a:latin typeface="DFKai-SB" panose="03000509000000000000" pitchFamily="65" charset="-120"/>
                <a:ea typeface="DFKai-SB" panose="03000509000000000000" pitchFamily="65" charset="-120"/>
              </a:rPr>
              <a:t>Our Exploration of       Shapes</a:t>
            </a:r>
            <a:endParaRPr lang="en-CA" b="1" dirty="0">
              <a:latin typeface="DFKai-SB" panose="03000509000000000000" pitchFamily="65" charset="-120"/>
              <a:ea typeface="DFKai-SB" panose="03000509000000000000" pitchFamily="65" charset="-120"/>
            </a:endParaRPr>
          </a:p>
        </p:txBody>
      </p:sp>
      <p:sp>
        <p:nvSpPr>
          <p:cNvPr id="3" name="Subtitle 2"/>
          <p:cNvSpPr>
            <a:spLocks noGrp="1"/>
          </p:cNvSpPr>
          <p:nvPr>
            <p:ph type="subTitle" idx="1"/>
          </p:nvPr>
        </p:nvSpPr>
        <p:spPr>
          <a:xfrm>
            <a:off x="3225113" y="4101759"/>
            <a:ext cx="6134669" cy="581454"/>
          </a:xfrm>
        </p:spPr>
        <p:txBody>
          <a:bodyPr>
            <a:normAutofit/>
          </a:bodyPr>
          <a:lstStyle/>
          <a:p>
            <a:r>
              <a:rPr lang="en-CA" b="1" dirty="0" smtClean="0">
                <a:latin typeface="DFKai-SB" panose="03000509000000000000" pitchFamily="65" charset="-120"/>
                <a:ea typeface="DFKai-SB" panose="03000509000000000000" pitchFamily="65" charset="-120"/>
              </a:rPr>
              <a:t>By Kaylee Peters and Kyrstin </a:t>
            </a:r>
            <a:r>
              <a:rPr lang="en-CA" b="1" dirty="0" err="1" smtClean="0">
                <a:latin typeface="DFKai-SB" panose="03000509000000000000" pitchFamily="65" charset="-120"/>
                <a:ea typeface="DFKai-SB" panose="03000509000000000000" pitchFamily="65" charset="-120"/>
              </a:rPr>
              <a:t>Millham</a:t>
            </a:r>
            <a:r>
              <a:rPr lang="en-CA" b="1" dirty="0" smtClean="0">
                <a:latin typeface="DFKai-SB" panose="03000509000000000000" pitchFamily="65" charset="-120"/>
                <a:ea typeface="DFKai-SB" panose="03000509000000000000" pitchFamily="65" charset="-120"/>
              </a:rPr>
              <a:t>- Norton</a:t>
            </a:r>
          </a:p>
        </p:txBody>
      </p:sp>
    </p:spTree>
    <p:extLst>
      <p:ext uri="{BB962C8B-B14F-4D97-AF65-F5344CB8AC3E}">
        <p14:creationId xmlns:p14="http://schemas.microsoft.com/office/powerpoint/2010/main" val="163001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35100"/>
            <a:ext cx="10820400" cy="4783585"/>
          </a:xfrm>
        </p:spPr>
        <p:txBody>
          <a:bodyPr/>
          <a:lstStyle/>
          <a:p>
            <a:pPr marL="0" indent="0">
              <a:buNone/>
            </a:pPr>
            <a:r>
              <a:rPr lang="en-CA" b="1" dirty="0" smtClean="0">
                <a:latin typeface="DFKai-SB" panose="03000509000000000000" pitchFamily="65" charset="-120"/>
                <a:ea typeface="DFKai-SB" panose="03000509000000000000" pitchFamily="65" charset="-120"/>
              </a:rPr>
              <a:t>Another </a:t>
            </a:r>
            <a:r>
              <a:rPr lang="en-CA" b="1" dirty="0" smtClean="0">
                <a:latin typeface="DFKai-SB" panose="03000509000000000000" pitchFamily="65" charset="-120"/>
                <a:ea typeface="DFKai-SB" panose="03000509000000000000" pitchFamily="65" charset="-120"/>
              </a:rPr>
              <a:t>movement activity we set up </a:t>
            </a:r>
            <a:r>
              <a:rPr lang="en-CA" b="1" dirty="0" smtClean="0">
                <a:latin typeface="DFKai-SB" panose="03000509000000000000" pitchFamily="65" charset="-120"/>
                <a:ea typeface="DFKai-SB" panose="03000509000000000000" pitchFamily="65" charset="-120"/>
              </a:rPr>
              <a:t>was </a:t>
            </a:r>
            <a:r>
              <a:rPr lang="en-CA" b="1" dirty="0" err="1" smtClean="0">
                <a:latin typeface="DFKai-SB" panose="03000509000000000000" pitchFamily="65" charset="-120"/>
                <a:ea typeface="DFKai-SB" panose="03000509000000000000" pitchFamily="65" charset="-120"/>
              </a:rPr>
              <a:t>a</a:t>
            </a:r>
            <a:r>
              <a:rPr lang="en-CA" b="1" dirty="0" err="1" smtClean="0">
                <a:latin typeface="DFKai-SB" panose="03000509000000000000" pitchFamily="65" charset="-120"/>
                <a:ea typeface="DFKai-SB" panose="03000509000000000000" pitchFamily="65" charset="-120"/>
              </a:rPr>
              <a:t>“Shape</a:t>
            </a:r>
            <a:r>
              <a:rPr lang="en-CA" b="1" dirty="0" smtClean="0">
                <a:latin typeface="DFKai-SB" panose="03000509000000000000" pitchFamily="65" charset="-120"/>
                <a:ea typeface="DFKai-SB" panose="03000509000000000000" pitchFamily="65" charset="-120"/>
              </a:rPr>
              <a:t> Twister</a:t>
            </a:r>
            <a:r>
              <a:rPr lang="en-CA" b="1" dirty="0" smtClean="0">
                <a:latin typeface="DFKai-SB" panose="03000509000000000000" pitchFamily="65" charset="-120"/>
                <a:ea typeface="DFKai-SB" panose="03000509000000000000" pitchFamily="65" charset="-120"/>
              </a:rPr>
              <a:t>”</a:t>
            </a:r>
            <a:r>
              <a:rPr lang="en-CA" b="1" dirty="0" smtClean="0">
                <a:latin typeface="DFKai-SB" panose="03000509000000000000" pitchFamily="65" charset="-120"/>
                <a:ea typeface="DFKai-SB" panose="03000509000000000000" pitchFamily="65" charset="-120"/>
              </a:rPr>
              <a:t>. </a:t>
            </a:r>
            <a:r>
              <a:rPr lang="en-CA" b="1" dirty="0" smtClean="0">
                <a:latin typeface="DFKai-SB" panose="03000509000000000000" pitchFamily="65" charset="-120"/>
                <a:ea typeface="DFKai-SB" panose="03000509000000000000" pitchFamily="65" charset="-120"/>
              </a:rPr>
              <a:t>The rules were virtually the same as regular </a:t>
            </a:r>
            <a:r>
              <a:rPr lang="en-CA" b="1" dirty="0" smtClean="0">
                <a:latin typeface="DFKai-SB" panose="03000509000000000000" pitchFamily="65" charset="-120"/>
                <a:ea typeface="DFKai-SB" panose="03000509000000000000" pitchFamily="65" charset="-120"/>
              </a:rPr>
              <a:t>Twister </a:t>
            </a:r>
            <a:r>
              <a:rPr lang="en-CA" b="1" dirty="0" smtClean="0">
                <a:latin typeface="DFKai-SB" panose="03000509000000000000" pitchFamily="65" charset="-120"/>
                <a:ea typeface="DFKai-SB" panose="03000509000000000000" pitchFamily="65" charset="-120"/>
              </a:rPr>
              <a:t>but with coloured shapes. The older kids really enjoyed the game and were able to easily play it. The younger children weren’t exactly 100% sure what was going on, but they still seemed to enjoy copying what the older children were doing.</a:t>
            </a:r>
            <a:endParaRPr lang="en-CA" b="1"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60450" y="4040633"/>
            <a:ext cx="2489202" cy="1866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51338" y="3797747"/>
            <a:ext cx="3136900" cy="23526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14773" y="4059160"/>
            <a:ext cx="2468029" cy="1851022"/>
          </a:xfrm>
          <a:prstGeom prst="rect">
            <a:avLst/>
          </a:prstGeom>
        </p:spPr>
      </p:pic>
    </p:spTree>
    <p:extLst>
      <p:ext uri="{BB962C8B-B14F-4D97-AF65-F5344CB8AC3E}">
        <p14:creationId xmlns:p14="http://schemas.microsoft.com/office/powerpoint/2010/main" val="4190345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76647"/>
            <a:ext cx="8610600" cy="2334048"/>
          </a:xfrm>
        </p:spPr>
        <p:txBody>
          <a:bodyPr/>
          <a:lstStyle/>
          <a:p>
            <a:r>
              <a:rPr lang="en-CA" b="1" dirty="0" smtClean="0">
                <a:latin typeface="DFKai-SB" panose="03000509000000000000" pitchFamily="65" charset="-120"/>
                <a:ea typeface="DFKai-SB" panose="03000509000000000000" pitchFamily="65" charset="-120"/>
              </a:rPr>
              <a:t>Concluding our Project</a:t>
            </a:r>
            <a:endParaRPr lang="en-CA" b="1" dirty="0">
              <a:latin typeface="DFKai-SB" panose="03000509000000000000" pitchFamily="65" charset="-120"/>
              <a:ea typeface="DFKai-SB" panose="03000509000000000000" pitchFamily="65" charset="-120"/>
            </a:endParaRPr>
          </a:p>
        </p:txBody>
      </p:sp>
      <p:sp>
        <p:nvSpPr>
          <p:cNvPr id="3" name="Content Placeholder 2"/>
          <p:cNvSpPr>
            <a:spLocks noGrp="1"/>
          </p:cNvSpPr>
          <p:nvPr>
            <p:ph idx="1"/>
          </p:nvPr>
        </p:nvSpPr>
        <p:spPr>
          <a:xfrm>
            <a:off x="1405718" y="1187355"/>
            <a:ext cx="10100481" cy="3862318"/>
          </a:xfrm>
        </p:spPr>
        <p:txBody>
          <a:bodyPr/>
          <a:lstStyle/>
          <a:p>
            <a:pPr marL="0" indent="0">
              <a:buNone/>
            </a:pPr>
            <a:r>
              <a:rPr lang="en-CA" b="1" dirty="0" smtClean="0">
                <a:latin typeface="DFKai-SB" panose="03000509000000000000" pitchFamily="65" charset="-120"/>
                <a:ea typeface="DFKai-SB" panose="03000509000000000000" pitchFamily="65" charset="-120"/>
              </a:rPr>
              <a:t>	There really wasn’t a large culminating event that closed our project. We let the children continue in their shape experiences until their interest seemed to fizzle and they had developed an interest in something new. This new interest happened to be colours, which seemed to develop along with their shape experiences.</a:t>
            </a:r>
          </a:p>
          <a:p>
            <a:pPr marL="0" indent="0">
              <a:buNone/>
            </a:pPr>
            <a:r>
              <a:rPr lang="en-CA" b="1" dirty="0" smtClean="0">
                <a:latin typeface="DFKai-SB" panose="03000509000000000000" pitchFamily="65" charset="-120"/>
                <a:ea typeface="DFKai-SB" panose="03000509000000000000" pitchFamily="65" charset="-120"/>
              </a:rPr>
              <a:t>	To keep track of our experiences and discoveries we made documentation panels of each activity we did. As the explorations progressed we began connecting the display panels and ended up with one large documentation board. This was displayed on a low cupboard so the children would re-visit there experiences through the pictures.</a:t>
            </a:r>
            <a:endParaRPr lang="en-CA" b="1"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04498" y="4680898"/>
            <a:ext cx="2297371" cy="172302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32244" y="4680900"/>
            <a:ext cx="2297372" cy="1723029"/>
          </a:xfrm>
          <a:prstGeom prst="rect">
            <a:avLst/>
          </a:prstGeom>
        </p:spPr>
      </p:pic>
    </p:spTree>
    <p:extLst>
      <p:ext uri="{BB962C8B-B14F-4D97-AF65-F5344CB8AC3E}">
        <p14:creationId xmlns:p14="http://schemas.microsoft.com/office/powerpoint/2010/main" val="1414589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b="1" dirty="0" smtClean="0">
                <a:latin typeface="DFKai-SB" panose="03000509000000000000" pitchFamily="65" charset="-120"/>
                <a:ea typeface="DFKai-SB" panose="03000509000000000000" pitchFamily="65" charset="-120"/>
              </a:rPr>
              <a:t>Reflection</a:t>
            </a:r>
            <a:endParaRPr lang="en-CA" b="1" dirty="0">
              <a:latin typeface="DFKai-SB" panose="03000509000000000000" pitchFamily="65" charset="-120"/>
              <a:ea typeface="DFKai-SB" panose="03000509000000000000" pitchFamily="65" charset="-120"/>
            </a:endParaRPr>
          </a:p>
        </p:txBody>
      </p:sp>
      <p:sp>
        <p:nvSpPr>
          <p:cNvPr id="3" name="Content Placeholder 2"/>
          <p:cNvSpPr>
            <a:spLocks noGrp="1"/>
          </p:cNvSpPr>
          <p:nvPr>
            <p:ph idx="1"/>
          </p:nvPr>
        </p:nvSpPr>
        <p:spPr/>
        <p:txBody>
          <a:bodyPr/>
          <a:lstStyle/>
          <a:p>
            <a:pPr marL="0" indent="0">
              <a:buNone/>
            </a:pPr>
            <a:r>
              <a:rPr lang="en-CA" b="1" dirty="0" smtClean="0">
                <a:latin typeface="DFKai-SB" panose="03000509000000000000" pitchFamily="65" charset="-120"/>
                <a:ea typeface="DFKai-SB" panose="03000509000000000000" pitchFamily="65" charset="-120"/>
              </a:rPr>
              <a:t>As these experiences progressed we discovered how difficult it is to plan for a multi- age group. We felt that finding activities/explorations that all age groups could be equally involved in was a little bit difficult, and for future we may try breaking up the groups.</a:t>
            </a:r>
          </a:p>
          <a:p>
            <a:pPr marL="0" indent="0">
              <a:buNone/>
            </a:pPr>
            <a:r>
              <a:rPr lang="en-CA" b="1" dirty="0">
                <a:latin typeface="DFKai-SB" panose="03000509000000000000" pitchFamily="65" charset="-120"/>
                <a:ea typeface="DFKai-SB" panose="03000509000000000000" pitchFamily="65" charset="-120"/>
              </a:rPr>
              <a:t>	</a:t>
            </a:r>
            <a:r>
              <a:rPr lang="en-CA" b="1" dirty="0" smtClean="0">
                <a:latin typeface="DFKai-SB" panose="03000509000000000000" pitchFamily="65" charset="-120"/>
                <a:ea typeface="DFKai-SB" panose="03000509000000000000" pitchFamily="65" charset="-120"/>
              </a:rPr>
              <a:t>We felt this topic was a good choice because there were many different ways to explore it, and everybody learned something. We found that the younger children learned the most. Almost all of them came away able to identify a shape by name. We were very surprised at how many of them remembered </a:t>
            </a:r>
            <a:r>
              <a:rPr lang="en-CA" b="1" smtClean="0">
                <a:latin typeface="DFKai-SB" panose="03000509000000000000" pitchFamily="65" charset="-120"/>
                <a:ea typeface="DFKai-SB" panose="03000509000000000000" pitchFamily="65" charset="-120"/>
              </a:rPr>
              <a:t>the </a:t>
            </a:r>
            <a:r>
              <a:rPr lang="en-CA" b="1" smtClean="0">
                <a:latin typeface="DFKai-SB" panose="03000509000000000000" pitchFamily="65" charset="-120"/>
                <a:ea typeface="DFKai-SB" panose="03000509000000000000" pitchFamily="65" charset="-120"/>
              </a:rPr>
              <a:t>shape </a:t>
            </a:r>
            <a:r>
              <a:rPr lang="en-CA" b="1" dirty="0" smtClean="0">
                <a:latin typeface="DFKai-SB" panose="03000509000000000000" pitchFamily="65" charset="-120"/>
                <a:ea typeface="DFKai-SB" panose="03000509000000000000" pitchFamily="65" charset="-120"/>
              </a:rPr>
              <a:t>names and how they continued to identify them in every day things </a:t>
            </a:r>
            <a:r>
              <a:rPr lang="en-CA" b="1" dirty="0" err="1" smtClean="0">
                <a:latin typeface="DFKai-SB" panose="03000509000000000000" pitchFamily="65" charset="-120"/>
                <a:ea typeface="DFKai-SB" panose="03000509000000000000" pitchFamily="65" charset="-120"/>
              </a:rPr>
              <a:t>ie</a:t>
            </a:r>
            <a:r>
              <a:rPr lang="en-CA" b="1" dirty="0" smtClean="0">
                <a:latin typeface="DFKai-SB" panose="03000509000000000000" pitchFamily="65" charset="-120"/>
                <a:ea typeface="DFKai-SB" panose="03000509000000000000" pitchFamily="65" charset="-120"/>
              </a:rPr>
              <a:t>. A little boy saw a triangle and a star and put them together then said “look a Christmas tree.”</a:t>
            </a:r>
          </a:p>
          <a:p>
            <a:pPr marL="0" indent="0">
              <a:buNone/>
            </a:pPr>
            <a:endParaRPr lang="en-CA" dirty="0" smtClean="0"/>
          </a:p>
        </p:txBody>
      </p:sp>
    </p:spTree>
    <p:extLst>
      <p:ext uri="{BB962C8B-B14F-4D97-AF65-F5344CB8AC3E}">
        <p14:creationId xmlns:p14="http://schemas.microsoft.com/office/powerpoint/2010/main" val="2956828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862" y="1447586"/>
            <a:ext cx="10853670" cy="4322149"/>
          </a:xfrm>
        </p:spPr>
        <p:txBody>
          <a:bodyPr>
            <a:normAutofit/>
          </a:bodyPr>
          <a:lstStyle/>
          <a:p>
            <a:pPr marL="0" indent="0">
              <a:buNone/>
            </a:pPr>
            <a:r>
              <a:rPr lang="en-CA" sz="2000" b="1" dirty="0" smtClean="0">
                <a:latin typeface="DFKai-SB" panose="03000509000000000000" pitchFamily="65" charset="-120"/>
                <a:ea typeface="DFKai-SB" panose="03000509000000000000" pitchFamily="65" charset="-120"/>
              </a:rPr>
              <a:t>The </a:t>
            </a:r>
            <a:r>
              <a:rPr lang="en-CA" sz="2000" b="1" dirty="0" smtClean="0">
                <a:latin typeface="DFKai-SB" panose="03000509000000000000" pitchFamily="65" charset="-120"/>
                <a:ea typeface="DFKai-SB" panose="03000509000000000000" pitchFamily="65" charset="-120"/>
              </a:rPr>
              <a:t>topic for </a:t>
            </a:r>
            <a:r>
              <a:rPr lang="en-CA" sz="2000" b="1" dirty="0" smtClean="0">
                <a:latin typeface="DFKai-SB" panose="03000509000000000000" pitchFamily="65" charset="-120"/>
                <a:ea typeface="DFKai-SB" panose="03000509000000000000" pitchFamily="65" charset="-120"/>
              </a:rPr>
              <a:t>our project was shapes. We </a:t>
            </a:r>
            <a:r>
              <a:rPr lang="en-CA" sz="2000" b="1" dirty="0" smtClean="0">
                <a:latin typeface="DFKai-SB" panose="03000509000000000000" pitchFamily="65" charset="-120"/>
                <a:ea typeface="DFKai-SB" panose="03000509000000000000" pitchFamily="65" charset="-120"/>
              </a:rPr>
              <a:t>identified</a:t>
            </a:r>
            <a:r>
              <a:rPr lang="en-CA" sz="2000" b="1" dirty="0" smtClean="0">
                <a:latin typeface="DFKai-SB" panose="03000509000000000000" pitchFamily="65" charset="-120"/>
                <a:ea typeface="DFKai-SB" panose="03000509000000000000" pitchFamily="65" charset="-120"/>
              </a:rPr>
              <a:t> </a:t>
            </a:r>
            <a:r>
              <a:rPr lang="en-CA" sz="2000" b="1" dirty="0" smtClean="0">
                <a:latin typeface="DFKai-SB" panose="03000509000000000000" pitchFamily="65" charset="-120"/>
                <a:ea typeface="DFKai-SB" panose="03000509000000000000" pitchFamily="65" charset="-120"/>
              </a:rPr>
              <a:t>this topic because we are a mixed age group center and many of our children spend a portion of their day at either kindergarten or Pre-k. We noticed that the older children were coming back with a general knowledge of shapes . We then noticed on several occasions that these older children were helping the younger children identify the different shapes of a puzzle. This sparked </a:t>
            </a:r>
            <a:r>
              <a:rPr lang="en-CA" sz="2000" b="1" dirty="0" smtClean="0">
                <a:latin typeface="DFKai-SB" panose="03000509000000000000" pitchFamily="65" charset="-120"/>
                <a:ea typeface="DFKai-SB" panose="03000509000000000000" pitchFamily="65" charset="-120"/>
              </a:rPr>
              <a:t>the</a:t>
            </a:r>
            <a:r>
              <a:rPr lang="en-CA" sz="2000" b="1" dirty="0" smtClean="0">
                <a:latin typeface="DFKai-SB" panose="03000509000000000000" pitchFamily="65" charset="-120"/>
                <a:ea typeface="DFKai-SB" panose="03000509000000000000" pitchFamily="65" charset="-120"/>
              </a:rPr>
              <a:t> </a:t>
            </a:r>
            <a:r>
              <a:rPr lang="en-CA" sz="2000" b="1" dirty="0" smtClean="0">
                <a:latin typeface="DFKai-SB" panose="03000509000000000000" pitchFamily="65" charset="-120"/>
                <a:ea typeface="DFKai-SB" panose="03000509000000000000" pitchFamily="65" charset="-120"/>
              </a:rPr>
              <a:t>idea for </a:t>
            </a:r>
            <a:r>
              <a:rPr lang="en-CA" sz="2000" b="1" dirty="0" smtClean="0">
                <a:latin typeface="DFKai-SB" panose="03000509000000000000" pitchFamily="65" charset="-120"/>
                <a:ea typeface="DFKai-SB" panose="03000509000000000000" pitchFamily="65" charset="-120"/>
              </a:rPr>
              <a:t>the</a:t>
            </a:r>
            <a:r>
              <a:rPr lang="en-CA" sz="2000" b="1" dirty="0" smtClean="0">
                <a:latin typeface="DFKai-SB" panose="03000509000000000000" pitchFamily="65" charset="-120"/>
                <a:ea typeface="DFKai-SB" panose="03000509000000000000" pitchFamily="65" charset="-120"/>
              </a:rPr>
              <a:t> </a:t>
            </a:r>
            <a:r>
              <a:rPr lang="en-CA" sz="2000" b="1" dirty="0" smtClean="0">
                <a:latin typeface="DFKai-SB" panose="03000509000000000000" pitchFamily="65" charset="-120"/>
                <a:ea typeface="DFKai-SB" panose="03000509000000000000" pitchFamily="65" charset="-120"/>
              </a:rPr>
              <a:t>topic because we </a:t>
            </a:r>
            <a:r>
              <a:rPr lang="en-CA" sz="2000" b="1" dirty="0" smtClean="0">
                <a:latin typeface="DFKai-SB" panose="03000509000000000000" pitchFamily="65" charset="-120"/>
                <a:ea typeface="DFKai-SB" panose="03000509000000000000" pitchFamily="65" charset="-120"/>
              </a:rPr>
              <a:t>thought </a:t>
            </a:r>
            <a:r>
              <a:rPr lang="en-CA" sz="2000" b="1" dirty="0" smtClean="0">
                <a:latin typeface="DFKai-SB" panose="03000509000000000000" pitchFamily="65" charset="-120"/>
                <a:ea typeface="DFKai-SB" panose="03000509000000000000" pitchFamily="65" charset="-120"/>
              </a:rPr>
              <a:t>that since many of our children had prior knowledge of the basic concept of shapes they could then help </a:t>
            </a:r>
            <a:r>
              <a:rPr lang="en-CA" sz="2000" b="1" dirty="0" smtClean="0">
                <a:latin typeface="DFKai-SB" panose="03000509000000000000" pitchFamily="65" charset="-120"/>
                <a:ea typeface="DFKai-SB" panose="03000509000000000000" pitchFamily="65" charset="-120"/>
              </a:rPr>
              <a:t>“</a:t>
            </a:r>
            <a:r>
              <a:rPr lang="en-CA" sz="2000" b="1" dirty="0" err="1" smtClean="0">
                <a:latin typeface="DFKai-SB" panose="03000509000000000000" pitchFamily="65" charset="-120"/>
                <a:ea typeface="DFKai-SB" panose="03000509000000000000" pitchFamily="65" charset="-120"/>
              </a:rPr>
              <a:t>teach"their</a:t>
            </a:r>
            <a:r>
              <a:rPr lang="en-CA" sz="2000" b="1" dirty="0" smtClean="0">
                <a:latin typeface="DFKai-SB" panose="03000509000000000000" pitchFamily="65" charset="-120"/>
                <a:ea typeface="DFKai-SB" panose="03000509000000000000" pitchFamily="65" charset="-120"/>
              </a:rPr>
              <a:t> </a:t>
            </a:r>
            <a:r>
              <a:rPr lang="en-CA" sz="2000" b="1" dirty="0" smtClean="0">
                <a:latin typeface="DFKai-SB" panose="03000509000000000000" pitchFamily="65" charset="-120"/>
                <a:ea typeface="DFKai-SB" panose="03000509000000000000" pitchFamily="65" charset="-120"/>
              </a:rPr>
              <a:t>younger peers what they knew, as well as expanding on the things the older children already knew.</a:t>
            </a:r>
            <a:endParaRPr lang="en-CA" sz="2000" b="1" dirty="0">
              <a:latin typeface="DFKai-SB" panose="03000509000000000000" pitchFamily="65" charset="-120"/>
              <a:ea typeface="DFKai-SB" panose="03000509000000000000" pitchFamily="65" charset="-120"/>
            </a:endParaRPr>
          </a:p>
        </p:txBody>
      </p:sp>
      <p:sp>
        <p:nvSpPr>
          <p:cNvPr id="2" name="Right Triangle 1"/>
          <p:cNvSpPr/>
          <p:nvPr/>
        </p:nvSpPr>
        <p:spPr>
          <a:xfrm>
            <a:off x="1269241" y="4142096"/>
            <a:ext cx="1924335" cy="1753737"/>
          </a:xfrm>
          <a:prstGeom prst="r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4708478" y="4380931"/>
            <a:ext cx="2347415" cy="151490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8393373" y="4490113"/>
            <a:ext cx="1569493" cy="140572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Diamond 5"/>
          <p:cNvSpPr/>
          <p:nvPr/>
        </p:nvSpPr>
        <p:spPr>
          <a:xfrm>
            <a:off x="6755642" y="300250"/>
            <a:ext cx="805218" cy="102123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Hexagon 6"/>
          <p:cNvSpPr/>
          <p:nvPr/>
        </p:nvSpPr>
        <p:spPr>
          <a:xfrm>
            <a:off x="9526137" y="300250"/>
            <a:ext cx="1228299" cy="1021238"/>
          </a:xfrm>
          <a:prstGeom prst="hexag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7504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7886" y="1313646"/>
            <a:ext cx="10218313" cy="4905040"/>
          </a:xfrm>
        </p:spPr>
        <p:txBody>
          <a:bodyPr/>
          <a:lstStyle/>
          <a:p>
            <a:pPr marL="0" indent="0">
              <a:buNone/>
            </a:pPr>
            <a:r>
              <a:rPr lang="en-CA" b="1" dirty="0" smtClean="0">
                <a:latin typeface="DFKai-SB" panose="03000509000000000000" pitchFamily="65" charset="-120"/>
                <a:ea typeface="DFKai-SB" panose="03000509000000000000" pitchFamily="65" charset="-120"/>
              </a:rPr>
              <a:t>We opted not to do a topic web with the children, instead we jumped right into setting up the invitation. Our invitation consisted of felt board with different shapes, pattern blocks with the pattern boards to follow as well as encouraging the children to try their own patterns and designs. Many children were immediately interested and began experimenting with the shapes.</a:t>
            </a:r>
            <a:endParaRPr lang="en-CA" b="1"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5064" y="3952675"/>
            <a:ext cx="2589727" cy="1942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330" y="3608567"/>
            <a:ext cx="1957589" cy="26101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12685" y="3905408"/>
            <a:ext cx="2643747" cy="1982810"/>
          </a:xfrm>
          <a:prstGeom prst="rect">
            <a:avLst/>
          </a:prstGeom>
        </p:spPr>
      </p:pic>
    </p:spTree>
    <p:extLst>
      <p:ext uri="{BB962C8B-B14F-4D97-AF65-F5344CB8AC3E}">
        <p14:creationId xmlns:p14="http://schemas.microsoft.com/office/powerpoint/2010/main" val="227264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t>Activities and our explorations</a:t>
            </a:r>
            <a:endParaRPr lang="en-CA" b="1" dirty="0"/>
          </a:p>
        </p:txBody>
      </p:sp>
      <p:sp>
        <p:nvSpPr>
          <p:cNvPr id="3" name="Content Placeholder 2"/>
          <p:cNvSpPr>
            <a:spLocks noGrp="1"/>
          </p:cNvSpPr>
          <p:nvPr>
            <p:ph idx="1"/>
          </p:nvPr>
        </p:nvSpPr>
        <p:spPr/>
        <p:txBody>
          <a:bodyPr/>
          <a:lstStyle/>
          <a:p>
            <a:pPr marL="0" indent="0">
              <a:buNone/>
            </a:pPr>
            <a:r>
              <a:rPr lang="en-CA" b="1" dirty="0" smtClean="0">
                <a:latin typeface="DFKai-SB" panose="03000509000000000000" pitchFamily="65" charset="-120"/>
                <a:ea typeface="DFKai-SB" panose="03000509000000000000" pitchFamily="65" charset="-120"/>
              </a:rPr>
              <a:t>After the invitation was a success and the children showed interest we began presenting them with items that focused around </a:t>
            </a:r>
            <a:r>
              <a:rPr lang="en-CA" b="1" dirty="0" smtClean="0">
                <a:latin typeface="DFKai-SB" panose="03000509000000000000" pitchFamily="65" charset="-120"/>
                <a:ea typeface="DFKai-SB" panose="03000509000000000000" pitchFamily="65" charset="-120"/>
              </a:rPr>
              <a:t>shapes </a:t>
            </a:r>
            <a:r>
              <a:rPr lang="en-CA" b="1" dirty="0" smtClean="0">
                <a:latin typeface="DFKai-SB" panose="03000509000000000000" pitchFamily="65" charset="-120"/>
                <a:ea typeface="DFKai-SB" panose="03000509000000000000" pitchFamily="65" charset="-120"/>
              </a:rPr>
              <a:t>that would be available to them at all times. Some of these items included books, puzzles and sorting toys.</a:t>
            </a:r>
            <a:endParaRPr lang="en-CA" b="1"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01511" y="3730071"/>
            <a:ext cx="3273045" cy="24547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2400" y="3716199"/>
            <a:ext cx="3158185" cy="23686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94" y="4004004"/>
            <a:ext cx="2715893" cy="20369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921" y="3507475"/>
            <a:ext cx="3020704" cy="2265528"/>
          </a:xfrm>
          <a:prstGeom prst="rect">
            <a:avLst/>
          </a:prstGeom>
        </p:spPr>
      </p:pic>
    </p:spTree>
    <p:extLst>
      <p:ext uri="{BB962C8B-B14F-4D97-AF65-F5344CB8AC3E}">
        <p14:creationId xmlns:p14="http://schemas.microsoft.com/office/powerpoint/2010/main" val="2274284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34" y="1463580"/>
            <a:ext cx="12246591" cy="5169232"/>
          </a:xfrm>
        </p:spPr>
        <p:txBody>
          <a:bodyPr>
            <a:normAutofit/>
          </a:bodyPr>
          <a:lstStyle/>
          <a:p>
            <a:pPr marL="0" indent="0">
              <a:buNone/>
            </a:pPr>
            <a:r>
              <a:rPr lang="en-CA" sz="1800" b="1" dirty="0" smtClean="0">
                <a:latin typeface="DFKai-SB" panose="03000509000000000000" pitchFamily="65" charset="-120"/>
                <a:ea typeface="DFKai-SB" panose="03000509000000000000" pitchFamily="65" charset="-120"/>
              </a:rPr>
              <a:t>A</a:t>
            </a:r>
            <a:r>
              <a:rPr lang="en-CA" sz="2000" b="1" dirty="0" smtClean="0">
                <a:latin typeface="DFKai-SB" panose="03000509000000000000" pitchFamily="65" charset="-120"/>
                <a:ea typeface="DFKai-SB" panose="03000509000000000000" pitchFamily="65" charset="-120"/>
              </a:rPr>
              <a:t>fter the children showed interest in the shape related toys and items we began introducing a different shape based activity a few times a week. </a:t>
            </a:r>
            <a:r>
              <a:rPr lang="en-CA" sz="2000" b="1" dirty="0" smtClean="0">
                <a:latin typeface="DFKai-SB" panose="03000509000000000000" pitchFamily="65" charset="-120"/>
                <a:ea typeface="DFKai-SB" panose="03000509000000000000" pitchFamily="65" charset="-120"/>
              </a:rPr>
              <a:t>First </a:t>
            </a:r>
            <a:r>
              <a:rPr lang="en-CA" sz="2000" b="1" dirty="0" smtClean="0">
                <a:latin typeface="DFKai-SB" panose="03000509000000000000" pitchFamily="65" charset="-120"/>
                <a:ea typeface="DFKai-SB" panose="03000509000000000000" pitchFamily="65" charset="-120"/>
              </a:rPr>
              <a:t>we read a book called </a:t>
            </a:r>
            <a:r>
              <a:rPr lang="en-CA" sz="2000" b="1" u="sng" dirty="0" smtClean="0">
                <a:latin typeface="DFKai-SB" panose="03000509000000000000" pitchFamily="65" charset="-120"/>
                <a:ea typeface="DFKai-SB" panose="03000509000000000000" pitchFamily="65" charset="-120"/>
              </a:rPr>
              <a:t>Away We Go by </a:t>
            </a:r>
            <a:r>
              <a:rPr lang="en-CA" sz="2000" b="1" dirty="0" err="1" smtClean="0">
                <a:latin typeface="DFKai-SB" panose="03000509000000000000" pitchFamily="65" charset="-120"/>
                <a:ea typeface="DFKai-SB" panose="03000509000000000000" pitchFamily="65" charset="-120"/>
              </a:rPr>
              <a:t>Chieu</a:t>
            </a:r>
            <a:r>
              <a:rPr lang="en-CA" sz="2000" b="1" dirty="0" smtClean="0">
                <a:latin typeface="DFKai-SB" panose="03000509000000000000" pitchFamily="65" charset="-120"/>
                <a:ea typeface="DFKai-SB" panose="03000509000000000000" pitchFamily="65" charset="-120"/>
              </a:rPr>
              <a:t> </a:t>
            </a:r>
            <a:r>
              <a:rPr lang="en-CA" sz="2000" b="1" dirty="0" err="1" smtClean="0">
                <a:latin typeface="DFKai-SB" panose="03000509000000000000" pitchFamily="65" charset="-120"/>
                <a:ea typeface="DFKai-SB" panose="03000509000000000000" pitchFamily="65" charset="-120"/>
              </a:rPr>
              <a:t>Ahn</a:t>
            </a:r>
            <a:r>
              <a:rPr lang="en-CA" sz="2000" b="1" dirty="0" smtClean="0">
                <a:latin typeface="DFKai-SB" panose="03000509000000000000" pitchFamily="65" charset="-120"/>
                <a:ea typeface="DFKai-SB" panose="03000509000000000000" pitchFamily="65" charset="-120"/>
              </a:rPr>
              <a:t>. This book identified all the shapes and how they are present in every day things </a:t>
            </a:r>
            <a:r>
              <a:rPr lang="en-CA" sz="2000" b="1" dirty="0" err="1" smtClean="0">
                <a:latin typeface="DFKai-SB" panose="03000509000000000000" pitchFamily="65" charset="-120"/>
                <a:ea typeface="DFKai-SB" panose="03000509000000000000" pitchFamily="65" charset="-120"/>
              </a:rPr>
              <a:t>ie</a:t>
            </a:r>
            <a:r>
              <a:rPr lang="en-CA" sz="2000" b="1" dirty="0" smtClean="0">
                <a:latin typeface="DFKai-SB" panose="03000509000000000000" pitchFamily="65" charset="-120"/>
                <a:ea typeface="DFKai-SB" panose="03000509000000000000" pitchFamily="65" charset="-120"/>
              </a:rPr>
              <a:t>. A car or house. We then presented the children with shapes of construction paper and a blank piece of paper. They then proceeded to create there own “everyday things” with the shapes. After they were finished they told us the story of what they created and we wrote the stories out for them. Many of them were very proud and eager to show their parents their pictures and stories.</a:t>
            </a:r>
            <a:endParaRPr lang="en-CA" sz="2000" b="1"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5347" y="4151763"/>
            <a:ext cx="2612789" cy="19595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72665" y="4138116"/>
            <a:ext cx="2503604" cy="18777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166056" y="3910652"/>
            <a:ext cx="2867545" cy="215065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6338" y="3748205"/>
            <a:ext cx="3300734" cy="2475551"/>
          </a:xfrm>
          <a:prstGeom prst="rect">
            <a:avLst/>
          </a:prstGeom>
        </p:spPr>
      </p:pic>
    </p:spTree>
    <p:extLst>
      <p:ext uri="{BB962C8B-B14F-4D97-AF65-F5344CB8AC3E}">
        <p14:creationId xmlns:p14="http://schemas.microsoft.com/office/powerpoint/2010/main" val="572573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82890"/>
            <a:ext cx="11324230" cy="4935795"/>
          </a:xfrm>
        </p:spPr>
        <p:txBody>
          <a:bodyPr/>
          <a:lstStyle/>
          <a:p>
            <a:pPr marL="0" indent="0">
              <a:buNone/>
            </a:pPr>
            <a:r>
              <a:rPr lang="en-CA" b="1" dirty="0" smtClean="0">
                <a:latin typeface="DFKai-SB" panose="03000509000000000000" pitchFamily="65" charset="-120"/>
                <a:ea typeface="DFKai-SB" panose="03000509000000000000" pitchFamily="65" charset="-120"/>
              </a:rPr>
              <a:t>The second experience we had was a sensory experience. We presented the children with play dough and cookie cutters shaped like the various shapes we were learning about. The children really enjoyed themselves and we could tell through their dialogue with each other that the younger children were beginning to be able to identify the names of the shapes on their own. The older children were experimenting with their play dough cut outs and making things like flowers, houses and cookies.</a:t>
            </a:r>
            <a:endParaRPr lang="en-CA" b="1"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9442" y="3822655"/>
            <a:ext cx="2930858" cy="21981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37191" y="3904853"/>
            <a:ext cx="2868870" cy="21516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03900" y="3925822"/>
            <a:ext cx="2812954" cy="2109715"/>
          </a:xfrm>
          <a:prstGeom prst="rect">
            <a:avLst/>
          </a:prstGeom>
        </p:spPr>
      </p:pic>
    </p:spTree>
    <p:extLst>
      <p:ext uri="{BB962C8B-B14F-4D97-AF65-F5344CB8AC3E}">
        <p14:creationId xmlns:p14="http://schemas.microsoft.com/office/powerpoint/2010/main" val="358662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799" y="1419368"/>
            <a:ext cx="11146809" cy="4799318"/>
          </a:xfrm>
        </p:spPr>
        <p:txBody>
          <a:bodyPr/>
          <a:lstStyle/>
          <a:p>
            <a:pPr marL="0" indent="0">
              <a:buNone/>
            </a:pPr>
            <a:r>
              <a:rPr lang="en-CA" b="1" dirty="0" smtClean="0">
                <a:latin typeface="DFKai-SB" panose="03000509000000000000" pitchFamily="65" charset="-120"/>
                <a:ea typeface="DFKai-SB" panose="03000509000000000000" pitchFamily="65" charset="-120"/>
              </a:rPr>
              <a:t>Using the same shaped cookie cutters as well as stamps we gave the children paint and they made prints. They experimented with the different shapes each cutter/stamp made. As the painting progressed we noticed some of the older children creating patterns with the shapes and also incorporating the different colours into their patterns. There was lots of discussion between the children about why they made certain patterns or designs and the colours they used.</a:t>
            </a:r>
            <a:endParaRPr lang="en-CA" b="1"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8863" y="3869707"/>
            <a:ext cx="2215487" cy="166161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51085" y="3875015"/>
            <a:ext cx="2257948" cy="169346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06908" y="3857339"/>
            <a:ext cx="2248469" cy="168635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883035" y="3860585"/>
            <a:ext cx="2274440" cy="17058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166603" y="3882430"/>
            <a:ext cx="2317274" cy="1737956"/>
          </a:xfrm>
          <a:prstGeom prst="rect">
            <a:avLst/>
          </a:prstGeom>
        </p:spPr>
      </p:pic>
    </p:spTree>
    <p:extLst>
      <p:ext uri="{BB962C8B-B14F-4D97-AF65-F5344CB8AC3E}">
        <p14:creationId xmlns:p14="http://schemas.microsoft.com/office/powerpoint/2010/main" val="568619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492" y="1443934"/>
            <a:ext cx="10820400" cy="2636748"/>
          </a:xfrm>
        </p:spPr>
        <p:txBody>
          <a:bodyPr/>
          <a:lstStyle/>
          <a:p>
            <a:r>
              <a:rPr lang="en-CA" b="1" dirty="0" smtClean="0">
                <a:latin typeface="DFKai-SB" panose="03000509000000000000" pitchFamily="65" charset="-120"/>
                <a:ea typeface="DFKai-SB" panose="03000509000000000000" pitchFamily="65" charset="-120"/>
              </a:rPr>
              <a:t>Our next activity was heart rubbings. We chose to do heart rubbings because it was close to Valentines </a:t>
            </a:r>
            <a:r>
              <a:rPr lang="en-CA" b="1" dirty="0">
                <a:latin typeface="DFKai-SB" panose="03000509000000000000" pitchFamily="65" charset="-120"/>
                <a:ea typeface="DFKai-SB" panose="03000509000000000000" pitchFamily="65" charset="-120"/>
              </a:rPr>
              <a:t>D</a:t>
            </a:r>
            <a:r>
              <a:rPr lang="en-CA" b="1" dirty="0" smtClean="0">
                <a:latin typeface="DFKai-SB" panose="03000509000000000000" pitchFamily="65" charset="-120"/>
                <a:ea typeface="DFKai-SB" panose="03000509000000000000" pitchFamily="65" charset="-120"/>
              </a:rPr>
              <a:t>ay so we thought we could put the two themes together as one. We cut out different textures of hearts for example: cardboard which the kids found </a:t>
            </a:r>
            <a:r>
              <a:rPr lang="en-CA" b="1" dirty="0" smtClean="0">
                <a:latin typeface="DFKai-SB" panose="03000509000000000000" pitchFamily="65" charset="-120"/>
                <a:ea typeface="DFKai-SB" panose="03000509000000000000" pitchFamily="65" charset="-120"/>
              </a:rPr>
              <a:t>made </a:t>
            </a:r>
            <a:r>
              <a:rPr lang="en-CA" b="1" dirty="0" smtClean="0">
                <a:latin typeface="DFKai-SB" panose="03000509000000000000" pitchFamily="65" charset="-120"/>
                <a:ea typeface="DFKai-SB" panose="03000509000000000000" pitchFamily="65" charset="-120"/>
              </a:rPr>
              <a:t>the hearts have lines through them. We also used foam sheets and paper, the children were happy to see the different textures the hearts made</a:t>
            </a:r>
            <a:r>
              <a:rPr lang="en-CA" dirty="0" smtClean="0">
                <a:latin typeface="DFKai-SB" panose="03000509000000000000" pitchFamily="65" charset="-120"/>
                <a:ea typeface="DFKai-SB" panose="03000509000000000000" pitchFamily="65" charset="-120"/>
              </a:rPr>
              <a:t>.</a:t>
            </a:r>
            <a:endParaRPr lang="en-CA" dirty="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7511" y="3784697"/>
            <a:ext cx="3200397" cy="24002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91250" y="3940504"/>
            <a:ext cx="3200396" cy="215464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36642" y="3817676"/>
            <a:ext cx="3200397" cy="240029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36338" y="3809431"/>
            <a:ext cx="3134437" cy="2350828"/>
          </a:xfrm>
          <a:prstGeom prst="rect">
            <a:avLst/>
          </a:prstGeom>
        </p:spPr>
      </p:pic>
    </p:spTree>
    <p:extLst>
      <p:ext uri="{BB962C8B-B14F-4D97-AF65-F5344CB8AC3E}">
        <p14:creationId xmlns:p14="http://schemas.microsoft.com/office/powerpoint/2010/main" val="39093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37482"/>
            <a:ext cx="10820400" cy="4881204"/>
          </a:xfrm>
        </p:spPr>
        <p:txBody>
          <a:bodyPr/>
          <a:lstStyle/>
          <a:p>
            <a:pPr marL="0" indent="0">
              <a:buNone/>
            </a:pPr>
            <a:r>
              <a:rPr lang="en-CA" b="1" dirty="0" smtClean="0">
                <a:latin typeface="DFKai-SB" panose="03000509000000000000" pitchFamily="65" charset="-120"/>
                <a:ea typeface="DFKai-SB" panose="03000509000000000000" pitchFamily="65" charset="-120"/>
              </a:rPr>
              <a:t>As part of our gym time we created our own version of “</a:t>
            </a:r>
            <a:r>
              <a:rPr lang="en-CA" b="1" dirty="0">
                <a:latin typeface="DFKai-SB" panose="03000509000000000000" pitchFamily="65" charset="-120"/>
                <a:ea typeface="DFKai-SB" panose="03000509000000000000" pitchFamily="65" charset="-120"/>
              </a:rPr>
              <a:t>S</a:t>
            </a:r>
            <a:r>
              <a:rPr lang="en-CA" b="1" dirty="0" smtClean="0">
                <a:latin typeface="DFKai-SB" panose="03000509000000000000" pitchFamily="65" charset="-120"/>
                <a:ea typeface="DFKai-SB" panose="03000509000000000000" pitchFamily="65" charset="-120"/>
              </a:rPr>
              <a:t>imon says” We placed different shapes around the gym and would call out “Simon says find </a:t>
            </a:r>
            <a:r>
              <a:rPr lang="en-CA" b="1" dirty="0" smtClean="0">
                <a:latin typeface="DFKai-SB" panose="03000509000000000000" pitchFamily="65" charset="-120"/>
                <a:ea typeface="DFKai-SB" panose="03000509000000000000" pitchFamily="65" charset="-120"/>
              </a:rPr>
              <a:t>the (</a:t>
            </a:r>
            <a:r>
              <a:rPr lang="en-CA" b="1" dirty="0" smtClean="0">
                <a:latin typeface="DFKai-SB" panose="03000509000000000000" pitchFamily="65" charset="-120"/>
                <a:ea typeface="DFKai-SB" panose="03000509000000000000" pitchFamily="65" charset="-120"/>
              </a:rPr>
              <a:t>Shape)” and the children would run to the corresponding shapes on the walls. This activity allowed them to not only be physical but practice identifying the shapes on their own. This activity also allowed the older children to assist the younger children in identifying the shape if they were having difficulty</a:t>
            </a:r>
            <a:r>
              <a:rPr lang="en-CA" dirty="0" smtClean="0">
                <a:latin typeface="DFKai-SB" panose="03000509000000000000" pitchFamily="65" charset="-120"/>
                <a:ea typeface="DFKai-SB" panose="03000509000000000000" pitchFamily="65" charset="-120"/>
              </a:rPr>
              <a:t>.</a:t>
            </a:r>
            <a:endParaRPr lang="en-CA"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67903" y="3993406"/>
            <a:ext cx="2543177" cy="19073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56696" y="3821877"/>
            <a:ext cx="3035562" cy="22766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10582" y="4220765"/>
            <a:ext cx="2283339" cy="17125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99154" y="3792768"/>
            <a:ext cx="3068830" cy="2301622"/>
          </a:xfrm>
          <a:prstGeom prst="rect">
            <a:avLst/>
          </a:prstGeom>
        </p:spPr>
      </p:pic>
    </p:spTree>
    <p:extLst>
      <p:ext uri="{BB962C8B-B14F-4D97-AF65-F5344CB8AC3E}">
        <p14:creationId xmlns:p14="http://schemas.microsoft.com/office/powerpoint/2010/main" val="280021893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TC104033937[[fn=Vapor Trail]]</Template>
  <TotalTime>193</TotalTime>
  <Words>830</Words>
  <Application>Microsoft Office PowerPoint</Application>
  <PresentationFormat>Custom</PresentationFormat>
  <Paragraphs>18</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Vapor Trail</vt:lpstr>
      <vt:lpstr>Our Exploration of       Shapes</vt:lpstr>
      <vt:lpstr>PowerPoint Presentation</vt:lpstr>
      <vt:lpstr>PowerPoint Presentation</vt:lpstr>
      <vt:lpstr>Activities and our explorations</vt:lpstr>
      <vt:lpstr>PowerPoint Presentation</vt:lpstr>
      <vt:lpstr>PowerPoint Presentation</vt:lpstr>
      <vt:lpstr>PowerPoint Presentation</vt:lpstr>
      <vt:lpstr>PowerPoint Presentation</vt:lpstr>
      <vt:lpstr>PowerPoint Presentation</vt:lpstr>
      <vt:lpstr>PowerPoint Presentation</vt:lpstr>
      <vt:lpstr>Concluding our Project</vt:lpstr>
      <vt:lpstr>Reflection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Exploration of       Shapes</dc:title>
  <dc:creator>kyrstin</dc:creator>
  <cp:lastModifiedBy>Cheryl Erlandson</cp:lastModifiedBy>
  <cp:revision>22</cp:revision>
  <dcterms:created xsi:type="dcterms:W3CDTF">2014-02-19T14:11:31Z</dcterms:created>
  <dcterms:modified xsi:type="dcterms:W3CDTF">2014-06-17T19:00:40Z</dcterms:modified>
</cp:coreProperties>
</file>