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9" r:id="rId3"/>
    <p:sldId id="257" r:id="rId4"/>
    <p:sldId id="260" r:id="rId5"/>
    <p:sldId id="268" r:id="rId6"/>
    <p:sldId id="258" r:id="rId7"/>
    <p:sldId id="261" r:id="rId8"/>
    <p:sldId id="269" r:id="rId9"/>
    <p:sldId id="262" r:id="rId10"/>
    <p:sldId id="263" r:id="rId11"/>
    <p:sldId id="267" r:id="rId12"/>
    <p:sldId id="264" r:id="rId13"/>
    <p:sldId id="265" r:id="rId14"/>
    <p:sldId id="266"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56" autoAdjust="0"/>
    <p:restoredTop sz="86246" autoAdjust="0"/>
  </p:normalViewPr>
  <p:slideViewPr>
    <p:cSldViewPr>
      <p:cViewPr>
        <p:scale>
          <a:sx n="58" d="100"/>
          <a:sy n="58" d="100"/>
        </p:scale>
        <p:origin x="-1290" y="-192"/>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4BDBD5-707D-43E0-B91A-006275263CEF}" type="datetimeFigureOut">
              <a:rPr lang="en-CA" smtClean="0"/>
              <a:t>17/06/2014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65954CF-0B30-4514-BE86-F1E354D1180F}" type="slidenum">
              <a:rPr lang="en-CA" smtClean="0"/>
              <a:t>‹#›</a:t>
            </a:fld>
            <a:endParaRPr lang="en-CA"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BDBD5-707D-43E0-B91A-006275263CEF}" type="datetimeFigureOut">
              <a:rPr lang="en-CA" smtClean="0"/>
              <a:t>17/06/2014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65954CF-0B30-4514-BE86-F1E354D1180F}" type="slidenum">
              <a:rPr lang="en-CA" smtClean="0"/>
              <a:t>‹#›</a:t>
            </a:fld>
            <a:endParaRPr lang="en-CA"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BDBD5-707D-43E0-B91A-006275263CEF}" type="datetimeFigureOut">
              <a:rPr lang="en-CA" smtClean="0"/>
              <a:t>17/06/2014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65954CF-0B30-4514-BE86-F1E354D1180F}" type="slidenum">
              <a:rPr lang="en-CA" smtClean="0"/>
              <a:t>‹#›</a:t>
            </a:fld>
            <a:endParaRPr lang="en-CA"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A4BDBD5-707D-43E0-B91A-006275263CEF}" type="datetimeFigureOut">
              <a:rPr lang="en-CA" smtClean="0"/>
              <a:t>17/06/2014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65954CF-0B30-4514-BE86-F1E354D1180F}" type="slidenum">
              <a:rPr lang="en-CA" smtClean="0"/>
              <a:t>‹#›</a:t>
            </a:fld>
            <a:endParaRPr lang="en-CA"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4BDBD5-707D-43E0-B91A-006275263CEF}" type="datetimeFigureOut">
              <a:rPr lang="en-CA" smtClean="0"/>
              <a:t>17/06/2014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65954CF-0B30-4514-BE86-F1E354D1180F}" type="slidenum">
              <a:rPr lang="en-CA" smtClean="0"/>
              <a:t>‹#›</a:t>
            </a:fld>
            <a:endParaRPr lang="en-CA"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4BDBD5-707D-43E0-B91A-006275263CEF}" type="datetimeFigureOut">
              <a:rPr lang="en-CA" smtClean="0"/>
              <a:t>17/06/2014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65954CF-0B30-4514-BE86-F1E354D1180F}" type="slidenum">
              <a:rPr lang="en-CA" smtClean="0"/>
              <a:t>‹#›</a:t>
            </a:fld>
            <a:endParaRPr lang="en-CA"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4BDBD5-707D-43E0-B91A-006275263CEF}" type="datetimeFigureOut">
              <a:rPr lang="en-CA" smtClean="0"/>
              <a:t>17/06/2014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665954CF-0B30-4514-BE86-F1E354D1180F}" type="slidenum">
              <a:rPr lang="en-CA" smtClean="0"/>
              <a:t>‹#›</a:t>
            </a:fld>
            <a:endParaRPr lang="en-CA"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4BDBD5-707D-43E0-B91A-006275263CEF}" type="datetimeFigureOut">
              <a:rPr lang="en-CA" smtClean="0"/>
              <a:t>17/06/2014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665954CF-0B30-4514-BE86-F1E354D1180F}" type="slidenum">
              <a:rPr lang="en-CA" smtClean="0"/>
              <a:t>‹#›</a:t>
            </a:fld>
            <a:endParaRPr lang="en-CA"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4BDBD5-707D-43E0-B91A-006275263CEF}" type="datetimeFigureOut">
              <a:rPr lang="en-CA" smtClean="0"/>
              <a:t>17/06/2014</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665954CF-0B30-4514-BE86-F1E354D1180F}" type="slidenum">
              <a:rPr lang="en-CA" smtClean="0"/>
              <a:t>‹#›</a:t>
            </a:fld>
            <a:endParaRPr lang="en-C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4BDBD5-707D-43E0-B91A-006275263CEF}" type="datetimeFigureOut">
              <a:rPr lang="en-CA" smtClean="0"/>
              <a:t>17/06/2014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65954CF-0B30-4514-BE86-F1E354D1180F}" type="slidenum">
              <a:rPr lang="en-CA" smtClean="0"/>
              <a:t>‹#›</a:t>
            </a:fld>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4BDBD5-707D-43E0-B91A-006275263CEF}" type="datetimeFigureOut">
              <a:rPr lang="en-CA" smtClean="0"/>
              <a:t>17/06/2014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65954CF-0B30-4514-BE86-F1E354D1180F}" type="slidenum">
              <a:rPr lang="en-CA" smtClean="0"/>
              <a:t>‹#›</a:t>
            </a:fld>
            <a:endParaRPr lang="en-CA" dirty="0"/>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dirty="0" smtClean="0"/>
              <a:t>Click icon to add picture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BA4BDBD5-707D-43E0-B91A-006275263CEF}" type="datetimeFigureOut">
              <a:rPr lang="en-CA" smtClean="0"/>
              <a:t>17/06/2014</a:t>
            </a:fld>
            <a:endParaRPr lang="en-CA"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665954CF-0B30-4514-BE86-F1E354D1180F}" type="slidenum">
              <a:rPr lang="en-CA" smtClean="0"/>
              <a:t>‹#›</a:t>
            </a:fld>
            <a:endParaRPr lang="en-CA" dirty="0"/>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5.wmf"/><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image" Target="../media/image30.pn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1981943"/>
            <a:ext cx="7117180" cy="1470025"/>
          </a:xfrm>
        </p:spPr>
        <p:txBody>
          <a:bodyPr/>
          <a:lstStyle/>
          <a:p>
            <a:pPr algn="ctr"/>
            <a:r>
              <a:rPr lang="en-CA" sz="7200" b="1" dirty="0" smtClean="0">
                <a:latin typeface="Century Schoolbook" panose="02040604050505020304" pitchFamily="18" charset="0"/>
              </a:rPr>
              <a:t>SWEET SHOP</a:t>
            </a:r>
            <a:endParaRPr lang="en-CA" sz="7200" b="1" dirty="0">
              <a:latin typeface="Century Schoolbook" panose="02040604050505020304" pitchFamily="18" charset="0"/>
            </a:endParaRPr>
          </a:p>
        </p:txBody>
      </p:sp>
      <p:sp>
        <p:nvSpPr>
          <p:cNvPr id="3" name="Subtitle 2"/>
          <p:cNvSpPr>
            <a:spLocks noGrp="1"/>
          </p:cNvSpPr>
          <p:nvPr>
            <p:ph type="subTitle" idx="1"/>
          </p:nvPr>
        </p:nvSpPr>
        <p:spPr>
          <a:xfrm>
            <a:off x="1047545" y="3356992"/>
            <a:ext cx="7117180" cy="861420"/>
          </a:xfrm>
        </p:spPr>
        <p:txBody>
          <a:bodyPr>
            <a:normAutofit/>
          </a:bodyPr>
          <a:lstStyle/>
          <a:p>
            <a:pPr algn="ctr"/>
            <a:endParaRPr lang="en-CA" b="1" dirty="0">
              <a:latin typeface="Century Schoolbook" panose="02040604050505020304" pitchFamily="18" charset="0"/>
            </a:endParaRPr>
          </a:p>
        </p:txBody>
      </p:sp>
      <p:pic>
        <p:nvPicPr>
          <p:cNvPr id="1027" name="Picture 3" descr="C:\Users\juli.campbell\AppData\Local\Microsoft\Windows\Temporary Internet Files\Content.IE5\UGCE1ZVE\MC90026426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4291296"/>
            <a:ext cx="1245662" cy="8625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uli.campbell\AppData\Local\Microsoft\Windows\Temporary Internet Files\Content.IE5\Z3WM33N9\MC90001298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60648"/>
            <a:ext cx="3227358" cy="224646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uli.campbell\AppData\Local\Microsoft\Windows\Temporary Internet Files\Content.IE5\MRA4X24Q\MC90001299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9590" y="537440"/>
            <a:ext cx="1670093" cy="14445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uli.campbell\AppData\Local\Microsoft\Windows\Temporary Internet Files\Content.IE5\8KM7K5DR\MC90021593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4722569"/>
            <a:ext cx="3277354"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juli.campbell\AppData\Local\Microsoft\Windows\Temporary Internet Files\Content.IE5\MRA4X24Q\MC90029020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17341" y="4735895"/>
            <a:ext cx="1948004" cy="1919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328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393045"/>
            <a:ext cx="7983760" cy="6555641"/>
          </a:xfrm>
          <a:prstGeom prst="rect">
            <a:avLst/>
          </a:prstGeom>
          <a:noFill/>
        </p:spPr>
        <p:txBody>
          <a:bodyPr wrap="square" rtlCol="0">
            <a:spAutoFit/>
          </a:bodyPr>
          <a:lstStyle/>
          <a:p>
            <a:r>
              <a:rPr lang="en-CA" dirty="0" smtClean="0">
                <a:latin typeface="Century Schoolbook" panose="02040604050505020304" pitchFamily="18" charset="0"/>
              </a:rPr>
              <a:t> </a:t>
            </a:r>
            <a:r>
              <a:rPr lang="en-CA" sz="2000" dirty="0" smtClean="0">
                <a:latin typeface="Century Schoolbook" panose="02040604050505020304" pitchFamily="18" charset="0"/>
              </a:rPr>
              <a:t>As a class we made a topical web</a:t>
            </a:r>
          </a:p>
          <a:p>
            <a:r>
              <a:rPr lang="en-CA" sz="2000" dirty="0" smtClean="0">
                <a:latin typeface="Century Schoolbook" panose="02040604050505020304" pitchFamily="18" charset="0"/>
              </a:rPr>
              <a:t> about bakeries.</a:t>
            </a:r>
            <a:r>
              <a:rPr lang="en-CA" sz="2000" dirty="0">
                <a:latin typeface="Century Schoolbook" panose="02040604050505020304" pitchFamily="18" charset="0"/>
              </a:rPr>
              <a:t> </a:t>
            </a:r>
            <a:r>
              <a:rPr lang="en-CA" sz="2000" dirty="0" smtClean="0">
                <a:latin typeface="Century Schoolbook" panose="02040604050505020304" pitchFamily="18" charset="0"/>
              </a:rPr>
              <a:t>We also named</a:t>
            </a:r>
          </a:p>
          <a:p>
            <a:r>
              <a:rPr lang="en-CA" sz="2000" dirty="0" smtClean="0">
                <a:latin typeface="Century Schoolbook" panose="02040604050505020304" pitchFamily="18" charset="0"/>
              </a:rPr>
              <a:t> and identified special utensils</a:t>
            </a:r>
          </a:p>
          <a:p>
            <a:r>
              <a:rPr lang="en-CA" sz="2000" dirty="0" smtClean="0">
                <a:latin typeface="Century Schoolbook" panose="02040604050505020304" pitchFamily="18" charset="0"/>
              </a:rPr>
              <a:t> bakers would use. </a:t>
            </a:r>
          </a:p>
          <a:p>
            <a:endParaRPr lang="en-CA" sz="2000" dirty="0">
              <a:latin typeface="Century Schoolbook" panose="02040604050505020304" pitchFamily="18" charset="0"/>
            </a:endParaRPr>
          </a:p>
          <a:p>
            <a:endParaRPr lang="en-CA" dirty="0" smtClean="0">
              <a:latin typeface="Century Schoolbook" panose="02040604050505020304" pitchFamily="18" charset="0"/>
            </a:endParaRPr>
          </a:p>
          <a:p>
            <a:r>
              <a:rPr lang="en-CA" sz="2000" dirty="0" smtClean="0">
                <a:latin typeface="Century Schoolbook" panose="02040604050505020304" pitchFamily="18" charset="0"/>
              </a:rPr>
              <a:t>We read fiction books about the topic and looked at cookbooks (non-fiction text). We also followed our own recipe and made </a:t>
            </a:r>
          </a:p>
          <a:p>
            <a:r>
              <a:rPr lang="en-CA" sz="2000" dirty="0" smtClean="0">
                <a:latin typeface="Century Schoolbook" panose="02040604050505020304" pitchFamily="18" charset="0"/>
              </a:rPr>
              <a:t>cupcakes!</a:t>
            </a:r>
          </a:p>
          <a:p>
            <a:endParaRPr lang="en-CA" dirty="0" smtClean="0">
              <a:latin typeface="Century Schoolbook" panose="02040604050505020304" pitchFamily="18" charset="0"/>
            </a:endParaRPr>
          </a:p>
          <a:p>
            <a:r>
              <a:rPr lang="en-CA" sz="2000" dirty="0" smtClean="0">
                <a:latin typeface="Century Schoolbook" panose="02040604050505020304" pitchFamily="18" charset="0"/>
              </a:rPr>
              <a:t>During this project number recognition activities were introduced for the children to work on. These included measuring ingredients, counting objects for decoration and estimating the number of cupcakes to be made. </a:t>
            </a:r>
          </a:p>
          <a:p>
            <a:endParaRPr lang="en-CA" sz="2000" dirty="0" smtClean="0">
              <a:latin typeface="Century Schoolbook" panose="02040604050505020304" pitchFamily="18" charset="0"/>
            </a:endParaRPr>
          </a:p>
          <a:p>
            <a:endParaRPr lang="en-CA" dirty="0">
              <a:latin typeface="Century Schoolbook" panose="02040604050505020304" pitchFamily="18" charset="0"/>
            </a:endParaRPr>
          </a:p>
          <a:p>
            <a:endParaRPr lang="en-CA" dirty="0" smtClean="0">
              <a:latin typeface="Century Schoolbook" panose="02040604050505020304" pitchFamily="18" charset="0"/>
            </a:endParaRPr>
          </a:p>
          <a:p>
            <a:endParaRPr lang="en-CA" dirty="0">
              <a:latin typeface="Century Schoolbook" panose="02040604050505020304" pitchFamily="18" charset="0"/>
            </a:endParaRPr>
          </a:p>
          <a:p>
            <a:endParaRPr lang="en-CA" dirty="0" smtClean="0">
              <a:latin typeface="Century Schoolbook" panose="02040604050505020304" pitchFamily="18" charset="0"/>
            </a:endParaRPr>
          </a:p>
          <a:p>
            <a:endParaRPr lang="en-CA" dirty="0" smtClean="0">
              <a:latin typeface="Century Schoolbook" panose="02040604050505020304" pitchFamily="18" charset="0"/>
            </a:endParaRPr>
          </a:p>
          <a:p>
            <a:endParaRPr lang="en-CA" dirty="0" smtClean="0">
              <a:latin typeface="Century Schoolbook" panose="02040604050505020304" pitchFamily="18" charset="0"/>
            </a:endParaRPr>
          </a:p>
          <a:p>
            <a:endParaRPr lang="en-CA" dirty="0" smtClean="0">
              <a:latin typeface="Century Schoolbook" panose="02040604050505020304" pitchFamily="18" charset="0"/>
            </a:endParaRPr>
          </a:p>
        </p:txBody>
      </p:sp>
      <p:pic>
        <p:nvPicPr>
          <p:cNvPr id="1026" name="Picture 2" descr="\\PILOfile\Users\Staff\juli.campbell\Desktop\CIMG231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891" r="15730"/>
          <a:stretch/>
        </p:blipFill>
        <p:spPr bwMode="auto">
          <a:xfrm>
            <a:off x="7468947" y="721017"/>
            <a:ext cx="1040974" cy="11986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764" r="13040"/>
          <a:stretch/>
        </p:blipFill>
        <p:spPr>
          <a:xfrm>
            <a:off x="4932040" y="504252"/>
            <a:ext cx="1922090" cy="1632149"/>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9795"/>
          <a:stretch/>
        </p:blipFill>
        <p:spPr>
          <a:xfrm>
            <a:off x="5409378" y="5005808"/>
            <a:ext cx="2167703" cy="1595648"/>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1269"/>
          <a:stretch/>
        </p:blipFill>
        <p:spPr>
          <a:xfrm>
            <a:off x="1619672" y="5005808"/>
            <a:ext cx="2036064" cy="1523640"/>
          </a:xfrm>
          <a:prstGeom prst="rect">
            <a:avLst/>
          </a:prstGeom>
        </p:spPr>
      </p:pic>
    </p:spTree>
    <p:extLst>
      <p:ext uri="{BB962C8B-B14F-4D97-AF65-F5344CB8AC3E}">
        <p14:creationId xmlns:p14="http://schemas.microsoft.com/office/powerpoint/2010/main" val="1812495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248" y="304059"/>
            <a:ext cx="4572000" cy="2554545"/>
          </a:xfrm>
          <a:prstGeom prst="rect">
            <a:avLst/>
          </a:prstGeom>
        </p:spPr>
        <p:txBody>
          <a:bodyPr>
            <a:spAutoFit/>
          </a:bodyPr>
          <a:lstStyle/>
          <a:p>
            <a:r>
              <a:rPr lang="en-CA" sz="2000" dirty="0" smtClean="0">
                <a:latin typeface="Century Schoolbook" panose="02040604050505020304" pitchFamily="18" charset="0"/>
              </a:rPr>
              <a:t>After making real cupcakes, the </a:t>
            </a:r>
            <a:r>
              <a:rPr lang="en-CA" sz="2000" dirty="0">
                <a:latin typeface="Century Schoolbook" panose="02040604050505020304" pitchFamily="18" charset="0"/>
              </a:rPr>
              <a:t>children represented their learning </a:t>
            </a:r>
            <a:r>
              <a:rPr lang="en-CA" sz="2000" dirty="0" smtClean="0">
                <a:latin typeface="Century Schoolbook" panose="02040604050505020304" pitchFamily="18" charset="0"/>
              </a:rPr>
              <a:t>by continuing to pretend </a:t>
            </a:r>
            <a:r>
              <a:rPr lang="en-CA" sz="2000" dirty="0">
                <a:latin typeface="Century Schoolbook" panose="02040604050505020304" pitchFamily="18" charset="0"/>
              </a:rPr>
              <a:t>to work </a:t>
            </a:r>
            <a:r>
              <a:rPr lang="en-CA" sz="2000" dirty="0" smtClean="0">
                <a:latin typeface="Century Schoolbook" panose="02040604050505020304" pitchFamily="18" charset="0"/>
              </a:rPr>
              <a:t>in their own bakery</a:t>
            </a:r>
            <a:r>
              <a:rPr lang="en-CA" sz="2000" dirty="0">
                <a:latin typeface="Century Schoolbook" panose="02040604050505020304" pitchFamily="18" charset="0"/>
              </a:rPr>
              <a:t>. They used the baking utensils, made cakes and cupcakes from various materials, and served customers </a:t>
            </a:r>
            <a:r>
              <a:rPr lang="en-CA" sz="2000" dirty="0" smtClean="0">
                <a:latin typeface="Century Schoolbook" panose="02040604050505020304" pitchFamily="18" charset="0"/>
              </a:rPr>
              <a:t>who</a:t>
            </a:r>
            <a:r>
              <a:rPr lang="en-CA" sz="2000" dirty="0" smtClean="0">
                <a:latin typeface="Century Schoolbook" panose="02040604050505020304" pitchFamily="18" charset="0"/>
              </a:rPr>
              <a:t> </a:t>
            </a:r>
            <a:r>
              <a:rPr lang="en-CA" sz="2000" dirty="0">
                <a:latin typeface="Century Schoolbook" panose="02040604050505020304" pitchFamily="18" charset="0"/>
              </a:rPr>
              <a:t>visited the Sweet Shop</a:t>
            </a:r>
            <a:r>
              <a:rPr lang="en-CA" dirty="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5085" y="2796029"/>
            <a:ext cx="2581762" cy="1721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248" y="4517882"/>
            <a:ext cx="2488318" cy="165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346575"/>
            <a:ext cx="276860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8936" y="764704"/>
            <a:ext cx="2773363"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07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juli.campbell\AppData\Local\Microsoft\Windows\Temporary Internet Files\Content.IE5\UGCE1ZVE\MC90038985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8147" y="1219126"/>
            <a:ext cx="193742" cy="21024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juli.campbell\AppData\Local\Microsoft\Windows\Temporary Internet Files\Content.IE5\MRA4X24Q\MC9001123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1421205"/>
            <a:ext cx="1819745" cy="1647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47864" y="476672"/>
            <a:ext cx="2448272" cy="5016758"/>
          </a:xfrm>
          <a:prstGeom prst="rect">
            <a:avLst/>
          </a:prstGeom>
          <a:noFill/>
        </p:spPr>
        <p:txBody>
          <a:bodyPr wrap="square" rtlCol="0">
            <a:spAutoFit/>
          </a:bodyPr>
          <a:lstStyle/>
          <a:p>
            <a:r>
              <a:rPr lang="en-CA" sz="2000" dirty="0" smtClean="0">
                <a:latin typeface="Century Schoolbook" panose="02040604050505020304" pitchFamily="18" charset="0"/>
              </a:rPr>
              <a:t>One favorite activity during this project was when the children iced their own paper cupcakes by using shaving cream and glue.</a:t>
            </a:r>
          </a:p>
          <a:p>
            <a:endParaRPr lang="en-CA" sz="2000" dirty="0" smtClean="0">
              <a:latin typeface="Century Schoolbook" panose="02040604050505020304" pitchFamily="18" charset="0"/>
            </a:endParaRPr>
          </a:p>
          <a:p>
            <a:endParaRPr lang="en-CA" sz="2000" dirty="0">
              <a:latin typeface="Century Schoolbook" panose="02040604050505020304" pitchFamily="18" charset="0"/>
            </a:endParaRPr>
          </a:p>
          <a:p>
            <a:r>
              <a:rPr lang="en-CA" sz="2000" dirty="0" smtClean="0">
                <a:latin typeface="Century Schoolbook" panose="02040604050505020304" pitchFamily="18" charset="0"/>
              </a:rPr>
              <a:t>The </a:t>
            </a:r>
            <a:r>
              <a:rPr lang="en-CA" sz="2000" dirty="0" smtClean="0">
                <a:latin typeface="Century Schoolbook" panose="02040604050505020304" pitchFamily="18" charset="0"/>
              </a:rPr>
              <a:t>Sweet </a:t>
            </a:r>
            <a:r>
              <a:rPr lang="en-CA" sz="2000" dirty="0" smtClean="0">
                <a:latin typeface="Century Schoolbook" panose="02040604050505020304" pitchFamily="18" charset="0"/>
              </a:rPr>
              <a:t>Shop adventures </a:t>
            </a:r>
            <a:r>
              <a:rPr lang="en-CA" sz="2000" dirty="0" smtClean="0">
                <a:latin typeface="Century Schoolbook" panose="02040604050505020304" pitchFamily="18" charset="0"/>
              </a:rPr>
              <a:t>were </a:t>
            </a:r>
            <a:r>
              <a:rPr lang="en-CA" sz="2000" dirty="0" smtClean="0">
                <a:latin typeface="Century Schoolbook" panose="02040604050505020304" pitchFamily="18" charset="0"/>
              </a:rPr>
              <a:t>documented and displayed for the community to view</a:t>
            </a:r>
            <a:r>
              <a:rPr lang="en-CA" dirty="0" smtClean="0">
                <a:latin typeface="Century Schoolbook" panose="02040604050505020304" pitchFamily="18" charset="0"/>
              </a:rPr>
              <a:t>.</a:t>
            </a:r>
            <a:endParaRPr lang="en-CA" dirty="0">
              <a:latin typeface="Century Schoolbook" panose="02040604050505020304"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231" y="835501"/>
            <a:ext cx="2916849" cy="1944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7839" y="4323831"/>
            <a:ext cx="2834156" cy="18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juli.campbell\AppData\Local\Microsoft\Windows\Temporary Internet Files\Content.IE5\Z3WM33N9\MC900441749[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4190019"/>
            <a:ext cx="1727743" cy="172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412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58149"/>
            <a:ext cx="7488832" cy="523220"/>
          </a:xfrm>
          <a:prstGeom prst="rect">
            <a:avLst/>
          </a:prstGeom>
          <a:noFill/>
        </p:spPr>
        <p:txBody>
          <a:bodyPr wrap="square" rtlCol="0">
            <a:spAutoFit/>
          </a:bodyPr>
          <a:lstStyle/>
          <a:p>
            <a:r>
              <a:rPr lang="en-CA" sz="2800" b="1" u="sng" dirty="0" smtClean="0">
                <a:latin typeface="Century Schoolbook" panose="02040604050505020304" pitchFamily="18" charset="0"/>
              </a:rPr>
              <a:t>Concluding the Project</a:t>
            </a:r>
            <a:r>
              <a:rPr lang="en-CA" dirty="0" smtClean="0"/>
              <a:t>:</a:t>
            </a:r>
            <a:endParaRPr lang="en-CA" dirty="0"/>
          </a:p>
        </p:txBody>
      </p:sp>
      <p:sp>
        <p:nvSpPr>
          <p:cNvPr id="4" name="TextBox 3"/>
          <p:cNvSpPr txBox="1"/>
          <p:nvPr/>
        </p:nvSpPr>
        <p:spPr>
          <a:xfrm>
            <a:off x="467544" y="1085346"/>
            <a:ext cx="7272808" cy="1938992"/>
          </a:xfrm>
          <a:prstGeom prst="rect">
            <a:avLst/>
          </a:prstGeom>
          <a:noFill/>
        </p:spPr>
        <p:txBody>
          <a:bodyPr wrap="square" rtlCol="0">
            <a:spAutoFit/>
          </a:bodyPr>
          <a:lstStyle/>
          <a:p>
            <a:r>
              <a:rPr lang="en-CA" sz="2000" dirty="0" smtClean="0">
                <a:latin typeface="Century Schoolbook" panose="02040604050505020304" pitchFamily="18" charset="0"/>
              </a:rPr>
              <a:t>As a culminating activity, our teacher-librarian was invited into the classroom to share her cake decorating techniques.  The children watched as she demonstrated how to make a rose, fancy flowers, and even a clown with icing!</a:t>
            </a:r>
          </a:p>
          <a:p>
            <a:r>
              <a:rPr lang="en-CA" sz="2000" dirty="0" smtClean="0">
                <a:latin typeface="Century Schoolbook" panose="02040604050505020304" pitchFamily="18" charset="0"/>
              </a:rPr>
              <a:t>They were very interested in the process.</a:t>
            </a:r>
          </a:p>
          <a:p>
            <a:r>
              <a:rPr lang="en-CA" sz="2000" dirty="0" smtClean="0">
                <a:latin typeface="Century Schoolbook" panose="02040604050505020304" pitchFamily="18" charset="0"/>
              </a:rPr>
              <a:t>The best part of the activity was getting to eat the cake!!</a:t>
            </a:r>
            <a:endParaRPr lang="en-CA" sz="2000" dirty="0">
              <a:latin typeface="Century Schoolbook" panose="020406040505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4707" y="3280160"/>
            <a:ext cx="1969301" cy="130761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327973"/>
            <a:ext cx="1825286" cy="121198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125" y="3316715"/>
            <a:ext cx="1961812" cy="130264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7503" y="3316715"/>
            <a:ext cx="1857745" cy="123354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33881" y="4785711"/>
            <a:ext cx="2394723" cy="1590096"/>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28494"/>
          <a:stretch/>
        </p:blipFill>
        <p:spPr>
          <a:xfrm>
            <a:off x="5932543" y="4731893"/>
            <a:ext cx="1447769" cy="1518504"/>
          </a:xfrm>
          <a:prstGeom prst="rect">
            <a:avLst/>
          </a:prstGeom>
        </p:spPr>
      </p:pic>
      <p:pic>
        <p:nvPicPr>
          <p:cNvPr id="4098" name="Picture 2" descr="C:\Users\juli.campbell\AppData\Local\Microsoft\Windows\Temporary Internet Files\Content.IE5\UGCE1ZVE\MC900098039[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92422" y="5130701"/>
            <a:ext cx="782638" cy="90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755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9065" y="699592"/>
            <a:ext cx="7920880" cy="7848302"/>
          </a:xfrm>
          <a:prstGeom prst="rect">
            <a:avLst/>
          </a:prstGeom>
          <a:noFill/>
        </p:spPr>
        <p:txBody>
          <a:bodyPr wrap="square" rtlCol="0">
            <a:spAutoFit/>
          </a:bodyPr>
          <a:lstStyle/>
          <a:p>
            <a:r>
              <a:rPr lang="en-CA" sz="2800" b="1" u="sng" dirty="0" smtClean="0">
                <a:latin typeface="Century Schoolbook" panose="02040604050505020304" pitchFamily="18" charset="0"/>
              </a:rPr>
              <a:t>Teacher Reflection</a:t>
            </a:r>
            <a:r>
              <a:rPr lang="en-CA" sz="2800" dirty="0" smtClean="0">
                <a:latin typeface="Century Schoolbook" panose="02040604050505020304" pitchFamily="18" charset="0"/>
              </a:rPr>
              <a:t>:</a:t>
            </a:r>
          </a:p>
          <a:p>
            <a:endParaRPr lang="en-CA" sz="2800" dirty="0" smtClean="0">
              <a:latin typeface="Century Schoolbook" panose="02040604050505020304" pitchFamily="18" charset="0"/>
            </a:endParaRPr>
          </a:p>
          <a:p>
            <a:r>
              <a:rPr lang="en-CA" sz="2000" dirty="0" smtClean="0">
                <a:latin typeface="Century Schoolbook" panose="02040604050505020304" pitchFamily="18" charset="0"/>
              </a:rPr>
              <a:t>By participating in the two day “Responding to Children’s Interests” workshop, I was able to focus on one topic for an extended period of time.</a:t>
            </a:r>
          </a:p>
          <a:p>
            <a:endParaRPr lang="en-CA" sz="2000" dirty="0" smtClean="0">
              <a:latin typeface="Century Schoolbook" panose="02040604050505020304" pitchFamily="18" charset="0"/>
            </a:endParaRPr>
          </a:p>
          <a:p>
            <a:r>
              <a:rPr lang="en-CA" sz="2000" dirty="0" smtClean="0">
                <a:latin typeface="Century Schoolbook" panose="02040604050505020304" pitchFamily="18" charset="0"/>
              </a:rPr>
              <a:t>The most challenging part of the project was selecting a topic that the majority of the children would be interested in. When they started sorting and selling the ‘candy construction’ pieces, the idea of doing the same thing on a bigger scale developed.</a:t>
            </a:r>
          </a:p>
          <a:p>
            <a:endParaRPr lang="en-CA" sz="2000" dirty="0" smtClean="0">
              <a:latin typeface="Century Schoolbook" panose="02040604050505020304" pitchFamily="18" charset="0"/>
            </a:endParaRPr>
          </a:p>
          <a:p>
            <a:r>
              <a:rPr lang="en-CA" sz="2000" dirty="0" smtClean="0">
                <a:latin typeface="Century Schoolbook" panose="02040604050505020304" pitchFamily="18" charset="0"/>
              </a:rPr>
              <a:t>Almost all the children visited the centre during the four weeks. Everyone participated in the special group activities (i.e. baking, cake decorating demonstration; icing paper cupcakes).</a:t>
            </a:r>
          </a:p>
          <a:p>
            <a:endParaRPr lang="en-CA" sz="2800" dirty="0" smtClean="0">
              <a:latin typeface="Century Schoolbook" panose="02040604050505020304" pitchFamily="18" charset="0"/>
            </a:endParaRPr>
          </a:p>
          <a:p>
            <a:r>
              <a:rPr lang="en-CA" sz="2000" dirty="0">
                <a:latin typeface="Century Schoolbook" panose="02040604050505020304" pitchFamily="18" charset="0"/>
              </a:rPr>
              <a:t>When the Sweet Shop had difficulty maintaining itself as a candy store, it was renovated into a bakery.</a:t>
            </a:r>
          </a:p>
          <a:p>
            <a:endParaRPr lang="en-CA" sz="2800" dirty="0">
              <a:latin typeface="Century Schoolbook" panose="02040604050505020304" pitchFamily="18" charset="0"/>
            </a:endParaRPr>
          </a:p>
          <a:p>
            <a:endParaRPr lang="en-CA" sz="2800" dirty="0">
              <a:latin typeface="Century Schoolbook" panose="02040604050505020304" pitchFamily="18" charset="0"/>
            </a:endParaRPr>
          </a:p>
          <a:p>
            <a:endParaRPr lang="en-CA" sz="2800" dirty="0" smtClean="0">
              <a:latin typeface="Century Schoolbook" panose="02040604050505020304" pitchFamily="18" charset="0"/>
            </a:endParaRPr>
          </a:p>
          <a:p>
            <a:endParaRPr lang="en-CA" sz="2800" dirty="0">
              <a:latin typeface="Century Schoolbook" panose="02040604050505020304" pitchFamily="18" charset="0"/>
            </a:endParaRPr>
          </a:p>
          <a:p>
            <a:endParaRPr lang="en-CA" sz="2800" dirty="0">
              <a:latin typeface="Century Schoolbook" panose="02040604050505020304" pitchFamily="18" charset="0"/>
            </a:endParaRPr>
          </a:p>
        </p:txBody>
      </p:sp>
    </p:spTree>
    <p:extLst>
      <p:ext uri="{BB962C8B-B14F-4D97-AF65-F5344CB8AC3E}">
        <p14:creationId xmlns:p14="http://schemas.microsoft.com/office/powerpoint/2010/main" val="3241649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12845"/>
            <a:ext cx="7848872" cy="6432530"/>
          </a:xfrm>
          <a:prstGeom prst="rect">
            <a:avLst/>
          </a:prstGeom>
        </p:spPr>
        <p:txBody>
          <a:bodyPr wrap="square">
            <a:spAutoFit/>
          </a:bodyPr>
          <a:lstStyle/>
          <a:p>
            <a:r>
              <a:rPr lang="en-CA" sz="2000" dirty="0" smtClean="0">
                <a:latin typeface="Century Schoolbook" panose="02040604050505020304" pitchFamily="18" charset="0"/>
              </a:rPr>
              <a:t>Once </a:t>
            </a:r>
            <a:r>
              <a:rPr lang="en-CA" sz="2000" dirty="0">
                <a:latin typeface="Century Schoolbook" panose="02040604050505020304" pitchFamily="18" charset="0"/>
              </a:rPr>
              <a:t>the topical web was made and the utensils were discussed, the children were more focussed and engaged in their learning. </a:t>
            </a:r>
            <a:endParaRPr lang="en-CA" sz="2000" dirty="0" smtClean="0">
              <a:latin typeface="Century Schoolbook" panose="02040604050505020304" pitchFamily="18" charset="0"/>
            </a:endParaRPr>
          </a:p>
          <a:p>
            <a:r>
              <a:rPr lang="en-CA" sz="2000" dirty="0" smtClean="0">
                <a:latin typeface="Century Schoolbook" panose="02040604050505020304" pitchFamily="18" charset="0"/>
              </a:rPr>
              <a:t>Enthusiasm increased and the children became very goal-directed.</a:t>
            </a:r>
          </a:p>
          <a:p>
            <a:endParaRPr lang="en-CA" sz="2000" dirty="0">
              <a:latin typeface="Century Schoolbook" panose="02040604050505020304" pitchFamily="18" charset="0"/>
            </a:endParaRPr>
          </a:p>
          <a:p>
            <a:r>
              <a:rPr lang="en-CA" sz="2000" dirty="0" smtClean="0">
                <a:latin typeface="Century Schoolbook" panose="02040604050505020304" pitchFamily="18" charset="0"/>
              </a:rPr>
              <a:t>This project reaffirmed for me that when children </a:t>
            </a:r>
            <a:r>
              <a:rPr lang="en-CA" sz="2000" dirty="0">
                <a:latin typeface="Century Schoolbook" panose="02040604050505020304" pitchFamily="18" charset="0"/>
              </a:rPr>
              <a:t>are interested in </a:t>
            </a:r>
            <a:r>
              <a:rPr lang="en-CA" sz="2000" dirty="0" smtClean="0">
                <a:latin typeface="Century Schoolbook" panose="02040604050505020304" pitchFamily="18" charset="0"/>
              </a:rPr>
              <a:t>something and encouraged, they </a:t>
            </a:r>
            <a:r>
              <a:rPr lang="en-CA" sz="2000" dirty="0">
                <a:latin typeface="Century Schoolbook" panose="02040604050505020304" pitchFamily="18" charset="0"/>
              </a:rPr>
              <a:t>become responsible for their own learning and </a:t>
            </a:r>
            <a:r>
              <a:rPr lang="en-CA" sz="2000" dirty="0" smtClean="0">
                <a:latin typeface="Century Schoolbook" panose="02040604050505020304" pitchFamily="18" charset="0"/>
              </a:rPr>
              <a:t>can take discovery and accomplishment in directions </a:t>
            </a:r>
            <a:r>
              <a:rPr lang="en-CA" sz="2000" dirty="0">
                <a:latin typeface="Century Schoolbook" panose="02040604050505020304" pitchFamily="18" charset="0"/>
              </a:rPr>
              <a:t>the teacher </a:t>
            </a:r>
            <a:r>
              <a:rPr lang="en-CA" sz="2000" dirty="0" smtClean="0">
                <a:latin typeface="Century Schoolbook" panose="02040604050505020304" pitchFamily="18" charset="0"/>
              </a:rPr>
              <a:t>may never have </a:t>
            </a:r>
            <a:r>
              <a:rPr lang="en-CA" sz="2000" dirty="0">
                <a:latin typeface="Century Schoolbook" panose="02040604050505020304" pitchFamily="18" charset="0"/>
              </a:rPr>
              <a:t>thought possible</a:t>
            </a:r>
            <a:r>
              <a:rPr lang="en-CA" sz="2000" dirty="0" smtClean="0">
                <a:latin typeface="Century Schoolbook" panose="02040604050505020304" pitchFamily="18" charset="0"/>
              </a:rPr>
              <a:t>.</a:t>
            </a:r>
          </a:p>
          <a:p>
            <a:r>
              <a:rPr lang="en-CA" sz="2000" dirty="0" smtClean="0">
                <a:latin typeface="Century Schoolbook" panose="02040604050505020304" pitchFamily="18" charset="0"/>
              </a:rPr>
              <a:t> </a:t>
            </a:r>
          </a:p>
          <a:p>
            <a:r>
              <a:rPr lang="en-CA" sz="2000" dirty="0" smtClean="0">
                <a:latin typeface="Century Schoolbook" panose="02040604050505020304" pitchFamily="18" charset="0"/>
              </a:rPr>
              <a:t>For myself, I witnessed an extremely high level of imagination, visualization, and realization.  The children did a great job of activating their own learning and my role of facilitator took on new meaning. </a:t>
            </a:r>
          </a:p>
          <a:p>
            <a:endParaRPr lang="en-CA" sz="2000" dirty="0" smtClean="0">
              <a:latin typeface="Century Schoolbook" panose="02040604050505020304" pitchFamily="18" charset="0"/>
            </a:endParaRPr>
          </a:p>
          <a:p>
            <a:r>
              <a:rPr lang="en-CA" sz="2000" dirty="0" smtClean="0">
                <a:latin typeface="Century Schoolbook" panose="02040604050505020304" pitchFamily="18" charset="0"/>
              </a:rPr>
              <a:t>I </a:t>
            </a:r>
            <a:r>
              <a:rPr lang="en-CA" sz="2000" dirty="0">
                <a:latin typeface="Century Schoolbook" panose="02040604050505020304" pitchFamily="18" charset="0"/>
              </a:rPr>
              <a:t>look forward to </a:t>
            </a:r>
            <a:r>
              <a:rPr lang="en-CA" sz="2000">
                <a:latin typeface="Century Schoolbook" panose="02040604050505020304" pitchFamily="18" charset="0"/>
              </a:rPr>
              <a:t>the </a:t>
            </a:r>
            <a:r>
              <a:rPr lang="en-CA" sz="2000" smtClean="0">
                <a:latin typeface="Century Schoolbook" panose="02040604050505020304" pitchFamily="18" charset="0"/>
              </a:rPr>
              <a:t>next </a:t>
            </a:r>
            <a:r>
              <a:rPr lang="en-CA" sz="2000" dirty="0">
                <a:latin typeface="Century Schoolbook" panose="02040604050505020304" pitchFamily="18" charset="0"/>
              </a:rPr>
              <a:t>project!!</a:t>
            </a:r>
          </a:p>
          <a:p>
            <a:endParaRPr lang="en-CA" sz="2000" dirty="0">
              <a:latin typeface="Century Schoolbook" panose="02040604050505020304" pitchFamily="18" charset="0"/>
            </a:endParaRPr>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4085061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568952" cy="5262979"/>
          </a:xfrm>
          <a:prstGeom prst="rect">
            <a:avLst/>
          </a:prstGeom>
          <a:noFill/>
        </p:spPr>
        <p:txBody>
          <a:bodyPr wrap="square" rtlCol="0">
            <a:spAutoFit/>
          </a:bodyPr>
          <a:lstStyle/>
          <a:p>
            <a:r>
              <a:rPr lang="en-CA" sz="2800" b="1" u="sng" dirty="0" smtClean="0">
                <a:latin typeface="Century Schoolbook" panose="02040604050505020304" pitchFamily="18" charset="0"/>
              </a:rPr>
              <a:t>Educator Information</a:t>
            </a:r>
            <a:r>
              <a:rPr lang="en-CA" sz="2800" dirty="0" smtClean="0">
                <a:latin typeface="Century Schoolbook" panose="02040604050505020304" pitchFamily="18" charset="0"/>
              </a:rPr>
              <a:t>:</a:t>
            </a:r>
          </a:p>
          <a:p>
            <a:endParaRPr lang="en-CA" sz="2800" dirty="0" smtClean="0">
              <a:latin typeface="Century Schoolbook" panose="02040604050505020304" pitchFamily="18" charset="0"/>
            </a:endParaRPr>
          </a:p>
          <a:p>
            <a:r>
              <a:rPr lang="en-CA" sz="2800" dirty="0" smtClean="0">
                <a:latin typeface="Century Schoolbook" panose="02040604050505020304" pitchFamily="18" charset="0"/>
              </a:rPr>
              <a:t>Juli Campbell </a:t>
            </a:r>
          </a:p>
          <a:p>
            <a:r>
              <a:rPr lang="en-CA" sz="2800" dirty="0" smtClean="0">
                <a:latin typeface="Century Schoolbook" panose="02040604050505020304" pitchFamily="18" charset="0"/>
              </a:rPr>
              <a:t>Kindergarten Teacher</a:t>
            </a:r>
          </a:p>
          <a:p>
            <a:endParaRPr lang="en-CA" sz="2800" dirty="0" smtClean="0">
              <a:latin typeface="Century Schoolbook" panose="02040604050505020304" pitchFamily="18" charset="0"/>
            </a:endParaRPr>
          </a:p>
          <a:p>
            <a:r>
              <a:rPr lang="en-CA" sz="2800" b="1" u="sng" dirty="0" smtClean="0">
                <a:latin typeface="Century Schoolbook" panose="02040604050505020304" pitchFamily="18" charset="0"/>
              </a:rPr>
              <a:t>General Information</a:t>
            </a:r>
            <a:r>
              <a:rPr lang="en-CA" sz="2800" b="1" dirty="0" smtClean="0">
                <a:latin typeface="Century Schoolbook" panose="02040604050505020304" pitchFamily="18" charset="0"/>
              </a:rPr>
              <a:t>:</a:t>
            </a:r>
          </a:p>
          <a:p>
            <a:endParaRPr lang="en-CA" sz="2800" b="1" dirty="0">
              <a:latin typeface="Century Schoolbook" panose="02040604050505020304" pitchFamily="18" charset="0"/>
            </a:endParaRPr>
          </a:p>
          <a:p>
            <a:r>
              <a:rPr lang="en-CA" sz="2800" dirty="0" smtClean="0">
                <a:latin typeface="Century Schoolbook" panose="02040604050505020304" pitchFamily="18" charset="0"/>
              </a:rPr>
              <a:t>Title:  SWEET SHOP</a:t>
            </a:r>
          </a:p>
          <a:p>
            <a:r>
              <a:rPr lang="en-CA" sz="2800" dirty="0" smtClean="0">
                <a:latin typeface="Century Schoolbook" panose="02040604050505020304" pitchFamily="18" charset="0"/>
              </a:rPr>
              <a:t>Full-Day Kindergarten </a:t>
            </a:r>
          </a:p>
          <a:p>
            <a:r>
              <a:rPr lang="en-CA" sz="2800" dirty="0" smtClean="0">
                <a:latin typeface="Century Schoolbook" panose="02040604050505020304" pitchFamily="18" charset="0"/>
              </a:rPr>
              <a:t>(Two classes / 32 five-year-olds)</a:t>
            </a:r>
          </a:p>
          <a:p>
            <a:r>
              <a:rPr lang="en-CA" sz="2800" dirty="0" smtClean="0">
                <a:latin typeface="Century Schoolbook" panose="02040604050505020304" pitchFamily="18" charset="0"/>
              </a:rPr>
              <a:t> </a:t>
            </a:r>
          </a:p>
          <a:p>
            <a:endParaRPr lang="en-CA" sz="2800" b="1" dirty="0">
              <a:latin typeface="Century Schoolbook" panose="02040604050505020304" pitchFamily="18" charset="0"/>
            </a:endParaRPr>
          </a:p>
        </p:txBody>
      </p:sp>
    </p:spTree>
    <p:extLst>
      <p:ext uri="{BB962C8B-B14F-4D97-AF65-F5344CB8AC3E}">
        <p14:creationId xmlns:p14="http://schemas.microsoft.com/office/powerpoint/2010/main" val="1795704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95536" y="260648"/>
            <a:ext cx="8424936" cy="5632311"/>
          </a:xfrm>
          <a:prstGeom prst="rect">
            <a:avLst/>
          </a:prstGeom>
          <a:noFill/>
        </p:spPr>
        <p:txBody>
          <a:bodyPr wrap="square" rtlCol="0">
            <a:spAutoFit/>
          </a:bodyPr>
          <a:lstStyle/>
          <a:p>
            <a:r>
              <a:rPr lang="en-CA" sz="2800" b="1" u="sng" dirty="0" smtClean="0">
                <a:latin typeface="Century Schoolbook" panose="02040604050505020304" pitchFamily="18" charset="0"/>
              </a:rPr>
              <a:t>Beginning the Project</a:t>
            </a:r>
            <a:r>
              <a:rPr lang="en-CA" sz="4000" dirty="0" smtClean="0">
                <a:latin typeface="Century Schoolbook" panose="02040604050505020304" pitchFamily="18" charset="0"/>
              </a:rPr>
              <a:t>:</a:t>
            </a:r>
          </a:p>
          <a:p>
            <a:endParaRPr lang="en-CA" sz="4000" dirty="0" smtClean="0">
              <a:latin typeface="Century Schoolbook" panose="02040604050505020304" pitchFamily="18" charset="0"/>
            </a:endParaRPr>
          </a:p>
          <a:p>
            <a:r>
              <a:rPr lang="en-CA" sz="2800" dirty="0" smtClean="0">
                <a:latin typeface="Century Schoolbook" panose="02040604050505020304" pitchFamily="18" charset="0"/>
              </a:rPr>
              <a:t>The idea of setting up a candy/bake shop came from watching the children during centre time. They had been sorting the ‘Candy Construction’ building set pieces and using the puppet theatre as a store front. The children were pretending to sell the candy to their friends and the roles of buyer and seller would change daily.</a:t>
            </a:r>
          </a:p>
          <a:p>
            <a:endParaRPr lang="en-CA" sz="2800" dirty="0" smtClean="0">
              <a:latin typeface="Century Schoolbook" panose="02040604050505020304" pitchFamily="18" charset="0"/>
            </a:endParaRPr>
          </a:p>
          <a:p>
            <a:r>
              <a:rPr lang="en-CA" sz="2800" dirty="0" smtClean="0">
                <a:latin typeface="Century Schoolbook" panose="02040604050505020304" pitchFamily="18" charset="0"/>
              </a:rPr>
              <a:t>An invitation to learning was created and the rest, as they say, is history!</a:t>
            </a:r>
            <a:endParaRPr lang="en-CA" sz="2800" dirty="0">
              <a:latin typeface="Century Schoolbook" panose="02040604050505020304" pitchFamily="18" charset="0"/>
            </a:endParaRPr>
          </a:p>
        </p:txBody>
      </p:sp>
      <p:pic>
        <p:nvPicPr>
          <p:cNvPr id="3" name="Picture 3" descr="C:\Users\juli.campbell\AppData\Local\Microsoft\Windows\Temporary Internet Files\Content.IE5\UGCE1ZVE\MC90026426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351889"/>
            <a:ext cx="1245662" cy="8625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C:\Users\juli.campbell\AppData\Local\Microsoft\Windows\Temporary Internet Files\Content.IE5\MRA4X24Q\MC9002902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2761" y="5361075"/>
            <a:ext cx="1287711" cy="126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685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056" y="404664"/>
            <a:ext cx="8712968" cy="5816977"/>
          </a:xfrm>
          <a:prstGeom prst="rect">
            <a:avLst/>
          </a:prstGeom>
          <a:noFill/>
        </p:spPr>
        <p:txBody>
          <a:bodyPr wrap="square" rtlCol="0">
            <a:spAutoFit/>
          </a:bodyPr>
          <a:lstStyle/>
          <a:p>
            <a:r>
              <a:rPr lang="en-CA" sz="2800" b="1" u="sng" dirty="0" smtClean="0">
                <a:latin typeface="Century Schoolbook" panose="02040604050505020304" pitchFamily="18" charset="0"/>
              </a:rPr>
              <a:t>Learning Outcomes</a:t>
            </a:r>
            <a:r>
              <a:rPr lang="en-CA" sz="2800" b="1" dirty="0" smtClean="0">
                <a:latin typeface="Century Schoolbook" panose="02040604050505020304" pitchFamily="18" charset="0"/>
              </a:rPr>
              <a:t>:</a:t>
            </a:r>
          </a:p>
          <a:p>
            <a:endParaRPr lang="en-CA" sz="2000" b="1" dirty="0" smtClean="0">
              <a:latin typeface="Century Schoolbook" panose="02040604050505020304" pitchFamily="18" charset="0"/>
            </a:endParaRPr>
          </a:p>
          <a:p>
            <a:r>
              <a:rPr lang="en-CA" sz="2800" b="1" dirty="0" smtClean="0">
                <a:latin typeface="Century Schoolbook" panose="02040604050505020304" pitchFamily="18" charset="0"/>
              </a:rPr>
              <a:t>Comprehend &amp; Respond:</a:t>
            </a:r>
          </a:p>
          <a:p>
            <a:endParaRPr lang="en-CA" sz="2000" b="1" dirty="0" smtClean="0">
              <a:latin typeface="Century Schoolbook" panose="02040604050505020304" pitchFamily="18" charset="0"/>
            </a:endParaRPr>
          </a:p>
          <a:p>
            <a:r>
              <a:rPr lang="en-CA" sz="2400" dirty="0" smtClean="0">
                <a:latin typeface="Century Schoolbook" panose="02040604050505020304" pitchFamily="18" charset="0"/>
              </a:rPr>
              <a:t>CRK.2  View and interpret the basic message of visuals and objects.</a:t>
            </a:r>
          </a:p>
          <a:p>
            <a:r>
              <a:rPr lang="en-CA" sz="2400" dirty="0" smtClean="0">
                <a:latin typeface="Century Schoolbook" panose="02040604050505020304" pitchFamily="18" charset="0"/>
              </a:rPr>
              <a:t>CRK.4 </a:t>
            </a:r>
            <a:r>
              <a:rPr lang="en-CA" sz="2400" dirty="0">
                <a:latin typeface="Century Schoolbook" panose="02040604050505020304" pitchFamily="18" charset="0"/>
              </a:rPr>
              <a:t>C</a:t>
            </a:r>
            <a:r>
              <a:rPr lang="en-CA" sz="2400" dirty="0" smtClean="0">
                <a:latin typeface="Century Schoolbook" panose="02040604050505020304" pitchFamily="18" charset="0"/>
              </a:rPr>
              <a:t>omprehend, retell, and respond to basic ideas in informational texts.</a:t>
            </a:r>
          </a:p>
          <a:p>
            <a:endParaRPr lang="en-CA" sz="2800" dirty="0" smtClean="0">
              <a:latin typeface="Century Schoolbook" panose="02040604050505020304" pitchFamily="18" charset="0"/>
            </a:endParaRPr>
          </a:p>
          <a:p>
            <a:r>
              <a:rPr lang="en-CA" sz="2800" b="1" dirty="0" smtClean="0">
                <a:latin typeface="Century Schoolbook" panose="02040604050505020304" pitchFamily="18" charset="0"/>
              </a:rPr>
              <a:t>Compose &amp; Create:</a:t>
            </a:r>
          </a:p>
          <a:p>
            <a:endParaRPr lang="en-CA" sz="2800" b="1" dirty="0" smtClean="0">
              <a:latin typeface="Century Schoolbook" panose="02040604050505020304" pitchFamily="18" charset="0"/>
            </a:endParaRPr>
          </a:p>
          <a:p>
            <a:r>
              <a:rPr lang="en-CA" sz="2400" dirty="0" smtClean="0">
                <a:latin typeface="Century Schoolbook" panose="02040604050505020304" pitchFamily="18" charset="0"/>
              </a:rPr>
              <a:t>CCK.3 Use oral language to converse, engage in play, express ideas, and share personal experiences.</a:t>
            </a:r>
          </a:p>
          <a:p>
            <a:r>
              <a:rPr lang="en-CA" sz="2400" dirty="0" smtClean="0">
                <a:latin typeface="Century Schoolbook" panose="02040604050505020304" pitchFamily="18" charset="0"/>
              </a:rPr>
              <a:t>CCK.4 Create messages using a combination of pictures, symbols, and letters</a:t>
            </a:r>
            <a:r>
              <a:rPr lang="en-CA" sz="2000" dirty="0" smtClean="0">
                <a:latin typeface="Century Schoolbook" panose="02040604050505020304" pitchFamily="18" charset="0"/>
              </a:rPr>
              <a:t>.</a:t>
            </a:r>
          </a:p>
        </p:txBody>
      </p:sp>
    </p:spTree>
    <p:extLst>
      <p:ext uri="{BB962C8B-B14F-4D97-AF65-F5344CB8AC3E}">
        <p14:creationId xmlns:p14="http://schemas.microsoft.com/office/powerpoint/2010/main" val="1210020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6385" y="162518"/>
            <a:ext cx="8560635" cy="6309420"/>
          </a:xfrm>
          <a:prstGeom prst="rect">
            <a:avLst/>
          </a:prstGeom>
        </p:spPr>
        <p:txBody>
          <a:bodyPr wrap="square">
            <a:spAutoFit/>
          </a:bodyPr>
          <a:lstStyle/>
          <a:p>
            <a:r>
              <a:rPr lang="en-CA" sz="2800" b="1" dirty="0">
                <a:latin typeface="Century Schoolbook" panose="02040604050505020304" pitchFamily="18" charset="0"/>
              </a:rPr>
              <a:t>Number Strand</a:t>
            </a:r>
            <a:r>
              <a:rPr lang="en-CA" sz="2000" b="1" dirty="0" smtClean="0">
                <a:latin typeface="Century Schoolbook" panose="02040604050505020304" pitchFamily="18" charset="0"/>
              </a:rPr>
              <a:t>:</a:t>
            </a:r>
          </a:p>
          <a:p>
            <a:endParaRPr lang="en-CA" sz="2000" b="1" dirty="0">
              <a:latin typeface="Century Schoolbook" panose="02040604050505020304" pitchFamily="18" charset="0"/>
            </a:endParaRPr>
          </a:p>
          <a:p>
            <a:r>
              <a:rPr lang="en-CA" sz="2400" dirty="0">
                <a:latin typeface="Century Schoolbook" panose="02040604050505020304" pitchFamily="18" charset="0"/>
              </a:rPr>
              <a:t>NK.3 Relate a numeral, 1 to 10, to its respective quantity.</a:t>
            </a:r>
          </a:p>
          <a:p>
            <a:r>
              <a:rPr lang="en-CA" sz="2400" dirty="0">
                <a:latin typeface="Century Schoolbook" panose="02040604050505020304" pitchFamily="18" charset="0"/>
              </a:rPr>
              <a:t>NK.5 Compare quantities, 1 to 10, using one-to-one correspondence</a:t>
            </a:r>
            <a:r>
              <a:rPr lang="en-CA" sz="2800" dirty="0" smtClean="0">
                <a:latin typeface="Century Schoolbook" panose="02040604050505020304" pitchFamily="18" charset="0"/>
              </a:rPr>
              <a:t>.</a:t>
            </a:r>
          </a:p>
          <a:p>
            <a:endParaRPr lang="en-CA" sz="2000" dirty="0">
              <a:latin typeface="Century Schoolbook" panose="02040604050505020304" pitchFamily="18" charset="0"/>
            </a:endParaRPr>
          </a:p>
          <a:p>
            <a:r>
              <a:rPr lang="en-CA" sz="2800" b="1" dirty="0">
                <a:latin typeface="Century Schoolbook" panose="02040604050505020304" pitchFamily="18" charset="0"/>
              </a:rPr>
              <a:t>Shape &amp; Space Strand</a:t>
            </a:r>
            <a:r>
              <a:rPr lang="en-CA" sz="2000" b="1" dirty="0" smtClean="0">
                <a:latin typeface="Century Schoolbook" panose="02040604050505020304" pitchFamily="18" charset="0"/>
              </a:rPr>
              <a:t>:</a:t>
            </a:r>
          </a:p>
          <a:p>
            <a:endParaRPr lang="en-CA" sz="2000" b="1" dirty="0">
              <a:latin typeface="Century Schoolbook" panose="02040604050505020304" pitchFamily="18" charset="0"/>
            </a:endParaRPr>
          </a:p>
          <a:p>
            <a:r>
              <a:rPr lang="en-CA" sz="2400" dirty="0">
                <a:latin typeface="Century Schoolbook" panose="02040604050505020304" pitchFamily="18" charset="0"/>
              </a:rPr>
              <a:t>SSK.1 Use direct comparison to compare two objects based on a single attribute (length, mass, volume, capacity</a:t>
            </a:r>
            <a:r>
              <a:rPr lang="en-CA" sz="2400" dirty="0" smtClean="0">
                <a:latin typeface="Century Schoolbook" panose="02040604050505020304" pitchFamily="18" charset="0"/>
              </a:rPr>
              <a:t>).</a:t>
            </a:r>
          </a:p>
          <a:p>
            <a:endParaRPr lang="en-CA" sz="2000" dirty="0">
              <a:latin typeface="Century Schoolbook" panose="02040604050505020304" pitchFamily="18" charset="0"/>
            </a:endParaRPr>
          </a:p>
          <a:p>
            <a:r>
              <a:rPr lang="en-CA" sz="2800" b="1" dirty="0">
                <a:latin typeface="Century Schoolbook" panose="02040604050505020304" pitchFamily="18" charset="0"/>
              </a:rPr>
              <a:t>Drama</a:t>
            </a:r>
            <a:r>
              <a:rPr lang="en-CA" sz="2000" b="1" dirty="0" smtClean="0">
                <a:latin typeface="Century Schoolbook" panose="02040604050505020304" pitchFamily="18" charset="0"/>
              </a:rPr>
              <a:t>:</a:t>
            </a:r>
          </a:p>
          <a:p>
            <a:endParaRPr lang="en-CA" sz="2000" b="1" dirty="0">
              <a:latin typeface="Century Schoolbook" panose="02040604050505020304" pitchFamily="18" charset="0"/>
            </a:endParaRPr>
          </a:p>
          <a:p>
            <a:r>
              <a:rPr lang="en-CA" sz="2400" dirty="0">
                <a:latin typeface="Century Schoolbook" panose="02040604050505020304" pitchFamily="18" charset="0"/>
              </a:rPr>
              <a:t>CPK.2 Explore a variety of drama strategies (role, imaging, parallel play).</a:t>
            </a:r>
          </a:p>
          <a:p>
            <a:r>
              <a:rPr lang="en-CA" sz="2400" dirty="0">
                <a:latin typeface="Century Schoolbook" panose="02040604050505020304" pitchFamily="18" charset="0"/>
              </a:rPr>
              <a:t>CPK.4 Create art works that express own observations and ideas about the </a:t>
            </a:r>
            <a:r>
              <a:rPr lang="en-CA" sz="2400" dirty="0" smtClean="0">
                <a:latin typeface="Century Schoolbook" panose="02040604050505020304" pitchFamily="18" charset="0"/>
              </a:rPr>
              <a:t>world</a:t>
            </a:r>
            <a:r>
              <a:rPr lang="en-CA" sz="2000" dirty="0" smtClean="0">
                <a:latin typeface="Century Schoolbook" panose="02040604050505020304" pitchFamily="18" charset="0"/>
              </a:rPr>
              <a:t>.</a:t>
            </a:r>
            <a:endParaRPr lang="en-CA" sz="2000" dirty="0">
              <a:latin typeface="Century Schoolbook" panose="02040604050505020304" pitchFamily="18" charset="0"/>
            </a:endParaRPr>
          </a:p>
        </p:txBody>
      </p:sp>
    </p:spTree>
    <p:extLst>
      <p:ext uri="{BB962C8B-B14F-4D97-AF65-F5344CB8AC3E}">
        <p14:creationId xmlns:p14="http://schemas.microsoft.com/office/powerpoint/2010/main" val="3130713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980728"/>
            <a:ext cx="8352928" cy="646331"/>
          </a:xfrm>
          <a:prstGeom prst="rect">
            <a:avLst/>
          </a:prstGeom>
          <a:noFill/>
        </p:spPr>
        <p:txBody>
          <a:bodyPr wrap="square" rtlCol="0">
            <a:spAutoFit/>
          </a:bodyPr>
          <a:lstStyle/>
          <a:p>
            <a:pPr algn="ctr"/>
            <a:r>
              <a:rPr lang="en-CA" sz="3600" b="1" u="sng" dirty="0" smtClean="0">
                <a:latin typeface="Century Schoolbook" panose="02040604050505020304" pitchFamily="18" charset="0"/>
              </a:rPr>
              <a:t>INVITATION TO LEARNING</a:t>
            </a:r>
            <a:endParaRPr lang="en-CA" sz="3600" b="1" u="sng" dirty="0">
              <a:latin typeface="Century Schoolbook" panose="020406040505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06480" y="1481484"/>
            <a:ext cx="2765677" cy="18364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65288" y="-2403648"/>
            <a:ext cx="2771800" cy="20788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84328" y="-13845841"/>
            <a:ext cx="19192641" cy="143944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6" name="Picture 2" descr="\\PILOfile\Users\Staff\juli.campbell\Desktop\Phase1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02992" y="-10027431"/>
            <a:ext cx="19507200" cy="14630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076" y="2276872"/>
            <a:ext cx="5291068" cy="3513269"/>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61324" y="2257118"/>
            <a:ext cx="2112234" cy="158417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378845">
            <a:off x="6282159" y="4354420"/>
            <a:ext cx="2070565" cy="19054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6917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159" y="247463"/>
            <a:ext cx="8691928" cy="1384995"/>
          </a:xfrm>
          <a:prstGeom prst="rect">
            <a:avLst/>
          </a:prstGeom>
          <a:noFill/>
        </p:spPr>
        <p:txBody>
          <a:bodyPr wrap="square" rtlCol="0">
            <a:spAutoFit/>
          </a:bodyPr>
          <a:lstStyle/>
          <a:p>
            <a:r>
              <a:rPr lang="en-CA" sz="2800" b="1" u="sng" dirty="0" smtClean="0">
                <a:latin typeface="Century Schoolbook" panose="02040604050505020304" pitchFamily="18" charset="0"/>
              </a:rPr>
              <a:t>Developing the Project:</a:t>
            </a:r>
          </a:p>
          <a:p>
            <a:endParaRPr lang="en-CA" sz="2800" b="1" u="sng" dirty="0" smtClean="0">
              <a:latin typeface="Century Schoolbook" panose="02040604050505020304" pitchFamily="18" charset="0"/>
            </a:endParaRPr>
          </a:p>
          <a:p>
            <a:r>
              <a:rPr lang="en-CA" sz="2800" dirty="0" smtClean="0">
                <a:latin typeface="Century Schoolbook" panose="02040604050505020304" pitchFamily="18" charset="0"/>
              </a:rPr>
              <a:t>The children were eager to play at the centre by…</a:t>
            </a:r>
            <a:endParaRPr lang="en-CA" sz="2800" dirty="0">
              <a:latin typeface="Century Schoolbook" panose="020406040505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7440" y="5005522"/>
            <a:ext cx="1810252" cy="135768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0935" y="5005522"/>
            <a:ext cx="2105756" cy="157931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5538" y="3197884"/>
            <a:ext cx="698299" cy="52372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38553" y="6363210"/>
            <a:ext cx="741462" cy="55609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26552" y="4144846"/>
            <a:ext cx="2052692" cy="1539519"/>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64688" y="4987266"/>
            <a:ext cx="1138229" cy="853672"/>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13581" y="1841770"/>
            <a:ext cx="1960238" cy="1470179"/>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90576" y="2379077"/>
            <a:ext cx="2071971" cy="1553979"/>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4568" y="1841770"/>
            <a:ext cx="2157304" cy="1617976"/>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700792" y="1977056"/>
            <a:ext cx="1257557" cy="943168"/>
          </a:xfrm>
          <a:prstGeom prst="rect">
            <a:avLst/>
          </a:prstGeom>
        </p:spPr>
      </p:pic>
      <p:sp>
        <p:nvSpPr>
          <p:cNvPr id="11" name="TextBox 10"/>
          <p:cNvSpPr txBox="1"/>
          <p:nvPr/>
        </p:nvSpPr>
        <p:spPr>
          <a:xfrm rot="868219">
            <a:off x="6108230" y="3979402"/>
            <a:ext cx="2784664" cy="400110"/>
          </a:xfrm>
          <a:prstGeom prst="rect">
            <a:avLst/>
          </a:prstGeom>
          <a:noFill/>
        </p:spPr>
        <p:txBody>
          <a:bodyPr wrap="square" rtlCol="0">
            <a:spAutoFit/>
          </a:bodyPr>
          <a:lstStyle/>
          <a:p>
            <a:r>
              <a:rPr lang="en-CA" sz="2000" dirty="0" smtClean="0">
                <a:latin typeface="Century Schoolbook" panose="02040604050505020304" pitchFamily="18" charset="0"/>
              </a:rPr>
              <a:t>Taking orders and…</a:t>
            </a:r>
            <a:endParaRPr lang="en-CA" sz="2000" dirty="0">
              <a:latin typeface="Century Schoolbook" panose="02040604050505020304" pitchFamily="18" charset="0"/>
            </a:endParaRPr>
          </a:p>
        </p:txBody>
      </p:sp>
      <p:sp>
        <p:nvSpPr>
          <p:cNvPr id="13" name="TextBox 12"/>
          <p:cNvSpPr txBox="1"/>
          <p:nvPr/>
        </p:nvSpPr>
        <p:spPr>
          <a:xfrm>
            <a:off x="3491880" y="1841770"/>
            <a:ext cx="1944215" cy="400110"/>
          </a:xfrm>
          <a:prstGeom prst="rect">
            <a:avLst/>
          </a:prstGeom>
          <a:noFill/>
        </p:spPr>
        <p:txBody>
          <a:bodyPr wrap="square" rtlCol="0">
            <a:spAutoFit/>
          </a:bodyPr>
          <a:lstStyle/>
          <a:p>
            <a:r>
              <a:rPr lang="en-CA" sz="2000" dirty="0" smtClean="0">
                <a:latin typeface="Century Schoolbook" panose="02040604050505020304" pitchFamily="18" charset="0"/>
              </a:rPr>
              <a:t>Making</a:t>
            </a:r>
            <a:endParaRPr lang="en-CA" sz="2000" dirty="0">
              <a:latin typeface="Century Schoolbook" panose="02040604050505020304" pitchFamily="18" charset="0"/>
            </a:endParaRPr>
          </a:p>
        </p:txBody>
      </p:sp>
      <p:sp>
        <p:nvSpPr>
          <p:cNvPr id="24" name="TextBox 23"/>
          <p:cNvSpPr txBox="1"/>
          <p:nvPr/>
        </p:nvSpPr>
        <p:spPr>
          <a:xfrm rot="20869421">
            <a:off x="409564" y="4128588"/>
            <a:ext cx="2201795" cy="400110"/>
          </a:xfrm>
          <a:prstGeom prst="rect">
            <a:avLst/>
          </a:prstGeom>
          <a:noFill/>
        </p:spPr>
        <p:txBody>
          <a:bodyPr wrap="square" rtlCol="0">
            <a:spAutoFit/>
          </a:bodyPr>
          <a:lstStyle/>
          <a:p>
            <a:r>
              <a:rPr lang="en-CA" sz="2000" dirty="0" smtClean="0">
                <a:latin typeface="Century Schoolbook" panose="02040604050505020304" pitchFamily="18" charset="0"/>
              </a:rPr>
              <a:t>Organizing</a:t>
            </a:r>
            <a:endParaRPr lang="en-CA" sz="2000" dirty="0">
              <a:latin typeface="Century Schoolbook" panose="02040604050505020304" pitchFamily="18" charset="0"/>
            </a:endParaRPr>
          </a:p>
        </p:txBody>
      </p:sp>
    </p:spTree>
    <p:extLst>
      <p:ext uri="{BB962C8B-B14F-4D97-AF65-F5344CB8AC3E}">
        <p14:creationId xmlns:p14="http://schemas.microsoft.com/office/powerpoint/2010/main" val="3868293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913518"/>
            <a:ext cx="3096344" cy="2508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376" y="548680"/>
            <a:ext cx="2497788"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9829" y="4765394"/>
            <a:ext cx="2314094" cy="173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2237" y="1176183"/>
            <a:ext cx="2559961" cy="192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517750">
            <a:off x="3197831" y="1801461"/>
            <a:ext cx="1985702" cy="400110"/>
          </a:xfrm>
          <a:prstGeom prst="rect">
            <a:avLst/>
          </a:prstGeom>
          <a:noFill/>
        </p:spPr>
        <p:txBody>
          <a:bodyPr wrap="square" rtlCol="0">
            <a:spAutoFit/>
          </a:bodyPr>
          <a:lstStyle/>
          <a:p>
            <a:r>
              <a:rPr lang="en-CA" sz="2000" dirty="0" smtClean="0">
                <a:latin typeface="Century Schoolbook" panose="02040604050505020304" pitchFamily="18" charset="0"/>
              </a:rPr>
              <a:t>   Selling</a:t>
            </a:r>
            <a:endParaRPr lang="en-CA" sz="2000" dirty="0">
              <a:latin typeface="Century Schoolbook" panose="02040604050505020304" pitchFamily="18" charset="0"/>
            </a:endParaRPr>
          </a:p>
        </p:txBody>
      </p:sp>
      <p:sp>
        <p:nvSpPr>
          <p:cNvPr id="3" name="TextBox 2"/>
          <p:cNvSpPr txBox="1"/>
          <p:nvPr/>
        </p:nvSpPr>
        <p:spPr>
          <a:xfrm rot="10048641" flipH="1" flipV="1">
            <a:off x="755575" y="3230729"/>
            <a:ext cx="2495613" cy="400110"/>
          </a:xfrm>
          <a:prstGeom prst="rect">
            <a:avLst/>
          </a:prstGeom>
          <a:noFill/>
        </p:spPr>
        <p:txBody>
          <a:bodyPr wrap="square" rtlCol="0">
            <a:spAutoFit/>
          </a:bodyPr>
          <a:lstStyle/>
          <a:p>
            <a:r>
              <a:rPr lang="en-CA" sz="2000" dirty="0" smtClean="0">
                <a:latin typeface="Century Schoolbook" panose="02040604050505020304" pitchFamily="18" charset="0"/>
              </a:rPr>
              <a:t>   Buying</a:t>
            </a:r>
            <a:endParaRPr lang="en-CA" sz="2000" dirty="0">
              <a:latin typeface="Century Schoolbook" panose="02040604050505020304" pitchFamily="18" charset="0"/>
            </a:endParaRPr>
          </a:p>
        </p:txBody>
      </p:sp>
      <p:sp>
        <p:nvSpPr>
          <p:cNvPr id="4" name="TextBox 3"/>
          <p:cNvSpPr txBox="1"/>
          <p:nvPr/>
        </p:nvSpPr>
        <p:spPr>
          <a:xfrm rot="20895269">
            <a:off x="4427984" y="3723347"/>
            <a:ext cx="3744416" cy="400110"/>
          </a:xfrm>
          <a:prstGeom prst="rect">
            <a:avLst/>
          </a:prstGeom>
          <a:noFill/>
        </p:spPr>
        <p:txBody>
          <a:bodyPr wrap="square" rtlCol="0">
            <a:spAutoFit/>
          </a:bodyPr>
          <a:lstStyle/>
          <a:p>
            <a:r>
              <a:rPr lang="en-CA" sz="2000" dirty="0" smtClean="0"/>
              <a:t>   …</a:t>
            </a:r>
            <a:r>
              <a:rPr lang="en-CA" sz="2000" dirty="0" smtClean="0">
                <a:latin typeface="Century Schoolbook" panose="02040604050505020304" pitchFamily="18" charset="0"/>
              </a:rPr>
              <a:t>and selling some more!</a:t>
            </a:r>
            <a:endParaRPr lang="en-CA" sz="2000" dirty="0">
              <a:latin typeface="Century Schoolbook" panose="02040604050505020304" pitchFamily="18" charset="0"/>
            </a:endParaRPr>
          </a:p>
        </p:txBody>
      </p:sp>
    </p:spTree>
    <p:extLst>
      <p:ext uri="{BB962C8B-B14F-4D97-AF65-F5344CB8AC3E}">
        <p14:creationId xmlns:p14="http://schemas.microsoft.com/office/powerpoint/2010/main" val="2132215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5" y="305966"/>
            <a:ext cx="8253313" cy="3416320"/>
          </a:xfrm>
          <a:prstGeom prst="rect">
            <a:avLst/>
          </a:prstGeom>
          <a:noFill/>
        </p:spPr>
        <p:txBody>
          <a:bodyPr wrap="square" rtlCol="0">
            <a:spAutoFit/>
          </a:bodyPr>
          <a:lstStyle/>
          <a:p>
            <a:r>
              <a:rPr lang="en-CA" sz="2000" dirty="0" smtClean="0">
                <a:latin typeface="Century Schoolbook" panose="02040604050505020304" pitchFamily="18" charset="0"/>
              </a:rPr>
              <a:t>After a week or so, interest at the centre began to fade</a:t>
            </a:r>
            <a:r>
              <a:rPr lang="en-CA" sz="2000" dirty="0" smtClean="0">
                <a:latin typeface="Century Schoolbook" panose="02040604050505020304" pitchFamily="18" charset="0"/>
              </a:rPr>
              <a:t>. </a:t>
            </a:r>
            <a:r>
              <a:rPr lang="en-CA" sz="2000" dirty="0" smtClean="0">
                <a:latin typeface="Century Schoolbook" panose="02040604050505020304" pitchFamily="18" charset="0"/>
              </a:rPr>
              <a:t>Play changed and the children created scenarios in which they would steal the candy from the store and the money from the cash register! The children </a:t>
            </a:r>
            <a:r>
              <a:rPr lang="en-CA" sz="2000" dirty="0" smtClean="0">
                <a:latin typeface="Century Schoolbook" panose="02040604050505020304" pitchFamily="18" charset="0"/>
              </a:rPr>
              <a:t>who</a:t>
            </a:r>
            <a:r>
              <a:rPr lang="en-CA" sz="2000" dirty="0" smtClean="0">
                <a:latin typeface="Century Schoolbook" panose="02040604050505020304" pitchFamily="18" charset="0"/>
              </a:rPr>
              <a:t> </a:t>
            </a:r>
            <a:r>
              <a:rPr lang="en-CA" sz="2000" dirty="0" smtClean="0">
                <a:latin typeface="Century Schoolbook" panose="02040604050505020304" pitchFamily="18" charset="0"/>
              </a:rPr>
              <a:t>were still interested in maintaining the candy store became frustrated with the others.</a:t>
            </a:r>
          </a:p>
          <a:p>
            <a:endParaRPr lang="en-CA" sz="2000" dirty="0">
              <a:latin typeface="Century Schoolbook" panose="02040604050505020304" pitchFamily="18" charset="0"/>
            </a:endParaRPr>
          </a:p>
          <a:p>
            <a:r>
              <a:rPr lang="en-CA" sz="2000" dirty="0" smtClean="0">
                <a:latin typeface="Century Schoolbook" panose="02040604050505020304" pitchFamily="18" charset="0"/>
              </a:rPr>
              <a:t>After a classroom discussion on stealing and honesty - even in play - it was decided that is was time to change the centre. The shop was closed for renovations and when it re-opened, it was a bakery! </a:t>
            </a:r>
          </a:p>
          <a:p>
            <a:endParaRPr lang="en-CA" dirty="0"/>
          </a:p>
          <a:p>
            <a:r>
              <a:rPr lang="en-CA" dirty="0" smtClean="0"/>
              <a:t> </a:t>
            </a:r>
            <a:endParaRPr lang="en-CA"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4367"/>
          <a:stretch/>
        </p:blipFill>
        <p:spPr>
          <a:xfrm>
            <a:off x="188052" y="3555018"/>
            <a:ext cx="3157407" cy="2448272"/>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477" t="8920" b="15348"/>
          <a:stretch/>
        </p:blipFill>
        <p:spPr>
          <a:xfrm>
            <a:off x="5940152" y="5235735"/>
            <a:ext cx="2885603" cy="1535109"/>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8576" t="25170" r="-415" b="19510"/>
          <a:stretch/>
        </p:blipFill>
        <p:spPr>
          <a:xfrm>
            <a:off x="3851920" y="3914609"/>
            <a:ext cx="3180928" cy="1175326"/>
          </a:xfrm>
          <a:prstGeom prst="rect">
            <a:avLst/>
          </a:prstGeom>
        </p:spPr>
      </p:pic>
      <p:pic>
        <p:nvPicPr>
          <p:cNvPr id="2050" name="Picture 2" descr="C:\Users\juli.campbell\AppData\Local\Microsoft\Windows\Temporary Internet Files\Content.IE5\Z3WM33N9\MC900441749[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84568" y="4544995"/>
            <a:ext cx="812983" cy="81298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uli.campbell\AppData\Local\Microsoft\Windows\Temporary Internet Files\Content.IE5\8KM7K5DR\MC90023723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71294" y="2992926"/>
            <a:ext cx="1052513" cy="9644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juli.campbell\AppData\Local\Microsoft\Windows\Temporary Internet Files\Content.IE5\UGCE1ZVE\MC90029020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95936" y="5523466"/>
            <a:ext cx="973931" cy="95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702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709</TotalTime>
  <Words>878</Words>
  <Application>Microsoft Office PowerPoint</Application>
  <PresentationFormat>On-screen Show (4:3)</PresentationFormat>
  <Paragraphs>104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Summer</vt:lpstr>
      <vt:lpstr>SWEET SHOP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Prairie Valley School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SWEET SHOP</dc:title>
  <dc:creator>Juli Campbell</dc:creator>
  <cp:lastModifiedBy>Cheryl Erlandson</cp:lastModifiedBy>
  <cp:revision>77</cp:revision>
  <dcterms:created xsi:type="dcterms:W3CDTF">2014-03-29T22:24:39Z</dcterms:created>
  <dcterms:modified xsi:type="dcterms:W3CDTF">2014-06-17T19:30:42Z</dcterms:modified>
</cp:coreProperties>
</file>