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3" r:id="rId5"/>
    <p:sldId id="272" r:id="rId6"/>
    <p:sldId id="264" r:id="rId7"/>
    <p:sldId id="265" r:id="rId8"/>
    <p:sldId id="259" r:id="rId9"/>
    <p:sldId id="270" r:id="rId10"/>
    <p:sldId id="283" r:id="rId11"/>
    <p:sldId id="284" r:id="rId12"/>
    <p:sldId id="266" r:id="rId13"/>
    <p:sldId id="271" r:id="rId14"/>
    <p:sldId id="267" r:id="rId15"/>
    <p:sldId id="280" r:id="rId16"/>
    <p:sldId id="260" r:id="rId17"/>
    <p:sldId id="268" r:id="rId18"/>
    <p:sldId id="261" r:id="rId19"/>
    <p:sldId id="274" r:id="rId20"/>
    <p:sldId id="269" r:id="rId21"/>
    <p:sldId id="281" r:id="rId22"/>
    <p:sldId id="262" r:id="rId23"/>
    <p:sldId id="263" r:id="rId24"/>
    <p:sldId id="275" r:id="rId25"/>
    <p:sldId id="276" r:id="rId26"/>
    <p:sldId id="277" r:id="rId27"/>
    <p:sldId id="285" r:id="rId28"/>
    <p:sldId id="278" r:id="rId29"/>
    <p:sldId id="282" r:id="rId30"/>
    <p:sldId id="279" r:id="rId31"/>
    <p:sldId id="28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66"/>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p:scale>
          <a:sx n="50" d="100"/>
          <a:sy n="50" d="100"/>
        </p:scale>
        <p:origin x="-1380" y="-5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64077282011403"/>
          <c:y val="7.8386352133713533E-2"/>
          <c:w val="0.70128746378607509"/>
          <c:h val="0.82337764939698055"/>
        </c:manualLayout>
      </c:layout>
      <c:barChart>
        <c:barDir val="bar"/>
        <c:grouping val="clustered"/>
        <c:varyColors val="0"/>
        <c:ser>
          <c:idx val="0"/>
          <c:order val="0"/>
          <c:tx>
            <c:strRef>
              <c:f>Sheet1!$B$1</c:f>
              <c:strCache>
                <c:ptCount val="1"/>
                <c:pt idx="0">
                  <c:v>Series 1</c:v>
                </c:pt>
              </c:strCache>
            </c:strRef>
          </c:tx>
          <c:invertIfNegative val="0"/>
          <c:cat>
            <c:strRef>
              <c:f>Sheet1!$A$2:$A$5</c:f>
              <c:strCache>
                <c:ptCount val="4"/>
                <c:pt idx="0">
                  <c:v>Pet Store</c:v>
                </c:pt>
                <c:pt idx="1">
                  <c:v>Mr Sub</c:v>
                </c:pt>
                <c:pt idx="2">
                  <c:v>Dairy Queeen</c:v>
                </c:pt>
                <c:pt idx="3">
                  <c:v>Grocery Store</c:v>
                </c:pt>
              </c:strCache>
            </c:strRef>
          </c:cat>
          <c:val>
            <c:numRef>
              <c:f>Sheet1!$B$2:$B$5</c:f>
              <c:numCache>
                <c:formatCode>General</c:formatCode>
                <c:ptCount val="4"/>
                <c:pt idx="0">
                  <c:v>9</c:v>
                </c:pt>
                <c:pt idx="1">
                  <c:v>2</c:v>
                </c:pt>
                <c:pt idx="2">
                  <c:v>2</c:v>
                </c:pt>
                <c:pt idx="3">
                  <c:v>2</c:v>
                </c:pt>
              </c:numCache>
            </c:numRef>
          </c:val>
        </c:ser>
        <c:dLbls>
          <c:showLegendKey val="0"/>
          <c:showVal val="0"/>
          <c:showCatName val="0"/>
          <c:showSerName val="0"/>
          <c:showPercent val="0"/>
          <c:showBubbleSize val="0"/>
        </c:dLbls>
        <c:gapWidth val="150"/>
        <c:axId val="64370176"/>
        <c:axId val="64371712"/>
      </c:barChart>
      <c:catAx>
        <c:axId val="64370176"/>
        <c:scaling>
          <c:orientation val="minMax"/>
        </c:scaling>
        <c:delete val="0"/>
        <c:axPos val="l"/>
        <c:majorTickMark val="out"/>
        <c:minorTickMark val="none"/>
        <c:tickLblPos val="nextTo"/>
        <c:crossAx val="64371712"/>
        <c:crosses val="autoZero"/>
        <c:auto val="1"/>
        <c:lblAlgn val="ctr"/>
        <c:lblOffset val="100"/>
        <c:noMultiLvlLbl val="0"/>
      </c:catAx>
      <c:valAx>
        <c:axId val="64371712"/>
        <c:scaling>
          <c:orientation val="minMax"/>
        </c:scaling>
        <c:delete val="0"/>
        <c:axPos val="b"/>
        <c:majorGridlines/>
        <c:numFmt formatCode="General" sourceLinked="1"/>
        <c:majorTickMark val="out"/>
        <c:minorTickMark val="none"/>
        <c:tickLblPos val="nextTo"/>
        <c:crossAx val="6437017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Our Favorite Place to Tour</a:t>
            </a:r>
          </a:p>
        </c:rich>
      </c:tx>
      <c:overlay val="0"/>
    </c:title>
    <c:autoTitleDeleted val="0"/>
    <c:plotArea>
      <c:layout/>
      <c:pieChart>
        <c:varyColors val="1"/>
        <c:ser>
          <c:idx val="0"/>
          <c:order val="0"/>
          <c:tx>
            <c:strRef>
              <c:f>Sheet1!$B$1</c:f>
              <c:strCache>
                <c:ptCount val="1"/>
                <c:pt idx="0">
                  <c:v>Sales</c:v>
                </c:pt>
              </c:strCache>
            </c:strRef>
          </c:tx>
          <c:cat>
            <c:strRef>
              <c:f>Sheet1!$A$2:$A$5</c:f>
              <c:strCache>
                <c:ptCount val="4"/>
                <c:pt idx="0">
                  <c:v>Pet Store</c:v>
                </c:pt>
                <c:pt idx="1">
                  <c:v>Mr Sub</c:v>
                </c:pt>
                <c:pt idx="2">
                  <c:v>Dairy Queen</c:v>
                </c:pt>
                <c:pt idx="3">
                  <c:v>Grocery Store</c:v>
                </c:pt>
              </c:strCache>
            </c:strRef>
          </c:cat>
          <c:val>
            <c:numRef>
              <c:f>Sheet1!$B$2:$B$5</c:f>
              <c:numCache>
                <c:formatCode>General</c:formatCode>
                <c:ptCount val="4"/>
                <c:pt idx="0">
                  <c:v>9</c:v>
                </c:pt>
                <c:pt idx="1">
                  <c:v>2</c:v>
                </c:pt>
                <c:pt idx="2">
                  <c:v>2</c:v>
                </c:pt>
                <c:pt idx="3">
                  <c:v>2</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3601383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391978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150829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109386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2328171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189575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160291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382304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90110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185436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CFC85-B34A-4713-BE26-AF9F35665464}" type="datetimeFigureOut">
              <a:rPr lang="en-CA" smtClean="0"/>
              <a:t>26/10/2015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8633BA5-90F1-46D9-9E66-4B4398872C53}" type="slidenum">
              <a:rPr lang="en-CA" smtClean="0"/>
              <a:t>‹#›</a:t>
            </a:fld>
            <a:endParaRPr lang="en-CA" dirty="0"/>
          </a:p>
        </p:txBody>
      </p:sp>
    </p:spTree>
    <p:extLst>
      <p:ext uri="{BB962C8B-B14F-4D97-AF65-F5344CB8AC3E}">
        <p14:creationId xmlns:p14="http://schemas.microsoft.com/office/powerpoint/2010/main" val="40876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CFC85-B34A-4713-BE26-AF9F35665464}" type="datetimeFigureOut">
              <a:rPr lang="en-CA" smtClean="0"/>
              <a:t>26/10/2015</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33BA5-90F1-46D9-9E66-4B4398872C53}" type="slidenum">
              <a:rPr lang="en-CA" smtClean="0"/>
              <a:t>‹#›</a:t>
            </a:fld>
            <a:endParaRPr lang="en-CA" dirty="0"/>
          </a:p>
        </p:txBody>
      </p:sp>
    </p:spTree>
    <p:extLst>
      <p:ext uri="{BB962C8B-B14F-4D97-AF65-F5344CB8AC3E}">
        <p14:creationId xmlns:p14="http://schemas.microsoft.com/office/powerpoint/2010/main" val="209869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sz="6000" dirty="0" smtClean="0">
                <a:latin typeface="Gabriola" panose="04040605051002020D02" pitchFamily="82" charset="0"/>
              </a:rPr>
              <a:t>“Exploring Our Community”</a:t>
            </a:r>
            <a:endParaRPr lang="en-CA" sz="6000" dirty="0">
              <a:latin typeface="Gabriola" panose="04040605051002020D02" pitchFamily="82" charset="0"/>
            </a:endParaRPr>
          </a:p>
        </p:txBody>
      </p:sp>
      <p:sp>
        <p:nvSpPr>
          <p:cNvPr id="3" name="Subtitle 2"/>
          <p:cNvSpPr>
            <a:spLocks noGrp="1"/>
          </p:cNvSpPr>
          <p:nvPr>
            <p:ph type="subTitle" idx="1"/>
          </p:nvPr>
        </p:nvSpPr>
        <p:spPr>
          <a:xfrm>
            <a:off x="1371600" y="3886200"/>
            <a:ext cx="6400800" cy="2495128"/>
          </a:xfrm>
        </p:spPr>
        <p:txBody>
          <a:bodyPr>
            <a:noAutofit/>
          </a:bodyPr>
          <a:lstStyle/>
          <a:p>
            <a:r>
              <a:rPr lang="en-CA" sz="4000" dirty="0" smtClean="0">
                <a:latin typeface="Gabriola" panose="04040605051002020D02" pitchFamily="82" charset="0"/>
              </a:rPr>
              <a:t>McLurg School Pre-Kindergarten</a:t>
            </a:r>
          </a:p>
          <a:p>
            <a:r>
              <a:rPr lang="en-CA" sz="4000" dirty="0" smtClean="0">
                <a:latin typeface="Gabriola" panose="04040605051002020D02" pitchFamily="82" charset="0"/>
              </a:rPr>
              <a:t>Regina, Saskatchewan</a:t>
            </a:r>
          </a:p>
          <a:p>
            <a:r>
              <a:rPr lang="en-CA" sz="4000" dirty="0" smtClean="0">
                <a:latin typeface="Gabriola" panose="04040605051002020D02" pitchFamily="82" charset="0"/>
              </a:rPr>
              <a:t>Spring 2015</a:t>
            </a:r>
            <a:endParaRPr lang="en-CA" sz="4000" dirty="0">
              <a:latin typeface="Gabriola" panose="04040605051002020D02" pitchFamily="8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2" y="646642"/>
            <a:ext cx="2267744" cy="170080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615071"/>
            <a:ext cx="2304256" cy="17281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620824"/>
            <a:ext cx="2242173" cy="1681630"/>
          </a:xfrm>
          <a:prstGeom prst="rect">
            <a:avLst/>
          </a:prstGeom>
        </p:spPr>
      </p:pic>
      <p:sp>
        <p:nvSpPr>
          <p:cNvPr id="7" name="Smiley Face 6"/>
          <p:cNvSpPr/>
          <p:nvPr/>
        </p:nvSpPr>
        <p:spPr>
          <a:xfrm>
            <a:off x="2483768" y="764704"/>
            <a:ext cx="144016"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miley Face 8"/>
          <p:cNvSpPr/>
          <p:nvPr/>
        </p:nvSpPr>
        <p:spPr>
          <a:xfrm>
            <a:off x="6977186" y="926722"/>
            <a:ext cx="144016" cy="10801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77068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3021" y="1871367"/>
            <a:ext cx="2304902" cy="335356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805802"/>
            <a:ext cx="2397460" cy="3419293"/>
          </a:xfrm>
          <a:prstGeom prst="rect">
            <a:avLst/>
          </a:prstGeom>
        </p:spPr>
      </p:pic>
      <p:sp>
        <p:nvSpPr>
          <p:cNvPr id="6" name="TextBox 5"/>
          <p:cNvSpPr txBox="1"/>
          <p:nvPr/>
        </p:nvSpPr>
        <p:spPr>
          <a:xfrm>
            <a:off x="2915816" y="620688"/>
            <a:ext cx="3672408" cy="646331"/>
          </a:xfrm>
          <a:prstGeom prst="rect">
            <a:avLst/>
          </a:prstGeom>
          <a:noFill/>
        </p:spPr>
        <p:txBody>
          <a:bodyPr wrap="square" rtlCol="0">
            <a:spAutoFit/>
          </a:bodyPr>
          <a:lstStyle/>
          <a:p>
            <a:pPr algn="ctr"/>
            <a:r>
              <a:rPr lang="en-CA" sz="3600" dirty="0" smtClean="0"/>
              <a:t>Drawing on Maps</a:t>
            </a:r>
            <a:endParaRPr lang="en-CA" sz="3600" dirty="0"/>
          </a:p>
        </p:txBody>
      </p:sp>
      <p:sp>
        <p:nvSpPr>
          <p:cNvPr id="7" name="TextBox 6"/>
          <p:cNvSpPr txBox="1"/>
          <p:nvPr/>
        </p:nvSpPr>
        <p:spPr>
          <a:xfrm>
            <a:off x="611238" y="5373216"/>
            <a:ext cx="3024336" cy="323165"/>
          </a:xfrm>
          <a:prstGeom prst="rect">
            <a:avLst/>
          </a:prstGeom>
          <a:noFill/>
        </p:spPr>
        <p:txBody>
          <a:bodyPr wrap="square" rtlCol="0">
            <a:spAutoFit/>
          </a:bodyPr>
          <a:lstStyle/>
          <a:p>
            <a:r>
              <a:rPr lang="en-CA" sz="1500" i="1" dirty="0" smtClean="0"/>
              <a:t>“This is the road to my house”</a:t>
            </a:r>
            <a:endParaRPr lang="en-CA" sz="1500" i="1" dirty="0"/>
          </a:p>
        </p:txBody>
      </p:sp>
      <p:sp>
        <p:nvSpPr>
          <p:cNvPr id="8" name="TextBox 7"/>
          <p:cNvSpPr txBox="1"/>
          <p:nvPr/>
        </p:nvSpPr>
        <p:spPr>
          <a:xfrm>
            <a:off x="5747016" y="5358907"/>
            <a:ext cx="3024336" cy="323165"/>
          </a:xfrm>
          <a:prstGeom prst="rect">
            <a:avLst/>
          </a:prstGeom>
          <a:noFill/>
        </p:spPr>
        <p:txBody>
          <a:bodyPr wrap="square" rtlCol="0">
            <a:spAutoFit/>
          </a:bodyPr>
          <a:lstStyle/>
          <a:p>
            <a:pPr algn="ctr"/>
            <a:r>
              <a:rPr lang="en-CA" sz="1500" i="1" dirty="0" smtClean="0"/>
              <a:t>“I’m making roads”</a:t>
            </a:r>
            <a:endParaRPr lang="en-CA" sz="1500" i="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5181" y="1816802"/>
            <a:ext cx="2278428" cy="3397294"/>
          </a:xfrm>
          <a:prstGeom prst="rect">
            <a:avLst/>
          </a:prstGeom>
        </p:spPr>
      </p:pic>
      <p:sp>
        <p:nvSpPr>
          <p:cNvPr id="3" name="TextBox 2"/>
          <p:cNvSpPr txBox="1"/>
          <p:nvPr/>
        </p:nvSpPr>
        <p:spPr>
          <a:xfrm>
            <a:off x="3371900" y="5257799"/>
            <a:ext cx="2572022" cy="553998"/>
          </a:xfrm>
          <a:prstGeom prst="rect">
            <a:avLst/>
          </a:prstGeom>
          <a:noFill/>
        </p:spPr>
        <p:txBody>
          <a:bodyPr wrap="square" rtlCol="0">
            <a:spAutoFit/>
          </a:bodyPr>
          <a:lstStyle/>
          <a:p>
            <a:pPr algn="ctr"/>
            <a:r>
              <a:rPr lang="en-CA" sz="1500" i="1" dirty="0" smtClean="0"/>
              <a:t>“Look! There’s letters.  This letter is in my name!”</a:t>
            </a:r>
            <a:endParaRPr lang="en-CA" sz="1500" i="1" dirty="0"/>
          </a:p>
        </p:txBody>
      </p:sp>
    </p:spTree>
    <p:extLst>
      <p:ext uri="{BB962C8B-B14F-4D97-AF65-F5344CB8AC3E}">
        <p14:creationId xmlns:p14="http://schemas.microsoft.com/office/powerpoint/2010/main" val="1551448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000" dirty="0" smtClean="0"/>
              <a:t>Creating Maps</a:t>
            </a:r>
            <a:endParaRPr lang="en-CA" sz="3000"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8135"/>
          <a:stretch/>
        </p:blipFill>
        <p:spPr>
          <a:xfrm>
            <a:off x="467544" y="2132856"/>
            <a:ext cx="2345308" cy="1934568"/>
          </a:xfrm>
        </p:spPr>
      </p:pic>
      <p:sp>
        <p:nvSpPr>
          <p:cNvPr id="11" name="TextBox 10"/>
          <p:cNvSpPr txBox="1"/>
          <p:nvPr/>
        </p:nvSpPr>
        <p:spPr>
          <a:xfrm>
            <a:off x="971600" y="1196752"/>
            <a:ext cx="7200800" cy="646331"/>
          </a:xfrm>
          <a:prstGeom prst="rect">
            <a:avLst/>
          </a:prstGeom>
          <a:noFill/>
        </p:spPr>
        <p:txBody>
          <a:bodyPr wrap="square" rtlCol="0">
            <a:spAutoFit/>
          </a:bodyPr>
          <a:lstStyle/>
          <a:p>
            <a:pPr algn="ctr"/>
            <a:r>
              <a:rPr lang="en-CA" dirty="0" smtClean="0"/>
              <a:t>Photocopies of a simple map were set out as an invitation  for the students to create their own map.  </a:t>
            </a:r>
            <a:endParaRPr lang="en-CA"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420888"/>
            <a:ext cx="3059832" cy="229487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293096"/>
            <a:ext cx="3096344" cy="232225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1843083"/>
            <a:ext cx="2279089" cy="287267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4704" y="4415367"/>
            <a:ext cx="2915816" cy="2186862"/>
          </a:xfrm>
          <a:prstGeom prst="rect">
            <a:avLst/>
          </a:prstGeom>
        </p:spPr>
      </p:pic>
    </p:spTree>
    <p:extLst>
      <p:ext uri="{BB962C8B-B14F-4D97-AF65-F5344CB8AC3E}">
        <p14:creationId xmlns:p14="http://schemas.microsoft.com/office/powerpoint/2010/main" val="2801007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7984" y="404664"/>
            <a:ext cx="4258816" cy="5976664"/>
          </a:xfrm>
        </p:spPr>
        <p:txBody>
          <a:bodyPr>
            <a:normAutofit fontScale="92500" lnSpcReduction="10000"/>
          </a:bodyPr>
          <a:lstStyle/>
          <a:p>
            <a:pPr marL="0" indent="0">
              <a:buNone/>
            </a:pPr>
            <a:r>
              <a:rPr lang="en-CA" sz="2400" dirty="0"/>
              <a:t>The children were excited and were asking “Where do I live?” asking the teachers to point it out on the map.  </a:t>
            </a:r>
            <a:endParaRPr lang="en-CA" sz="2400" dirty="0" smtClean="0"/>
          </a:p>
          <a:p>
            <a:pPr marL="0" indent="0">
              <a:buNone/>
            </a:pPr>
            <a:endParaRPr lang="en-CA" sz="2400" dirty="0"/>
          </a:p>
          <a:p>
            <a:pPr marL="0" indent="0">
              <a:buNone/>
            </a:pPr>
            <a:r>
              <a:rPr lang="en-CA" sz="2400" dirty="0" smtClean="0"/>
              <a:t>At </a:t>
            </a:r>
            <a:r>
              <a:rPr lang="en-CA" sz="2400" dirty="0"/>
              <a:t>this </a:t>
            </a:r>
            <a:r>
              <a:rPr lang="en-CA" sz="2400" dirty="0" smtClean="0"/>
              <a:t>point, </a:t>
            </a:r>
            <a:r>
              <a:rPr lang="en-CA" sz="2400" dirty="0"/>
              <a:t>parents were contacted and asked to send a photograph of their home.  The photographs were printed out, and string and push pins were used to mark out where each of the children’s homes were on the map</a:t>
            </a:r>
            <a:r>
              <a:rPr lang="en-CA" sz="2400" dirty="0" smtClean="0"/>
              <a:t>.</a:t>
            </a:r>
          </a:p>
          <a:p>
            <a:pPr marL="0" indent="0">
              <a:buNone/>
            </a:pPr>
            <a:endParaRPr lang="en-CA" sz="2400" dirty="0" smtClean="0"/>
          </a:p>
          <a:p>
            <a:pPr marL="0" indent="0">
              <a:buNone/>
            </a:pPr>
            <a:r>
              <a:rPr lang="en-CA" sz="2400" dirty="0" smtClean="0"/>
              <a:t> </a:t>
            </a:r>
            <a:r>
              <a:rPr lang="en-CA" sz="2400" dirty="0"/>
              <a:t>They loved looking at each others homes and where their friends live.  Differences between the size and “style” of the each home were noted by the children. </a:t>
            </a:r>
            <a:endParaRPr lang="en-CA" sz="2400" dirty="0" smtClean="0"/>
          </a:p>
          <a:p>
            <a:pPr marL="0" indent="0">
              <a:buNone/>
            </a:pPr>
            <a:endParaRPr lang="en-CA" dirty="0"/>
          </a:p>
          <a:p>
            <a:pPr marL="0" indent="0">
              <a:buNone/>
            </a:pPr>
            <a:endParaRPr lang="en-CA" dirty="0" smtClean="0"/>
          </a:p>
          <a:p>
            <a:pPr marL="0" indent="0">
              <a:buNone/>
            </a:pPr>
            <a:endParaRPr lang="en-CA" dirty="0"/>
          </a:p>
          <a:p>
            <a:pPr marL="0" indent="0">
              <a:buNone/>
            </a:pPr>
            <a:endParaRPr lang="en-CA" dirty="0" smtClean="0"/>
          </a:p>
          <a:p>
            <a:pPr marL="0" indent="0">
              <a:buNone/>
            </a:pPr>
            <a:endParaRPr lang="en-CA" dirty="0"/>
          </a:p>
          <a:p>
            <a:pPr marL="0" indent="0">
              <a:buNone/>
            </a:pPr>
            <a:endParaRPr lang="en-CA" dirty="0" smtClean="0"/>
          </a:p>
          <a:p>
            <a:pPr marL="0" indent="0">
              <a:buNone/>
            </a:pPr>
            <a:endParaRPr lang="en-CA" dirty="0"/>
          </a:p>
          <a:p>
            <a:endParaRPr lang="en-CA" dirty="0"/>
          </a:p>
        </p:txBody>
      </p:sp>
    </p:spTree>
    <p:extLst>
      <p:ext uri="{BB962C8B-B14F-4D97-AF65-F5344CB8AC3E}">
        <p14:creationId xmlns:p14="http://schemas.microsoft.com/office/powerpoint/2010/main" val="3765422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4" y="462820"/>
            <a:ext cx="2232248" cy="340713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3974473"/>
            <a:ext cx="2232248" cy="23317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2154789"/>
            <a:ext cx="3240360" cy="243027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21456"/>
          <a:stretch/>
        </p:blipFill>
        <p:spPr>
          <a:xfrm>
            <a:off x="195117" y="1988840"/>
            <a:ext cx="2681103" cy="3383929"/>
          </a:xfrm>
          <a:prstGeom prst="rect">
            <a:avLst/>
          </a:prstGeom>
        </p:spPr>
      </p:pic>
      <p:sp>
        <p:nvSpPr>
          <p:cNvPr id="2" name="TextBox 1"/>
          <p:cNvSpPr txBox="1"/>
          <p:nvPr/>
        </p:nvSpPr>
        <p:spPr>
          <a:xfrm>
            <a:off x="539552" y="462820"/>
            <a:ext cx="5400600" cy="1200329"/>
          </a:xfrm>
          <a:prstGeom prst="rect">
            <a:avLst/>
          </a:prstGeom>
          <a:noFill/>
        </p:spPr>
        <p:txBody>
          <a:bodyPr wrap="square" rtlCol="0">
            <a:spAutoFit/>
          </a:bodyPr>
          <a:lstStyle/>
          <a:p>
            <a:r>
              <a:rPr lang="en-CA" sz="2400" dirty="0" smtClean="0"/>
              <a:t>The map was located close to the building materials.  Students were encouraged to build their house out of blocks.  </a:t>
            </a:r>
            <a:endParaRPr lang="en-CA" sz="2400" dirty="0"/>
          </a:p>
        </p:txBody>
      </p:sp>
      <p:sp>
        <p:nvSpPr>
          <p:cNvPr id="3" name="TextBox 2"/>
          <p:cNvSpPr txBox="1"/>
          <p:nvPr/>
        </p:nvSpPr>
        <p:spPr>
          <a:xfrm>
            <a:off x="1835696" y="5061888"/>
            <a:ext cx="5832648" cy="1292662"/>
          </a:xfrm>
          <a:prstGeom prst="rect">
            <a:avLst/>
          </a:prstGeom>
          <a:noFill/>
        </p:spPr>
        <p:txBody>
          <a:bodyPr wrap="square" rtlCol="0">
            <a:spAutoFit/>
          </a:bodyPr>
          <a:lstStyle/>
          <a:p>
            <a:pPr algn="ctr"/>
            <a:r>
              <a:rPr lang="en-CA" sz="2000" i="1" dirty="0" smtClean="0"/>
              <a:t>H – “This is where I live”</a:t>
            </a:r>
          </a:p>
          <a:p>
            <a:pPr algn="ctr"/>
            <a:r>
              <a:rPr lang="en-CA" sz="2000" i="1" dirty="0" smtClean="0"/>
              <a:t>C – “You live close to me!”</a:t>
            </a:r>
          </a:p>
          <a:p>
            <a:pPr algn="ctr"/>
            <a:r>
              <a:rPr lang="en-CA" sz="2000" i="1" dirty="0" smtClean="0"/>
              <a:t>S – “J, where do you live?”</a:t>
            </a:r>
          </a:p>
          <a:p>
            <a:endParaRPr lang="en-CA" dirty="0"/>
          </a:p>
        </p:txBody>
      </p:sp>
    </p:spTree>
    <p:extLst>
      <p:ext uri="{BB962C8B-B14F-4D97-AF65-F5344CB8AC3E}">
        <p14:creationId xmlns:p14="http://schemas.microsoft.com/office/powerpoint/2010/main" val="2333115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4258816" cy="5760640"/>
          </a:xfrm>
        </p:spPr>
        <p:txBody>
          <a:bodyPr>
            <a:noAutofit/>
          </a:bodyPr>
          <a:lstStyle/>
          <a:p>
            <a:pPr marL="0" indent="0">
              <a:buNone/>
            </a:pPr>
            <a:r>
              <a:rPr lang="en-CA" sz="1800" dirty="0" smtClean="0"/>
              <a:t>With homes/houses being such a hot topic, Mrs</a:t>
            </a:r>
            <a:r>
              <a:rPr lang="en-CA" sz="1800" dirty="0"/>
              <a:t>. Overholt took </a:t>
            </a:r>
            <a:r>
              <a:rPr lang="en-CA" sz="1800" dirty="0" smtClean="0"/>
              <a:t>the opportunity </a:t>
            </a:r>
            <a:r>
              <a:rPr lang="en-CA" sz="1800" dirty="0"/>
              <a:t>to show the students a variety of different house styles online. </a:t>
            </a:r>
            <a:endParaRPr lang="en-CA" sz="1800" dirty="0" smtClean="0"/>
          </a:p>
          <a:p>
            <a:pPr marL="0" indent="0">
              <a:buNone/>
            </a:pPr>
            <a:r>
              <a:rPr lang="en-CA" sz="1800" dirty="0" smtClean="0"/>
              <a:t> </a:t>
            </a:r>
            <a:endParaRPr lang="en-CA" sz="1800" dirty="0"/>
          </a:p>
          <a:p>
            <a:pPr marL="0" indent="0">
              <a:buNone/>
            </a:pPr>
            <a:r>
              <a:rPr lang="en-CA" sz="1800" dirty="0" smtClean="0"/>
              <a:t>It </a:t>
            </a:r>
            <a:r>
              <a:rPr lang="en-CA" sz="1800" dirty="0"/>
              <a:t>was also discussed that some people live in “single family dwellings” and others in “multi-family dwellings” such as apartments buildings or condos.  This </a:t>
            </a:r>
            <a:r>
              <a:rPr lang="en-CA" sz="1800" dirty="0" smtClean="0"/>
              <a:t>led </a:t>
            </a:r>
            <a:r>
              <a:rPr lang="en-CA" sz="1800" dirty="0"/>
              <a:t>to discussions on the type of homes that people around the world live in</a:t>
            </a:r>
            <a:r>
              <a:rPr lang="en-CA" sz="1800" dirty="0" smtClean="0"/>
              <a:t>.</a:t>
            </a:r>
          </a:p>
          <a:p>
            <a:pPr marL="0" indent="0">
              <a:buNone/>
            </a:pPr>
            <a:endParaRPr lang="en-CA" sz="1800" dirty="0"/>
          </a:p>
          <a:p>
            <a:pPr marL="0" indent="0">
              <a:buNone/>
            </a:pPr>
            <a:r>
              <a:rPr lang="en-CA" sz="1800" dirty="0"/>
              <a:t>The teachers pointed out to the students that most of the children’s homes were located in close proximity to each other.  The words “neighbourhood”  and “community” </a:t>
            </a:r>
            <a:r>
              <a:rPr lang="en-CA" sz="1800" dirty="0" smtClean="0"/>
              <a:t>were discussed.  Books on these topics were brought into the classroom.</a:t>
            </a:r>
            <a:endParaRPr lang="en-CA" sz="1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495" r="17879" b="15758"/>
          <a:stretch/>
        </p:blipFill>
        <p:spPr>
          <a:xfrm>
            <a:off x="5076056" y="1340768"/>
            <a:ext cx="3600400" cy="4248472"/>
          </a:xfrm>
          <a:prstGeom prst="rect">
            <a:avLst/>
          </a:prstGeom>
        </p:spPr>
      </p:pic>
    </p:spTree>
    <p:extLst>
      <p:ext uri="{BB962C8B-B14F-4D97-AF65-F5344CB8AC3E}">
        <p14:creationId xmlns:p14="http://schemas.microsoft.com/office/powerpoint/2010/main" val="288505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Drawing our houses</a:t>
            </a:r>
            <a:endParaRPr lang="en-CA"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35896" y="1221723"/>
            <a:ext cx="1836203" cy="2448271"/>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690" t="5977" r="14483" b="11495"/>
          <a:stretch/>
        </p:blipFill>
        <p:spPr>
          <a:xfrm>
            <a:off x="395536" y="1196753"/>
            <a:ext cx="3157520" cy="244827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4310" t="30805" r="17759" b="24368"/>
          <a:stretch/>
        </p:blipFill>
        <p:spPr>
          <a:xfrm>
            <a:off x="5580112" y="1196753"/>
            <a:ext cx="3312368" cy="2448271"/>
          </a:xfrm>
          <a:prstGeom prst="rect">
            <a:avLst/>
          </a:prstGeom>
        </p:spPr>
      </p:pic>
      <p:sp>
        <p:nvSpPr>
          <p:cNvPr id="3" name="TextBox 2"/>
          <p:cNvSpPr txBox="1"/>
          <p:nvPr/>
        </p:nvSpPr>
        <p:spPr>
          <a:xfrm>
            <a:off x="1187624" y="4221088"/>
            <a:ext cx="6912768" cy="1477328"/>
          </a:xfrm>
          <a:prstGeom prst="rect">
            <a:avLst/>
          </a:prstGeom>
          <a:noFill/>
        </p:spPr>
        <p:txBody>
          <a:bodyPr wrap="square" rtlCol="0">
            <a:spAutoFit/>
          </a:bodyPr>
          <a:lstStyle/>
          <a:p>
            <a:pPr algn="ctr"/>
            <a:r>
              <a:rPr lang="en-CA" dirty="0" smtClean="0"/>
              <a:t>The students were asked to draw a picture of their home.  They used the photo of their home to copy from.  Math concepts such as, counting (how many windows, doors, etc.) size and shape were discussed as they drew their pictures.  Their drawings turned out really well.  Parents enjoyed looking at their child’s drawing at our Family Day.</a:t>
            </a:r>
            <a:endParaRPr lang="en-CA" dirty="0"/>
          </a:p>
        </p:txBody>
      </p:sp>
    </p:spTree>
    <p:extLst>
      <p:ext uri="{BB962C8B-B14F-4D97-AF65-F5344CB8AC3E}">
        <p14:creationId xmlns:p14="http://schemas.microsoft.com/office/powerpoint/2010/main" val="2539723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000" dirty="0" smtClean="0"/>
              <a:t>A New Topic Emerges</a:t>
            </a:r>
            <a:endParaRPr lang="en-CA" sz="3000" dirty="0"/>
          </a:p>
        </p:txBody>
      </p:sp>
      <p:sp>
        <p:nvSpPr>
          <p:cNvPr id="3" name="Content Placeholder 2"/>
          <p:cNvSpPr>
            <a:spLocks noGrp="1"/>
          </p:cNvSpPr>
          <p:nvPr>
            <p:ph idx="1"/>
          </p:nvPr>
        </p:nvSpPr>
        <p:spPr>
          <a:xfrm>
            <a:off x="457200" y="1124744"/>
            <a:ext cx="8229600" cy="2538283"/>
          </a:xfrm>
        </p:spPr>
        <p:txBody>
          <a:bodyPr>
            <a:normAutofit fontScale="85000" lnSpcReduction="20000"/>
          </a:bodyPr>
          <a:lstStyle/>
          <a:p>
            <a:pPr marL="0" indent="0">
              <a:buNone/>
            </a:pPr>
            <a:r>
              <a:rPr lang="en-CA" sz="2500" dirty="0" smtClean="0"/>
              <a:t>As the children explored the city map, and talked about homes, the word “community” was used several times.  The easiest way to describe what a community was to the children, was to begin by listing some of the most obvious businesses in the vicinity.  The children immediately joined in and started listing off places in the community.  It wasn’t long before a student suggested we visit one of the places on the list.  In the web, the teachers ideas and goals are written in purple.  The highlighted centers are those we completed.  We did not get to all of our ideas.</a:t>
            </a:r>
          </a:p>
          <a:p>
            <a:pPr marL="0" indent="0" algn="ctr">
              <a:buNone/>
            </a:pPr>
            <a:r>
              <a:rPr lang="en-CA" sz="2500" dirty="0" smtClean="0"/>
              <a:t>Thus began our exploration of “our community!”</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1" y="3663027"/>
            <a:ext cx="3779911" cy="283493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900" r="12731"/>
          <a:stretch/>
        </p:blipFill>
        <p:spPr>
          <a:xfrm>
            <a:off x="4788024" y="3663027"/>
            <a:ext cx="3816424" cy="2834934"/>
          </a:xfrm>
          <a:prstGeom prst="rect">
            <a:avLst/>
          </a:prstGeom>
        </p:spPr>
      </p:pic>
    </p:spTree>
    <p:extLst>
      <p:ext uri="{BB962C8B-B14F-4D97-AF65-F5344CB8AC3E}">
        <p14:creationId xmlns:p14="http://schemas.microsoft.com/office/powerpoint/2010/main" val="3827459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4165544" cy="5832648"/>
          </a:xfrm>
        </p:spPr>
        <p:txBody>
          <a:bodyPr>
            <a:normAutofit fontScale="92500" lnSpcReduction="20000"/>
          </a:bodyPr>
          <a:lstStyle/>
          <a:p>
            <a:pPr marL="0" indent="0">
              <a:buNone/>
            </a:pPr>
            <a:r>
              <a:rPr lang="en-CA" sz="2600" dirty="0"/>
              <a:t>One of the businesses located within walking distance of the school is a pizza restaurant called Westside Pizza.  Thinking that this would be an excellent place to visit with the students, arrangements were made for the class to walk to the restaurant and to eat pizza while there</a:t>
            </a:r>
            <a:r>
              <a:rPr lang="en-CA" sz="2600" dirty="0" smtClean="0"/>
              <a:t>.</a:t>
            </a:r>
          </a:p>
          <a:p>
            <a:pPr marL="0" indent="0">
              <a:buNone/>
            </a:pPr>
            <a:endParaRPr lang="en-CA" dirty="0" smtClean="0"/>
          </a:p>
          <a:p>
            <a:pPr marL="0" indent="0">
              <a:buNone/>
            </a:pPr>
            <a:r>
              <a:rPr lang="en-CA" sz="2600" dirty="0" smtClean="0"/>
              <a:t>To </a:t>
            </a:r>
            <a:r>
              <a:rPr lang="en-CA" sz="2600" dirty="0"/>
              <a:t>get them interested in the </a:t>
            </a:r>
            <a:r>
              <a:rPr lang="en-CA" sz="2600" dirty="0" smtClean="0"/>
              <a:t>idea, </a:t>
            </a:r>
            <a:r>
              <a:rPr lang="en-CA" sz="2600" dirty="0"/>
              <a:t>we created a “Pizzeria” dramatic play centre.  Westside Pizza was generous enough to give us pizza boxes of various sizes to use in our play center.</a:t>
            </a:r>
          </a:p>
          <a:p>
            <a:endParaRPr lang="en-CA" dirty="0"/>
          </a:p>
        </p:txBody>
      </p:sp>
      <p:sp>
        <p:nvSpPr>
          <p:cNvPr id="7" name="AutoShape 2" descr="https://mail.rbe.sk.ca/owa/attachment.ashx?id=RgAAAADbGAGDAiSPRZjveFMYCtFzBwAJc%2bR2PulJRKuh4HODcly0AAAAm0DXAADEYg4oCq4qTbT1T0QgbJWsAAAizN2pAAAJ&amp;attcnt=1&amp;attid0=BAAAAAAA&amp;attcid0=605d5be3-9c49-4030-8699-110b8673b7b5%40rbe.sk.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48680"/>
            <a:ext cx="4158462"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895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Pizzeria</a:t>
            </a:r>
            <a:endParaRPr lang="en-CA" dirty="0"/>
          </a:p>
        </p:txBody>
      </p:sp>
      <p:sp>
        <p:nvSpPr>
          <p:cNvPr id="3" name="Content Placeholder 2"/>
          <p:cNvSpPr>
            <a:spLocks noGrp="1"/>
          </p:cNvSpPr>
          <p:nvPr>
            <p:ph idx="1"/>
          </p:nvPr>
        </p:nvSpPr>
        <p:spPr>
          <a:xfrm>
            <a:off x="457200" y="1268760"/>
            <a:ext cx="8229600" cy="5256584"/>
          </a:xfrm>
        </p:spPr>
        <p:txBody>
          <a:bodyPr>
            <a:normAutofit fontScale="62500" lnSpcReduction="20000"/>
          </a:bodyPr>
          <a:lstStyle/>
          <a:p>
            <a:pPr marL="0" indent="0">
              <a:buNone/>
            </a:pPr>
            <a:endParaRPr lang="en-CA" sz="3800" dirty="0" smtClean="0"/>
          </a:p>
          <a:p>
            <a:pPr marL="0" indent="0">
              <a:buNone/>
            </a:pPr>
            <a:endParaRPr lang="en-CA" sz="3800" dirty="0"/>
          </a:p>
          <a:p>
            <a:pPr marL="0" indent="0">
              <a:buNone/>
            </a:pPr>
            <a:endParaRPr lang="en-CA" sz="3800" dirty="0" smtClean="0"/>
          </a:p>
          <a:p>
            <a:pPr marL="0" indent="0">
              <a:buNone/>
            </a:pPr>
            <a:endParaRPr lang="en-CA" sz="3800" dirty="0"/>
          </a:p>
          <a:p>
            <a:pPr marL="0" indent="0">
              <a:buNone/>
            </a:pPr>
            <a:endParaRPr lang="en-CA" sz="3800" dirty="0" smtClean="0"/>
          </a:p>
          <a:p>
            <a:pPr marL="0" indent="0">
              <a:buNone/>
            </a:pPr>
            <a:endParaRPr lang="en-CA" sz="3800" dirty="0"/>
          </a:p>
          <a:p>
            <a:pPr marL="0" indent="0">
              <a:buNone/>
            </a:pPr>
            <a:endParaRPr lang="en-CA" sz="3800" dirty="0" smtClean="0"/>
          </a:p>
          <a:p>
            <a:pPr marL="0" indent="0">
              <a:buNone/>
            </a:pPr>
            <a:endParaRPr lang="en-CA" sz="3800" dirty="0"/>
          </a:p>
          <a:p>
            <a:pPr marL="0" indent="0" algn="ctr">
              <a:buNone/>
            </a:pPr>
            <a:endParaRPr lang="en-CA" sz="3800" dirty="0" smtClean="0"/>
          </a:p>
          <a:p>
            <a:pPr marL="0" indent="0" algn="ctr">
              <a:buNone/>
            </a:pPr>
            <a:endParaRPr lang="en-CA" sz="3800" dirty="0" smtClean="0"/>
          </a:p>
          <a:p>
            <a:pPr marL="0" indent="0" algn="ctr">
              <a:buNone/>
            </a:pPr>
            <a:r>
              <a:rPr lang="en-CA" sz="3800" dirty="0" smtClean="0"/>
              <a:t>The children LOVED the pizzeria!  They enjoyed creating their own “pizza’s” using felt pieces and putting their finished creations into real pizza boxes.  </a:t>
            </a:r>
            <a:r>
              <a:rPr lang="en-CA" sz="3800" dirty="0"/>
              <a:t>I</a:t>
            </a:r>
            <a:r>
              <a:rPr lang="en-CA" sz="3800" dirty="0" smtClean="0"/>
              <a:t>t was time to see how pizza is really made – and of course try some real pizza as well.  </a:t>
            </a:r>
          </a:p>
          <a:p>
            <a:pPr marL="0" indent="0">
              <a:buNone/>
            </a:pPr>
            <a:endParaRPr lang="en-CA"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6789" y="1773532"/>
            <a:ext cx="3017679" cy="200813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1247940"/>
            <a:ext cx="1872208" cy="303849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207" r="16207"/>
          <a:stretch/>
        </p:blipFill>
        <p:spPr>
          <a:xfrm>
            <a:off x="2771800" y="1274968"/>
            <a:ext cx="3724869" cy="3011470"/>
          </a:xfrm>
          <a:prstGeom prst="rect">
            <a:avLst/>
          </a:prstGeom>
        </p:spPr>
      </p:pic>
    </p:spTree>
    <p:extLst>
      <p:ext uri="{BB962C8B-B14F-4D97-AF65-F5344CB8AC3E}">
        <p14:creationId xmlns:p14="http://schemas.microsoft.com/office/powerpoint/2010/main" val="2272273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Trip to Westside Pizza</a:t>
            </a:r>
            <a:endParaRPr lang="en-CA" dirty="0"/>
          </a:p>
        </p:txBody>
      </p:sp>
      <p:sp>
        <p:nvSpPr>
          <p:cNvPr id="3" name="Content Placeholder 2"/>
          <p:cNvSpPr>
            <a:spLocks noGrp="1"/>
          </p:cNvSpPr>
          <p:nvPr>
            <p:ph idx="1"/>
          </p:nvPr>
        </p:nvSpPr>
        <p:spPr>
          <a:xfrm>
            <a:off x="457200" y="1268760"/>
            <a:ext cx="8229600" cy="4857403"/>
          </a:xfrm>
        </p:spPr>
        <p:txBody>
          <a:bodyPr>
            <a:normAutofit/>
          </a:bodyPr>
          <a:lstStyle/>
          <a:p>
            <a:pPr marL="0" indent="0">
              <a:buNone/>
            </a:pPr>
            <a:r>
              <a:rPr lang="en-CA" sz="2000" dirty="0"/>
              <a:t>On Wednesday, May </a:t>
            </a:r>
            <a:r>
              <a:rPr lang="en-CA" sz="2000" dirty="0" smtClean="0"/>
              <a:t>6, </a:t>
            </a:r>
            <a:r>
              <a:rPr lang="en-CA" sz="2000" dirty="0"/>
              <a:t>we walked with the children to Westside Pizza.  The manager, Louis, took the students into the kitchen and showed them how to make a real pizza.  Afterwards, we went back to the dining room where we all enjoyed some delicious cheese pizza!  Several of our students commented that they had never been to a pizza restaurant – in fact, some had never been to an actual restaurant.  What an exciting experience for them!   This excursion was so much fun, that when we returned to the school, we immediately began discussing where we could </a:t>
            </a:r>
            <a:r>
              <a:rPr lang="en-CA" sz="2000" dirty="0" smtClean="0"/>
              <a:t>go </a:t>
            </a:r>
            <a:r>
              <a:rPr lang="en-CA" sz="2000" dirty="0"/>
              <a:t>next</a:t>
            </a:r>
            <a:r>
              <a:rPr lang="en-CA" sz="2000" dirty="0" smtClean="0"/>
              <a:t>!</a:t>
            </a:r>
          </a:p>
          <a:p>
            <a:endParaRPr lang="en-CA" sz="2000" dirty="0"/>
          </a:p>
          <a:p>
            <a:endParaRPr lang="en-CA"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7586"/>
          <a:stretch/>
        </p:blipFill>
        <p:spPr>
          <a:xfrm>
            <a:off x="611560" y="4005064"/>
            <a:ext cx="4059748" cy="258902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0689" r="7931"/>
          <a:stretch/>
        </p:blipFill>
        <p:spPr>
          <a:xfrm>
            <a:off x="4788024" y="4005064"/>
            <a:ext cx="3763531" cy="2589025"/>
          </a:xfrm>
          <a:prstGeom prst="rect">
            <a:avLst/>
          </a:prstGeom>
        </p:spPr>
      </p:pic>
      <p:sp>
        <p:nvSpPr>
          <p:cNvPr id="4" name="Smiley Face 3"/>
          <p:cNvSpPr/>
          <p:nvPr/>
        </p:nvSpPr>
        <p:spPr>
          <a:xfrm>
            <a:off x="6669789" y="6025057"/>
            <a:ext cx="494499" cy="42878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miley Face 4"/>
          <p:cNvSpPr/>
          <p:nvPr/>
        </p:nvSpPr>
        <p:spPr>
          <a:xfrm>
            <a:off x="3230724" y="4293096"/>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97235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General Information</a:t>
            </a:r>
            <a:endParaRPr lang="en-CA" dirty="0"/>
          </a:p>
        </p:txBody>
      </p:sp>
      <p:sp>
        <p:nvSpPr>
          <p:cNvPr id="3" name="Content Placeholder 2"/>
          <p:cNvSpPr>
            <a:spLocks noGrp="1"/>
          </p:cNvSpPr>
          <p:nvPr>
            <p:ph idx="1"/>
          </p:nvPr>
        </p:nvSpPr>
        <p:spPr/>
        <p:txBody>
          <a:bodyPr>
            <a:normAutofit fontScale="92500" lnSpcReduction="20000"/>
          </a:bodyPr>
          <a:lstStyle/>
          <a:p>
            <a:endParaRPr lang="en-CA" dirty="0" smtClean="0"/>
          </a:p>
          <a:p>
            <a:endParaRPr lang="en-CA" dirty="0"/>
          </a:p>
          <a:p>
            <a:endParaRPr lang="en-CA" dirty="0" smtClean="0"/>
          </a:p>
          <a:p>
            <a:r>
              <a:rPr lang="en-CA" dirty="0" smtClean="0"/>
              <a:t>This project was completed by 3, 4 and 5 year </a:t>
            </a:r>
            <a:r>
              <a:rPr lang="en-CA" dirty="0"/>
              <a:t>old </a:t>
            </a:r>
            <a:r>
              <a:rPr lang="en-CA" dirty="0" smtClean="0"/>
              <a:t>prekindergarten students at </a:t>
            </a:r>
            <a:r>
              <a:rPr lang="en-CA" dirty="0" err="1" smtClean="0"/>
              <a:t>McLurg</a:t>
            </a:r>
            <a:r>
              <a:rPr lang="en-CA" dirty="0" smtClean="0"/>
              <a:t> School.</a:t>
            </a:r>
          </a:p>
          <a:p>
            <a:r>
              <a:rPr lang="en-CA" dirty="0" smtClean="0"/>
              <a:t>29 children were involved.</a:t>
            </a:r>
          </a:p>
          <a:p>
            <a:r>
              <a:rPr lang="en-CA" dirty="0" smtClean="0"/>
              <a:t>The project began in February 2015 and concluded in late May 2015.</a:t>
            </a:r>
          </a:p>
          <a:p>
            <a:r>
              <a:rPr lang="en-CA" dirty="0" smtClean="0"/>
              <a:t>Submitted by teacher Mrs. Melissa Overholt and teacher </a:t>
            </a:r>
            <a:r>
              <a:rPr lang="en-CA" dirty="0"/>
              <a:t>a</a:t>
            </a:r>
            <a:r>
              <a:rPr lang="en-CA" dirty="0" smtClean="0"/>
              <a:t>ssociate Mrs. Melissa </a:t>
            </a:r>
            <a:r>
              <a:rPr lang="en-CA" dirty="0" err="1" smtClean="0"/>
              <a:t>Desjarlais</a:t>
            </a:r>
            <a:r>
              <a:rPr lang="en-CA" dirty="0" smtClean="0"/>
              <a:t>.</a:t>
            </a:r>
          </a:p>
          <a:p>
            <a:endParaRPr lang="en-CA" dirty="0" smtClean="0"/>
          </a:p>
          <a:p>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340768"/>
            <a:ext cx="1500758" cy="150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3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4114800" cy="5976666"/>
          </a:xfrm>
        </p:spPr>
        <p:txBody>
          <a:bodyPr>
            <a:normAutofit fontScale="70000" lnSpcReduction="20000"/>
          </a:bodyPr>
          <a:lstStyle/>
          <a:p>
            <a:pPr marL="0" indent="0">
              <a:buNone/>
            </a:pPr>
            <a:r>
              <a:rPr lang="en-CA" dirty="0" smtClean="0"/>
              <a:t>The day after our trip to Westside Pizza,  we </a:t>
            </a:r>
            <a:r>
              <a:rPr lang="en-CA" dirty="0"/>
              <a:t>asked the students what we could do to thank the staff at Westside for their generosity.  </a:t>
            </a:r>
            <a:endParaRPr lang="en-CA" dirty="0" smtClean="0"/>
          </a:p>
          <a:p>
            <a:pPr marL="0" indent="0">
              <a:buNone/>
            </a:pPr>
            <a:endParaRPr lang="en-CA" dirty="0"/>
          </a:p>
          <a:p>
            <a:pPr marL="0" indent="0">
              <a:buNone/>
            </a:pPr>
            <a:r>
              <a:rPr lang="en-CA" dirty="0" smtClean="0"/>
              <a:t>Some </a:t>
            </a:r>
            <a:r>
              <a:rPr lang="en-CA" dirty="0"/>
              <a:t>of </a:t>
            </a:r>
            <a:r>
              <a:rPr lang="en-CA" dirty="0" smtClean="0"/>
              <a:t>the </a:t>
            </a:r>
            <a:r>
              <a:rPr lang="en-CA" dirty="0"/>
              <a:t>suggestions included sending them flowers, sending them money, or even sending the staff a pizza to thank them!   </a:t>
            </a:r>
            <a:endParaRPr lang="en-CA" dirty="0" smtClean="0"/>
          </a:p>
          <a:p>
            <a:pPr marL="0" indent="0">
              <a:buNone/>
            </a:pPr>
            <a:endParaRPr lang="en-CA" dirty="0"/>
          </a:p>
          <a:p>
            <a:pPr marL="0" indent="0">
              <a:buNone/>
            </a:pPr>
            <a:r>
              <a:rPr lang="en-CA" dirty="0" smtClean="0"/>
              <a:t>One </a:t>
            </a:r>
            <a:r>
              <a:rPr lang="en-CA" dirty="0"/>
              <a:t>student suggested that we write a thank you </a:t>
            </a:r>
            <a:r>
              <a:rPr lang="en-CA" dirty="0" smtClean="0"/>
              <a:t>letter.  </a:t>
            </a:r>
            <a:r>
              <a:rPr lang="en-CA" dirty="0"/>
              <a:t>We decided that was the most logical thing to do.  </a:t>
            </a:r>
            <a:endParaRPr lang="en-CA" dirty="0" smtClean="0"/>
          </a:p>
          <a:p>
            <a:pPr marL="0" indent="0">
              <a:buNone/>
            </a:pPr>
            <a:endParaRPr lang="en-CA" dirty="0"/>
          </a:p>
          <a:p>
            <a:pPr marL="0" indent="0">
              <a:buNone/>
            </a:pPr>
            <a:r>
              <a:rPr lang="en-CA" dirty="0" smtClean="0"/>
              <a:t>We </a:t>
            </a:r>
            <a:r>
              <a:rPr lang="en-CA" dirty="0"/>
              <a:t>wrote  a letter on chart paper and included some of the photos from our trip.  All of the students signed their name at the bottom of the letter.   </a:t>
            </a:r>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61910" y="1304765"/>
            <a:ext cx="5904656" cy="4104458"/>
          </a:xfrm>
          <a:prstGeom prst="rect">
            <a:avLst/>
          </a:prstGeom>
        </p:spPr>
      </p:pic>
    </p:spTree>
    <p:extLst>
      <p:ext uri="{BB962C8B-B14F-4D97-AF65-F5344CB8AC3E}">
        <p14:creationId xmlns:p14="http://schemas.microsoft.com/office/powerpoint/2010/main" val="3549168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Making our Pizzas</a:t>
            </a:r>
            <a:endParaRPr lang="en-CA"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593"/>
          <a:stretch/>
        </p:blipFill>
        <p:spPr>
          <a:xfrm>
            <a:off x="4219550" y="3625245"/>
            <a:ext cx="4572000" cy="2962896"/>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3333" b="27816"/>
          <a:stretch/>
        </p:blipFill>
        <p:spPr>
          <a:xfrm>
            <a:off x="4211960" y="1268760"/>
            <a:ext cx="4572000" cy="2017986"/>
          </a:xfrm>
          <a:prstGeom prst="rect">
            <a:avLst/>
          </a:prstGeom>
        </p:spPr>
      </p:pic>
      <p:sp>
        <p:nvSpPr>
          <p:cNvPr id="3" name="TextBox 2"/>
          <p:cNvSpPr txBox="1"/>
          <p:nvPr/>
        </p:nvSpPr>
        <p:spPr>
          <a:xfrm>
            <a:off x="539552" y="2132856"/>
            <a:ext cx="3240360" cy="2862322"/>
          </a:xfrm>
          <a:prstGeom prst="rect">
            <a:avLst/>
          </a:prstGeom>
          <a:noFill/>
        </p:spPr>
        <p:txBody>
          <a:bodyPr wrap="square" rtlCol="0">
            <a:spAutoFit/>
          </a:bodyPr>
          <a:lstStyle/>
          <a:p>
            <a:pPr algn="ctr"/>
            <a:r>
              <a:rPr lang="en-CA" sz="2000" dirty="0"/>
              <a:t>Later that week we also had the students paint/create a visual representation of their favorite pizza. </a:t>
            </a:r>
            <a:endParaRPr lang="en-CA" sz="2000" dirty="0" smtClean="0"/>
          </a:p>
          <a:p>
            <a:pPr algn="ctr"/>
            <a:endParaRPr lang="en-CA" sz="2000" dirty="0"/>
          </a:p>
          <a:p>
            <a:pPr algn="ctr"/>
            <a:r>
              <a:rPr lang="en-CA" sz="2000" dirty="0" smtClean="0"/>
              <a:t>After painting “sauce” on a circle, they were given colored paper and scissors to cut out toppings from.</a:t>
            </a:r>
            <a:endParaRPr lang="en-CA" sz="2000" dirty="0"/>
          </a:p>
        </p:txBody>
      </p:sp>
    </p:spTree>
    <p:extLst>
      <p:ext uri="{BB962C8B-B14F-4D97-AF65-F5344CB8AC3E}">
        <p14:creationId xmlns:p14="http://schemas.microsoft.com/office/powerpoint/2010/main" val="1290994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3970784" cy="5976664"/>
          </a:xfrm>
        </p:spPr>
        <p:txBody>
          <a:bodyPr>
            <a:normAutofit fontScale="92500" lnSpcReduction="10000"/>
          </a:bodyPr>
          <a:lstStyle/>
          <a:p>
            <a:pPr marL="0" indent="0">
              <a:buNone/>
            </a:pPr>
            <a:r>
              <a:rPr lang="en-CA" sz="1800" dirty="0" smtClean="0"/>
              <a:t>After a few weeks of focusing on the Pizzeria and Pizza, we thought we should return our focus to other community places/businesses on the list we had made earlier.  </a:t>
            </a:r>
          </a:p>
          <a:p>
            <a:pPr marL="0" indent="0">
              <a:buNone/>
            </a:pPr>
            <a:endParaRPr lang="en-CA" sz="1800" dirty="0"/>
          </a:p>
          <a:p>
            <a:pPr marL="0" indent="0">
              <a:buNone/>
            </a:pPr>
            <a:r>
              <a:rPr lang="en-CA" sz="1800" dirty="0" smtClean="0"/>
              <a:t>We asked the students if they had any new places that they had thought of, that we could add to our list.  One student mentioned “Dairy Queen.”  Another student added, “My Mom works there!”  We soon made arrangements to tour Dairy Quee</a:t>
            </a:r>
            <a:r>
              <a:rPr lang="en-CA" sz="1800" dirty="0"/>
              <a:t>n</a:t>
            </a:r>
            <a:r>
              <a:rPr lang="en-CA" sz="1800" dirty="0" smtClean="0"/>
              <a:t>.  Because Mr. Sub, Pet Depot, and Drew’s Independent Grocery Store were on our original list as well, we decided to include these businesses in our outing.  Drew’s also offered to do a store tour.  </a:t>
            </a:r>
          </a:p>
          <a:p>
            <a:pPr marL="0" indent="0">
              <a:buNone/>
            </a:pPr>
            <a:endParaRPr lang="en-CA" sz="1800" dirty="0"/>
          </a:p>
          <a:p>
            <a:pPr marL="0" indent="0">
              <a:buNone/>
            </a:pPr>
            <a:r>
              <a:rPr lang="en-CA" sz="1800" dirty="0" smtClean="0"/>
              <a:t>With only a month of Pre-K left, we teachers, decided that this would be our culminating event, as it was time to begin wrapping up our Pre-K year.</a:t>
            </a:r>
            <a:endParaRPr lang="en-CA" sz="1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900" r="12731"/>
          <a:stretch/>
        </p:blipFill>
        <p:spPr>
          <a:xfrm>
            <a:off x="4571999" y="692696"/>
            <a:ext cx="4176466" cy="5472608"/>
          </a:xfrm>
          <a:prstGeom prst="rect">
            <a:avLst/>
          </a:prstGeom>
        </p:spPr>
      </p:pic>
    </p:spTree>
    <p:extLst>
      <p:ext uri="{BB962C8B-B14F-4D97-AF65-F5344CB8AC3E}">
        <p14:creationId xmlns:p14="http://schemas.microsoft.com/office/powerpoint/2010/main" val="3922482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Community Tour</a:t>
            </a:r>
            <a:endParaRPr lang="en-CA" dirty="0"/>
          </a:p>
        </p:txBody>
      </p:sp>
      <p:sp>
        <p:nvSpPr>
          <p:cNvPr id="3" name="Content Placeholder 2"/>
          <p:cNvSpPr>
            <a:spLocks noGrp="1"/>
          </p:cNvSpPr>
          <p:nvPr>
            <p:ph idx="1"/>
          </p:nvPr>
        </p:nvSpPr>
        <p:spPr>
          <a:xfrm>
            <a:off x="457200" y="1600200"/>
            <a:ext cx="2458616" cy="4525963"/>
          </a:xfrm>
        </p:spPr>
        <p:txBody>
          <a:bodyPr>
            <a:normAutofit fontScale="92500"/>
          </a:bodyPr>
          <a:lstStyle/>
          <a:p>
            <a:pPr marL="0" indent="0">
              <a:buNone/>
            </a:pPr>
            <a:r>
              <a:rPr lang="en-CA" sz="2000" dirty="0" smtClean="0"/>
              <a:t>On Thursday, May 14</a:t>
            </a:r>
            <a:r>
              <a:rPr lang="en-CA" sz="2000" baseline="30000" dirty="0" smtClean="0"/>
              <a:t>th</a:t>
            </a:r>
            <a:r>
              <a:rPr lang="en-CA" sz="2000" dirty="0" smtClean="0"/>
              <a:t>, we had all of our students meet us at Normanview Mall.  We began by touring Drew’s Independent Grocery Store.  The store’s staff planned an amazing tour and gave the students several food samples along the way.  Staff from each department discussed their job and daily responsibilities.  </a:t>
            </a:r>
          </a:p>
          <a:p>
            <a:pPr marL="0" indent="0">
              <a:buNone/>
            </a:pPr>
            <a:endParaRPr lang="en-CA" sz="2000" dirty="0" smtClean="0"/>
          </a:p>
          <a:p>
            <a:pPr marL="0" indent="0">
              <a:buNone/>
            </a:pPr>
            <a:endParaRPr lang="en-CA" sz="20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861" t="13563" r="7069"/>
          <a:stretch/>
        </p:blipFill>
        <p:spPr>
          <a:xfrm>
            <a:off x="3203848" y="1556792"/>
            <a:ext cx="2664296" cy="224110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966" t="19770" r="23966" b="2988"/>
          <a:stretch/>
        </p:blipFill>
        <p:spPr>
          <a:xfrm>
            <a:off x="6084168" y="1556794"/>
            <a:ext cx="2788043" cy="22411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0101" y="4144568"/>
            <a:ext cx="2678043" cy="21682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3610" y="4144568"/>
            <a:ext cx="2718602" cy="2168294"/>
          </a:xfrm>
          <a:prstGeom prst="rect">
            <a:avLst/>
          </a:prstGeom>
        </p:spPr>
      </p:pic>
      <p:sp>
        <p:nvSpPr>
          <p:cNvPr id="4" name="Smiley Face 3"/>
          <p:cNvSpPr/>
          <p:nvPr/>
        </p:nvSpPr>
        <p:spPr>
          <a:xfrm>
            <a:off x="7580650" y="2217440"/>
            <a:ext cx="371457" cy="288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miley Face 7"/>
          <p:cNvSpPr/>
          <p:nvPr/>
        </p:nvSpPr>
        <p:spPr>
          <a:xfrm>
            <a:off x="4211960" y="1772816"/>
            <a:ext cx="144016" cy="14401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Smiley Face 9"/>
          <p:cNvSpPr/>
          <p:nvPr/>
        </p:nvSpPr>
        <p:spPr>
          <a:xfrm>
            <a:off x="8470566" y="1772816"/>
            <a:ext cx="267763" cy="14401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Smiley Face 10"/>
          <p:cNvSpPr/>
          <p:nvPr/>
        </p:nvSpPr>
        <p:spPr>
          <a:xfrm>
            <a:off x="8061021" y="4359374"/>
            <a:ext cx="370174" cy="288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86859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pPr marL="0" indent="0">
              <a:buNone/>
            </a:pPr>
            <a:r>
              <a:rPr lang="en-CA" sz="2400" dirty="0" smtClean="0"/>
              <a:t>After </a:t>
            </a:r>
            <a:r>
              <a:rPr lang="en-CA" sz="2400" dirty="0"/>
              <a:t>that, we walked to nearby Dairy Queen where the students received a tour, a cake decorating demonstration, and were able to make their own ice cream sundaes!  </a:t>
            </a:r>
            <a:endParaRPr lang="en-CA" sz="2400" dirty="0" smtClean="0"/>
          </a:p>
          <a:p>
            <a:pPr marL="0" indent="0">
              <a:buNone/>
            </a:pPr>
            <a:endParaRPr lang="en-CA"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632" r="12606"/>
          <a:stretch/>
        </p:blipFill>
        <p:spPr>
          <a:xfrm>
            <a:off x="3707904" y="1988840"/>
            <a:ext cx="2304256" cy="256490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2586"/>
          <a:stretch/>
        </p:blipFill>
        <p:spPr>
          <a:xfrm>
            <a:off x="574448" y="1988840"/>
            <a:ext cx="2989440" cy="256490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1988840"/>
            <a:ext cx="1923678" cy="256490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7241" t="31034" r="25345"/>
          <a:stretch/>
        </p:blipFill>
        <p:spPr>
          <a:xfrm>
            <a:off x="2339752" y="4791258"/>
            <a:ext cx="1967825" cy="177281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5862" t="17242" r="12931" b="18175"/>
          <a:stretch/>
        </p:blipFill>
        <p:spPr>
          <a:xfrm>
            <a:off x="4499992" y="4791258"/>
            <a:ext cx="2448272" cy="1665408"/>
          </a:xfrm>
          <a:prstGeom prst="rect">
            <a:avLst/>
          </a:prstGeom>
        </p:spPr>
      </p:pic>
      <p:sp>
        <p:nvSpPr>
          <p:cNvPr id="2" name="Smiley Face 1"/>
          <p:cNvSpPr/>
          <p:nvPr/>
        </p:nvSpPr>
        <p:spPr>
          <a:xfrm>
            <a:off x="4214604" y="2564904"/>
            <a:ext cx="408439"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miley Face 3"/>
          <p:cNvSpPr/>
          <p:nvPr/>
        </p:nvSpPr>
        <p:spPr>
          <a:xfrm>
            <a:off x="6948264" y="1988840"/>
            <a:ext cx="313767" cy="432048"/>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miley Face 6"/>
          <p:cNvSpPr/>
          <p:nvPr/>
        </p:nvSpPr>
        <p:spPr>
          <a:xfrm>
            <a:off x="3159192" y="2060848"/>
            <a:ext cx="191824"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1156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3466728" cy="5832648"/>
          </a:xfrm>
        </p:spPr>
        <p:txBody>
          <a:bodyPr>
            <a:noAutofit/>
          </a:bodyPr>
          <a:lstStyle/>
          <a:p>
            <a:pPr marL="0" indent="0">
              <a:buNone/>
            </a:pPr>
            <a:r>
              <a:rPr lang="en-CA" sz="2800" dirty="0"/>
              <a:t>Next we walked over to Pet Depot and toured around the store.  They had fish, guinea pigs, birds, a bunny and a kitten that the children loved seeing.  The staff were kind enough to give out dog/cat treat samples to all of the students that had pets at home.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862" t="61149" r="34555"/>
          <a:stretch/>
        </p:blipFill>
        <p:spPr>
          <a:xfrm>
            <a:off x="4099665" y="3501008"/>
            <a:ext cx="4800378" cy="2562572"/>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3793" r="13628"/>
          <a:stretch/>
        </p:blipFill>
        <p:spPr>
          <a:xfrm>
            <a:off x="4269700" y="639539"/>
            <a:ext cx="1905010" cy="253515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20230" r="19311"/>
          <a:stretch/>
        </p:blipFill>
        <p:spPr>
          <a:xfrm>
            <a:off x="6300192" y="639539"/>
            <a:ext cx="2599851" cy="2535150"/>
          </a:xfrm>
          <a:prstGeom prst="rect">
            <a:avLst/>
          </a:prstGeom>
        </p:spPr>
      </p:pic>
      <p:sp>
        <p:nvSpPr>
          <p:cNvPr id="2" name="Smiley Face 1"/>
          <p:cNvSpPr/>
          <p:nvPr/>
        </p:nvSpPr>
        <p:spPr>
          <a:xfrm>
            <a:off x="8028384" y="414908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miley Face 3"/>
          <p:cNvSpPr/>
          <p:nvPr/>
        </p:nvSpPr>
        <p:spPr>
          <a:xfrm>
            <a:off x="5724128" y="668622"/>
            <a:ext cx="288032" cy="34118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07556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pPr marL="0" indent="0" algn="ctr">
              <a:buNone/>
            </a:pPr>
            <a:r>
              <a:rPr lang="en-CA" sz="2400" dirty="0"/>
              <a:t>Finally we walked over to Mr. Sub.  We watched a sub </a:t>
            </a:r>
            <a:r>
              <a:rPr lang="en-CA" sz="2400" dirty="0" smtClean="0"/>
              <a:t>sandwich being made (by a Mother whose children also attend McLurg School), </a:t>
            </a:r>
            <a:r>
              <a:rPr lang="en-CA" sz="2400" dirty="0"/>
              <a:t>and then each of the children received a small sub sandwich to try</a:t>
            </a:r>
            <a:r>
              <a:rPr lang="en-CA" sz="2400" dirty="0" smtClean="0"/>
              <a:t>.  That was our last stop of the day.  It had been a whirlwind day, but weeks later, the children were still talking about this trip!</a:t>
            </a:r>
          </a:p>
          <a:p>
            <a:pPr marL="0" indent="0">
              <a:buNone/>
            </a:pPr>
            <a:endParaRPr lang="en-CA" sz="2000" dirty="0"/>
          </a:p>
          <a:p>
            <a:endParaRPr lang="en-CA"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483" t="22988"/>
          <a:stretch/>
        </p:blipFill>
        <p:spPr>
          <a:xfrm>
            <a:off x="395536" y="2780928"/>
            <a:ext cx="3909849" cy="318349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2780927"/>
            <a:ext cx="4091947" cy="3183495"/>
          </a:xfrm>
          <a:prstGeom prst="rect">
            <a:avLst/>
          </a:prstGeom>
        </p:spPr>
      </p:pic>
      <p:sp>
        <p:nvSpPr>
          <p:cNvPr id="2" name="Smiley Face 1"/>
          <p:cNvSpPr/>
          <p:nvPr/>
        </p:nvSpPr>
        <p:spPr>
          <a:xfrm>
            <a:off x="2555776" y="2996952"/>
            <a:ext cx="216024" cy="288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51254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r>
              <a:rPr lang="en-CA" dirty="0" smtClean="0"/>
              <a:t>Graphing our favorite part of our trip…</a:t>
            </a:r>
            <a:endParaRPr lang="en-CA" dirty="0"/>
          </a:p>
        </p:txBody>
      </p:sp>
      <p:sp>
        <p:nvSpPr>
          <p:cNvPr id="3" name="Content Placeholder 2"/>
          <p:cNvSpPr>
            <a:spLocks noGrp="1"/>
          </p:cNvSpPr>
          <p:nvPr>
            <p:ph idx="1"/>
          </p:nvPr>
        </p:nvSpPr>
        <p:spPr>
          <a:xfrm>
            <a:off x="457200" y="1340768"/>
            <a:ext cx="8219256" cy="1800200"/>
          </a:xfrm>
        </p:spPr>
        <p:txBody>
          <a:bodyPr>
            <a:normAutofit fontScale="70000" lnSpcReduction="20000"/>
          </a:bodyPr>
          <a:lstStyle/>
          <a:p>
            <a:pPr marL="0" indent="0">
              <a:buNone/>
            </a:pPr>
            <a:r>
              <a:rPr lang="en-CA" sz="2900" dirty="0" smtClean="0"/>
              <a:t>Following our trips, we asked the children which location was their favorite.  Having toured each of the places and learning about what happens at each of them, the students had a new appreciation for these businesses and the people that work at them.  We thought their favorite place would be Dairy Queen as they all loved the sundaes they made, however, we were wrong!   We did a poll and created two different types of graphs to visually represent our findings.</a:t>
            </a:r>
          </a:p>
          <a:p>
            <a:pPr marL="0" indent="0">
              <a:buNone/>
            </a:pPr>
            <a:endParaRPr lang="en-CA" dirty="0"/>
          </a:p>
        </p:txBody>
      </p:sp>
      <p:graphicFrame>
        <p:nvGraphicFramePr>
          <p:cNvPr id="4" name="Chart 3"/>
          <p:cNvGraphicFramePr/>
          <p:nvPr>
            <p:extLst>
              <p:ext uri="{D42A27DB-BD31-4B8C-83A1-F6EECF244321}">
                <p14:modId xmlns:p14="http://schemas.microsoft.com/office/powerpoint/2010/main" val="514212027"/>
              </p:ext>
            </p:extLst>
          </p:nvPr>
        </p:nvGraphicFramePr>
        <p:xfrm>
          <a:off x="899592" y="3356992"/>
          <a:ext cx="3744416" cy="2592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2264899364"/>
              </p:ext>
            </p:extLst>
          </p:nvPr>
        </p:nvGraphicFramePr>
        <p:xfrm>
          <a:off x="4788024" y="3284984"/>
          <a:ext cx="3607296" cy="2608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2686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Making our own Grocery Store</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6928" y="4005064"/>
            <a:ext cx="3154680" cy="2364971"/>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000" b="9195"/>
          <a:stretch/>
        </p:blipFill>
        <p:spPr>
          <a:xfrm>
            <a:off x="5148064" y="1428272"/>
            <a:ext cx="3153544" cy="2386302"/>
          </a:xfrm>
          <a:prstGeom prst="rect">
            <a:avLst/>
          </a:prstGeom>
        </p:spPr>
      </p:pic>
      <p:sp>
        <p:nvSpPr>
          <p:cNvPr id="3" name="TextBox 2"/>
          <p:cNvSpPr txBox="1"/>
          <p:nvPr/>
        </p:nvSpPr>
        <p:spPr>
          <a:xfrm>
            <a:off x="683568" y="1428272"/>
            <a:ext cx="4032448" cy="4708981"/>
          </a:xfrm>
          <a:prstGeom prst="rect">
            <a:avLst/>
          </a:prstGeom>
          <a:noFill/>
        </p:spPr>
        <p:txBody>
          <a:bodyPr wrap="square" rtlCol="0">
            <a:spAutoFit/>
          </a:bodyPr>
          <a:lstStyle/>
          <a:p>
            <a:r>
              <a:rPr lang="en-CA" sz="2000" dirty="0" smtClean="0"/>
              <a:t>Our Trip to the Grocery Store inspired yet another dramatic play center – the   “Pre-K Independent Grocery Store!”</a:t>
            </a:r>
          </a:p>
          <a:p>
            <a:endParaRPr lang="en-CA" sz="2000" dirty="0" smtClean="0"/>
          </a:p>
          <a:p>
            <a:endParaRPr lang="en-CA" sz="2000" dirty="0"/>
          </a:p>
          <a:p>
            <a:r>
              <a:rPr lang="en-CA" sz="2000" dirty="0" smtClean="0"/>
              <a:t>We brought in real food packages, grocery store fliers, grocery bags, and sorted foods into baskets by food group.  We spent a few days explaining to the students how the food had been sorted and discussing the four food groups.  This also led to discussions about healthy vs. not so healthy foods.  </a:t>
            </a:r>
            <a:endParaRPr lang="en-CA" sz="2000" dirty="0"/>
          </a:p>
        </p:txBody>
      </p:sp>
    </p:spTree>
    <p:extLst>
      <p:ext uri="{BB962C8B-B14F-4D97-AF65-F5344CB8AC3E}">
        <p14:creationId xmlns:p14="http://schemas.microsoft.com/office/powerpoint/2010/main" val="1003611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557" y="3536860"/>
            <a:ext cx="3476922" cy="26076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6074" y="385135"/>
            <a:ext cx="3432350" cy="2574263"/>
          </a:xfrm>
          <a:prstGeom prst="rect">
            <a:avLst/>
          </a:prstGeom>
        </p:spPr>
      </p:pic>
      <p:sp>
        <p:nvSpPr>
          <p:cNvPr id="2" name="TextBox 1"/>
          <p:cNvSpPr txBox="1"/>
          <p:nvPr/>
        </p:nvSpPr>
        <p:spPr>
          <a:xfrm>
            <a:off x="5220072" y="2959398"/>
            <a:ext cx="2880320" cy="369332"/>
          </a:xfrm>
          <a:prstGeom prst="rect">
            <a:avLst/>
          </a:prstGeom>
          <a:noFill/>
        </p:spPr>
        <p:txBody>
          <a:bodyPr wrap="square" rtlCol="0">
            <a:spAutoFit/>
          </a:bodyPr>
          <a:lstStyle/>
          <a:p>
            <a:pPr algn="ctr"/>
            <a:r>
              <a:rPr lang="en-CA" i="1" dirty="0" smtClean="0"/>
              <a:t>“Here’s your change”</a:t>
            </a:r>
            <a:endParaRPr lang="en-CA" i="1" dirty="0"/>
          </a:p>
        </p:txBody>
      </p:sp>
      <p:sp>
        <p:nvSpPr>
          <p:cNvPr id="3" name="TextBox 2"/>
          <p:cNvSpPr txBox="1"/>
          <p:nvPr/>
        </p:nvSpPr>
        <p:spPr>
          <a:xfrm>
            <a:off x="1043608" y="6263590"/>
            <a:ext cx="2664296" cy="369332"/>
          </a:xfrm>
          <a:prstGeom prst="rect">
            <a:avLst/>
          </a:prstGeom>
          <a:noFill/>
        </p:spPr>
        <p:txBody>
          <a:bodyPr wrap="square" rtlCol="0">
            <a:spAutoFit/>
          </a:bodyPr>
          <a:lstStyle/>
          <a:p>
            <a:pPr algn="ctr"/>
            <a:r>
              <a:rPr lang="en-CA" i="1" dirty="0" smtClean="0"/>
              <a:t>“You need a basket!”</a:t>
            </a:r>
            <a:endParaRPr lang="en-CA" i="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42" y="351707"/>
            <a:ext cx="3476922" cy="2607691"/>
          </a:xfrm>
          <a:prstGeom prst="rect">
            <a:avLst/>
          </a:prstGeom>
        </p:spPr>
      </p:pic>
      <p:sp>
        <p:nvSpPr>
          <p:cNvPr id="9" name="TextBox 8"/>
          <p:cNvSpPr txBox="1"/>
          <p:nvPr/>
        </p:nvSpPr>
        <p:spPr>
          <a:xfrm>
            <a:off x="668042" y="2959398"/>
            <a:ext cx="3449437" cy="366236"/>
          </a:xfrm>
          <a:prstGeom prst="rect">
            <a:avLst/>
          </a:prstGeom>
          <a:noFill/>
        </p:spPr>
        <p:txBody>
          <a:bodyPr wrap="square" rtlCol="0">
            <a:spAutoFit/>
          </a:bodyPr>
          <a:lstStyle/>
          <a:p>
            <a:pPr algn="ctr"/>
            <a:r>
              <a:rPr lang="en-CA" dirty="0" smtClean="0"/>
              <a:t>Taking Babies grocery shopping</a:t>
            </a:r>
            <a:endParaRPr lang="en-CA"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6074" y="3507640"/>
            <a:ext cx="3515883" cy="2636912"/>
          </a:xfrm>
          <a:prstGeom prst="rect">
            <a:avLst/>
          </a:prstGeom>
        </p:spPr>
      </p:pic>
      <p:sp>
        <p:nvSpPr>
          <p:cNvPr id="11" name="TextBox 10"/>
          <p:cNvSpPr txBox="1"/>
          <p:nvPr/>
        </p:nvSpPr>
        <p:spPr>
          <a:xfrm>
            <a:off x="5220072" y="6263590"/>
            <a:ext cx="3168352" cy="369332"/>
          </a:xfrm>
          <a:prstGeom prst="rect">
            <a:avLst/>
          </a:prstGeom>
          <a:noFill/>
        </p:spPr>
        <p:txBody>
          <a:bodyPr wrap="square" rtlCol="0">
            <a:spAutoFit/>
          </a:bodyPr>
          <a:lstStyle/>
          <a:p>
            <a:pPr algn="ctr"/>
            <a:r>
              <a:rPr lang="en-CA" dirty="0" smtClean="0"/>
              <a:t>Filling up on healthy foods!</a:t>
            </a:r>
            <a:endParaRPr lang="en-CA" dirty="0"/>
          </a:p>
        </p:txBody>
      </p:sp>
    </p:spTree>
    <p:extLst>
      <p:ext uri="{BB962C8B-B14F-4D97-AF65-F5344CB8AC3E}">
        <p14:creationId xmlns:p14="http://schemas.microsoft.com/office/powerpoint/2010/main" val="1281786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Beginning the Project</a:t>
            </a:r>
            <a:endParaRPr lang="en-CA" dirty="0"/>
          </a:p>
        </p:txBody>
      </p:sp>
      <p:sp>
        <p:nvSpPr>
          <p:cNvPr id="3" name="Content Placeholder 2"/>
          <p:cNvSpPr>
            <a:spLocks noGrp="1"/>
          </p:cNvSpPr>
          <p:nvPr>
            <p:ph idx="1"/>
          </p:nvPr>
        </p:nvSpPr>
        <p:spPr>
          <a:xfrm>
            <a:off x="457200" y="1268760"/>
            <a:ext cx="4474840" cy="5256584"/>
          </a:xfrm>
        </p:spPr>
        <p:txBody>
          <a:bodyPr>
            <a:noAutofit/>
          </a:bodyPr>
          <a:lstStyle/>
          <a:p>
            <a:pPr marL="0" indent="0">
              <a:buNone/>
            </a:pPr>
            <a:r>
              <a:rPr lang="en-CA" sz="2200" dirty="0" smtClean="0"/>
              <a:t>Throughout the year, our students have shown an interest in building blocks.  We continually added to and rotated the items in our building area to encourage more creativity in their building projects. </a:t>
            </a:r>
          </a:p>
          <a:p>
            <a:pPr marL="0" indent="0">
              <a:buNone/>
            </a:pPr>
            <a:endParaRPr lang="en-CA" sz="2200" dirty="0"/>
          </a:p>
          <a:p>
            <a:pPr marL="0" indent="0">
              <a:buNone/>
            </a:pPr>
            <a:r>
              <a:rPr lang="en-CA" sz="2200" dirty="0" smtClean="0"/>
              <a:t>We began to notice that the children were using a small tool kit with plastic tools to pretend to cut and hammer the building blocks.  Thinking that they would enjoy more tools to play with, we decided that this was perhaps the direction we should take for our project.  </a:t>
            </a:r>
            <a:endParaRPr lang="en-CA"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4440" y="3861048"/>
            <a:ext cx="3009968" cy="244966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201" t="14546" r="6667"/>
          <a:stretch/>
        </p:blipFill>
        <p:spPr>
          <a:xfrm>
            <a:off x="5234440" y="1340768"/>
            <a:ext cx="2975142" cy="2350216"/>
          </a:xfrm>
          <a:prstGeom prst="rect">
            <a:avLst/>
          </a:prstGeom>
        </p:spPr>
      </p:pic>
    </p:spTree>
    <p:extLst>
      <p:ext uri="{BB962C8B-B14F-4D97-AF65-F5344CB8AC3E}">
        <p14:creationId xmlns:p14="http://schemas.microsoft.com/office/powerpoint/2010/main" val="3248547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50106"/>
          </a:xfrm>
        </p:spPr>
        <p:txBody>
          <a:bodyPr>
            <a:normAutofit/>
          </a:bodyPr>
          <a:lstStyle/>
          <a:p>
            <a:r>
              <a:rPr lang="en-CA" sz="3000" u="sng" dirty="0" smtClean="0"/>
              <a:t>Teacher Reflection</a:t>
            </a:r>
            <a:endParaRPr lang="en-CA" sz="3000" u="sng" dirty="0"/>
          </a:p>
        </p:txBody>
      </p:sp>
      <p:sp>
        <p:nvSpPr>
          <p:cNvPr id="3" name="Content Placeholder 2"/>
          <p:cNvSpPr>
            <a:spLocks noGrp="1"/>
          </p:cNvSpPr>
          <p:nvPr>
            <p:ph idx="1"/>
          </p:nvPr>
        </p:nvSpPr>
        <p:spPr>
          <a:xfrm>
            <a:off x="323528" y="620688"/>
            <a:ext cx="8496944" cy="5904656"/>
          </a:xfrm>
        </p:spPr>
        <p:txBody>
          <a:bodyPr>
            <a:noAutofit/>
          </a:bodyPr>
          <a:lstStyle/>
          <a:p>
            <a:pPr marL="0" indent="0">
              <a:buNone/>
            </a:pPr>
            <a:r>
              <a:rPr lang="en-CA" sz="1800" dirty="0" smtClean="0"/>
              <a:t>This project was a lot of fun for both the teachers and the students.  As teachers, it gave us the opportunity to create some dramatic play centers that we had never used before.  We also visited places that we had never taken students to before – so that was exciting for us!  What surprised us with this project was the different directions it took.  Our students had been so in to building and blocks, that we thought a construction themed project would work out great.  We found that as the project got going, it became easier to follow the children’s lead, as at first it was difficult not to jump in and intervene by asking questions, giving answers and making suggestions.  What we found to be difficult was getting the project started.  We knew the students interests, but envisioning them as a project was hard.  As teachers, we are used to doing all the planning ourselves before starting a theme or project. Once we got going, we found new topics were popping up weekly.  We feel that although our project did not start out with the best topic, what that initial topic lead to was something great!  If we were to do it again, or if we had had more time, we would have looked in to community workers more – as this topic was just beginning to emerge at the end of our project.  What we found to be meaningful was hearing students say that they had never been to a pizza restaurant before (or one of the other places we visited).  One student even said that they had never walked across a bridge before – which we did on our walk to Westside Pizza.  We loved seeing the children’s faces light up with excitement at Pet Depot, and their pride as they made their own ice cream sundaes at Dairy Queen .  The best part of this project was definitely taking the student’s to all of these great places in our community! </a:t>
            </a:r>
            <a:endParaRPr lang="en-CA" sz="1800" dirty="0"/>
          </a:p>
        </p:txBody>
      </p:sp>
    </p:spTree>
    <p:extLst>
      <p:ext uri="{BB962C8B-B14F-4D97-AF65-F5344CB8AC3E}">
        <p14:creationId xmlns:p14="http://schemas.microsoft.com/office/powerpoint/2010/main" val="2330120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110736" cy="1143000"/>
          </a:xfrm>
        </p:spPr>
        <p:txBody>
          <a:bodyPr/>
          <a:lstStyle/>
          <a:p>
            <a:r>
              <a:rPr lang="en-CA" dirty="0" smtClean="0"/>
              <a:t>Resources Used</a:t>
            </a:r>
            <a:endParaRPr lang="en-CA"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407" b="7218"/>
          <a:stretch/>
        </p:blipFill>
        <p:spPr>
          <a:xfrm>
            <a:off x="611560" y="4081637"/>
            <a:ext cx="3599891" cy="2499918"/>
          </a:xfrm>
          <a:prstGeom prst="rect">
            <a:avLst/>
          </a:prstGeom>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254" b="6524"/>
          <a:stretch/>
        </p:blipFill>
        <p:spPr>
          <a:xfrm>
            <a:off x="611560" y="1185697"/>
            <a:ext cx="3438127" cy="2686405"/>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7055" b="4762"/>
          <a:stretch/>
        </p:blipFill>
        <p:spPr>
          <a:xfrm>
            <a:off x="4559287" y="1268760"/>
            <a:ext cx="3779911" cy="2520280"/>
          </a:xfrm>
          <a:prstGeom prst="rect">
            <a:avLst/>
          </a:prstGeom>
        </p:spPr>
      </p:pic>
      <p:sp>
        <p:nvSpPr>
          <p:cNvPr id="9" name="TextBox 8"/>
          <p:cNvSpPr txBox="1"/>
          <p:nvPr/>
        </p:nvSpPr>
        <p:spPr>
          <a:xfrm>
            <a:off x="6428232" y="4178463"/>
            <a:ext cx="2299222" cy="2062103"/>
          </a:xfrm>
          <a:prstGeom prst="rect">
            <a:avLst/>
          </a:prstGeom>
          <a:noFill/>
        </p:spPr>
        <p:txBody>
          <a:bodyPr wrap="square" rtlCol="0">
            <a:spAutoFit/>
          </a:bodyPr>
          <a:lstStyle/>
          <a:p>
            <a:pPr algn="ctr"/>
            <a:r>
              <a:rPr lang="en-CA" sz="2000" b="1" dirty="0"/>
              <a:t>Special Thanks </a:t>
            </a:r>
            <a:r>
              <a:rPr lang="en-CA" sz="2000" b="1" dirty="0" smtClean="0"/>
              <a:t>To</a:t>
            </a:r>
            <a:r>
              <a:rPr lang="en-CA" sz="2000" b="1" dirty="0"/>
              <a:t>…</a:t>
            </a:r>
          </a:p>
          <a:p>
            <a:pPr algn="ctr"/>
            <a:r>
              <a:rPr lang="en-CA" i="1" dirty="0"/>
              <a:t>Westside Pizza  </a:t>
            </a:r>
          </a:p>
          <a:p>
            <a:pPr algn="ctr"/>
            <a:r>
              <a:rPr lang="en-CA" i="1" dirty="0"/>
              <a:t>Drew’s Independent  </a:t>
            </a:r>
          </a:p>
          <a:p>
            <a:pPr algn="ctr"/>
            <a:r>
              <a:rPr lang="en-CA" i="1" dirty="0"/>
              <a:t>Dairy Queen </a:t>
            </a:r>
          </a:p>
          <a:p>
            <a:pPr algn="ctr"/>
            <a:r>
              <a:rPr lang="en-CA" i="1" dirty="0"/>
              <a:t>Pet Depot </a:t>
            </a:r>
          </a:p>
          <a:p>
            <a:pPr algn="ctr"/>
            <a:r>
              <a:rPr lang="en-CA" i="1" dirty="0"/>
              <a:t>Mr. Sub  </a:t>
            </a:r>
          </a:p>
          <a:p>
            <a:pPr algn="ctr"/>
            <a:r>
              <a:rPr lang="en-CA" i="1" dirty="0"/>
              <a:t>City of Regina </a:t>
            </a:r>
          </a:p>
        </p:txBody>
      </p:sp>
      <p:pic>
        <p:nvPicPr>
          <p:cNvPr id="1031" name="Picture 7" descr="C:\Users\melissa.desjarlais\AppData\Local\Microsoft\Windows\Temporary Internet Files\Content.IE5\F7GEHQNG\thankyouheadingwe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036" y="4597359"/>
            <a:ext cx="1829992" cy="139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486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Our Planning</a:t>
            </a:r>
            <a:endParaRPr lang="en-CA" dirty="0"/>
          </a:p>
        </p:txBody>
      </p:sp>
      <p:sp>
        <p:nvSpPr>
          <p:cNvPr id="3" name="Content Placeholder 2"/>
          <p:cNvSpPr>
            <a:spLocks noGrp="1"/>
          </p:cNvSpPr>
          <p:nvPr>
            <p:ph idx="1"/>
          </p:nvPr>
        </p:nvSpPr>
        <p:spPr>
          <a:xfrm>
            <a:off x="179512" y="1124744"/>
            <a:ext cx="4824536" cy="5472608"/>
          </a:xfrm>
        </p:spPr>
        <p:txBody>
          <a:bodyPr>
            <a:noAutofit/>
          </a:bodyPr>
          <a:lstStyle/>
          <a:p>
            <a:pPr marL="0" indent="0">
              <a:buNone/>
            </a:pPr>
            <a:r>
              <a:rPr lang="en-CA" sz="2000" dirty="0" smtClean="0"/>
              <a:t>Mrs. Overholt and Mrs. Desjarlais began gathering materials and created a web with ideas and possible directions that we thought the project might take.  We later asked the children what they knew about construction and building and created a list .  We also added their ideas and suggestions to our web (their ideas are in green printing, the teachers in blue).</a:t>
            </a:r>
          </a:p>
          <a:p>
            <a:pPr marL="0" indent="0">
              <a:buNone/>
            </a:pPr>
            <a:r>
              <a:rPr lang="en-CA" sz="2000" dirty="0" smtClean="0"/>
              <a:t>The students ideas and suggestions were taken into consideration as we began to set up a “new and improved” building and construction center in the classroom.  </a:t>
            </a:r>
          </a:p>
          <a:p>
            <a:pPr marL="0" indent="0">
              <a:buNone/>
            </a:pPr>
            <a:r>
              <a:rPr lang="en-CA" sz="2000" dirty="0" smtClean="0"/>
              <a:t>*It should be noted that parents were kept informed throughout our project by monthly updates at family day and via newsletters.  We also welcomed parents to events held throughout the project.</a:t>
            </a:r>
            <a:endParaRPr lang="en-CA" sz="2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181" b="6096"/>
          <a:stretch/>
        </p:blipFill>
        <p:spPr>
          <a:xfrm rot="16200000">
            <a:off x="4577575" y="1983265"/>
            <a:ext cx="5040560" cy="3611550"/>
          </a:xfrm>
          <a:prstGeom prst="rect">
            <a:avLst/>
          </a:prstGeom>
        </p:spPr>
      </p:pic>
    </p:spTree>
    <p:extLst>
      <p:ext uri="{BB962C8B-B14F-4D97-AF65-F5344CB8AC3E}">
        <p14:creationId xmlns:p14="http://schemas.microsoft.com/office/powerpoint/2010/main" val="3873871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784" b="6477"/>
          <a:stretch/>
        </p:blipFill>
        <p:spPr>
          <a:xfrm>
            <a:off x="539552" y="542938"/>
            <a:ext cx="8208912" cy="5855074"/>
          </a:xfrm>
          <a:prstGeom prst="rect">
            <a:avLst/>
          </a:prstGeom>
        </p:spPr>
      </p:pic>
    </p:spTree>
    <p:extLst>
      <p:ext uri="{BB962C8B-B14F-4D97-AF65-F5344CB8AC3E}">
        <p14:creationId xmlns:p14="http://schemas.microsoft.com/office/powerpoint/2010/main" val="2517273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76672"/>
            <a:ext cx="4752528" cy="5649491"/>
          </a:xfrm>
        </p:spPr>
        <p:txBody>
          <a:bodyPr>
            <a:noAutofit/>
          </a:bodyPr>
          <a:lstStyle/>
          <a:p>
            <a:pPr marL="0" indent="0">
              <a:buNone/>
            </a:pPr>
            <a:r>
              <a:rPr lang="en-CA" sz="2200" dirty="0" smtClean="0"/>
              <a:t>Our focusing event was the introduction of a small tool chest filled with toy tools that Mrs. Overholt brought from home.  </a:t>
            </a:r>
          </a:p>
          <a:p>
            <a:pPr marL="0" indent="0">
              <a:buNone/>
            </a:pPr>
            <a:endParaRPr lang="en-CA" sz="2200" dirty="0" smtClean="0"/>
          </a:p>
          <a:p>
            <a:pPr marL="0" indent="0">
              <a:buNone/>
            </a:pPr>
            <a:endParaRPr lang="en-CA" sz="2200" dirty="0" smtClean="0"/>
          </a:p>
          <a:p>
            <a:pPr marL="0" indent="0">
              <a:buNone/>
            </a:pPr>
            <a:endParaRPr lang="en-CA" sz="2200" dirty="0" smtClean="0"/>
          </a:p>
          <a:p>
            <a:pPr marL="0" indent="0">
              <a:buNone/>
            </a:pPr>
            <a:r>
              <a:rPr lang="en-CA" sz="2200" dirty="0" smtClean="0"/>
              <a:t>The children were thrilled with this addition and spent several days, “hammering,” and “cutting.”  They enjoyed pretending they were construction workers.   Books about construction, labels, building blueprints, toy construction vehicles, and photos of construction workers were added to the center to  encourage new vocabulary and creativity.  </a:t>
            </a:r>
            <a:endParaRPr lang="en-CA" sz="2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6061"/>
          <a:stretch/>
        </p:blipFill>
        <p:spPr>
          <a:xfrm>
            <a:off x="5385885" y="3573016"/>
            <a:ext cx="2901267" cy="25922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618" y="764704"/>
            <a:ext cx="3264363" cy="2448272"/>
          </a:xfrm>
          <a:prstGeom prst="rect">
            <a:avLst/>
          </a:prstGeom>
        </p:spPr>
      </p:pic>
      <p:pic>
        <p:nvPicPr>
          <p:cNvPr id="2050" name="Picture 2" descr="C:\Program Files\Microsoft Office\MEDIA\CAGCAT10\j0199727.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1772816"/>
            <a:ext cx="884682" cy="86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26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4186808" cy="5616624"/>
          </a:xfrm>
        </p:spPr>
        <p:txBody>
          <a:bodyPr>
            <a:normAutofit fontScale="92500" lnSpcReduction="20000"/>
          </a:bodyPr>
          <a:lstStyle/>
          <a:p>
            <a:pPr marL="0" indent="0">
              <a:buNone/>
            </a:pPr>
            <a:r>
              <a:rPr lang="en-CA" dirty="0"/>
              <a:t>Clipboards with paper and pencils were present at the center so that </a:t>
            </a:r>
            <a:r>
              <a:rPr lang="en-CA" dirty="0" smtClean="0"/>
              <a:t>the students </a:t>
            </a:r>
            <a:r>
              <a:rPr lang="en-CA" dirty="0"/>
              <a:t>could represent their ideas in drawings.  </a:t>
            </a:r>
            <a:endParaRPr lang="en-CA" dirty="0" smtClean="0"/>
          </a:p>
          <a:p>
            <a:pPr marL="0" indent="0">
              <a:buNone/>
            </a:pPr>
            <a:endParaRPr lang="en-CA" dirty="0" smtClean="0"/>
          </a:p>
          <a:p>
            <a:pPr marL="0" indent="0">
              <a:buNone/>
            </a:pPr>
            <a:endParaRPr lang="en-CA" dirty="0" smtClean="0"/>
          </a:p>
          <a:p>
            <a:pPr marL="0" indent="0">
              <a:buNone/>
            </a:pPr>
            <a:r>
              <a:rPr lang="en-CA" dirty="0" smtClean="0"/>
              <a:t>Just </a:t>
            </a:r>
            <a:r>
              <a:rPr lang="en-CA" dirty="0"/>
              <a:t>when we thought we had the children “hooked” on the construction theme and began to plan anticipatory activities, things began to change…</a:t>
            </a:r>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2204864"/>
            <a:ext cx="1872208" cy="249627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6268" y="2204863"/>
            <a:ext cx="1843964" cy="2496277"/>
          </a:xfrm>
          <a:prstGeom prst="rect">
            <a:avLst/>
          </a:prstGeom>
        </p:spPr>
      </p:pic>
      <p:sp>
        <p:nvSpPr>
          <p:cNvPr id="6" name="TextBox 5"/>
          <p:cNvSpPr txBox="1"/>
          <p:nvPr/>
        </p:nvSpPr>
        <p:spPr>
          <a:xfrm>
            <a:off x="5452814" y="4871918"/>
            <a:ext cx="3240360" cy="369332"/>
          </a:xfrm>
          <a:prstGeom prst="rect">
            <a:avLst/>
          </a:prstGeom>
          <a:noFill/>
        </p:spPr>
        <p:txBody>
          <a:bodyPr wrap="square" rtlCol="0">
            <a:spAutoFit/>
          </a:bodyPr>
          <a:lstStyle/>
          <a:p>
            <a:pPr algn="ctr"/>
            <a:r>
              <a:rPr lang="en-CA" i="1" dirty="0" smtClean="0"/>
              <a:t>“I’m drawing a house” </a:t>
            </a:r>
            <a:endParaRPr lang="en-CA" i="1" dirty="0"/>
          </a:p>
        </p:txBody>
      </p:sp>
    </p:spTree>
    <p:extLst>
      <p:ext uri="{BB962C8B-B14F-4D97-AF65-F5344CB8AC3E}">
        <p14:creationId xmlns:p14="http://schemas.microsoft.com/office/powerpoint/2010/main" val="4212480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n-CA" sz="3000" dirty="0" smtClean="0"/>
              <a:t>Plans Changed…</a:t>
            </a:r>
            <a:endParaRPr lang="en-CA" sz="3000" dirty="0"/>
          </a:p>
        </p:txBody>
      </p:sp>
      <p:sp>
        <p:nvSpPr>
          <p:cNvPr id="3" name="Content Placeholder 2"/>
          <p:cNvSpPr>
            <a:spLocks noGrp="1"/>
          </p:cNvSpPr>
          <p:nvPr>
            <p:ph idx="1"/>
          </p:nvPr>
        </p:nvSpPr>
        <p:spPr>
          <a:xfrm>
            <a:off x="539552" y="908720"/>
            <a:ext cx="3600400" cy="5832648"/>
          </a:xfrm>
        </p:spPr>
        <p:txBody>
          <a:bodyPr>
            <a:noAutofit/>
          </a:bodyPr>
          <a:lstStyle/>
          <a:p>
            <a:pPr marL="0" indent="0">
              <a:buNone/>
            </a:pPr>
            <a:r>
              <a:rPr lang="en-CA" sz="2000" dirty="0" smtClean="0"/>
              <a:t>After about 10-14 days of being very interested in the new items in the newly created “Construction Center,” the children’s interests began to shift.  It started with discussions about building/constructing houses.  This led to the children asking about each others homes and where their classmates lived.  At this point, Mrs. Overholt suggested to the students that we take a look at a map.  She called the City of Regina and was able to obtain a 3’x5’ map of the city as well as a few 2’x3’ maps.  </a:t>
            </a:r>
            <a:endParaRPr lang="en-CA" sz="2000" dirty="0"/>
          </a:p>
        </p:txBody>
      </p:sp>
    </p:spTree>
    <p:extLst>
      <p:ext uri="{BB962C8B-B14F-4D97-AF65-F5344CB8AC3E}">
        <p14:creationId xmlns:p14="http://schemas.microsoft.com/office/powerpoint/2010/main" val="4055841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1560" y="548680"/>
            <a:ext cx="2808312" cy="2308324"/>
          </a:xfrm>
          <a:prstGeom prst="rect">
            <a:avLst/>
          </a:prstGeom>
          <a:noFill/>
        </p:spPr>
        <p:txBody>
          <a:bodyPr wrap="square" rtlCol="0">
            <a:spAutoFit/>
          </a:bodyPr>
          <a:lstStyle/>
          <a:p>
            <a:r>
              <a:rPr lang="en-CA" dirty="0"/>
              <a:t>The large map was hung up on the wall – low enough for the children to be able to see it clearly and to point to places.  The smaller maps were laminated so that the children could use them in their play or draw on them. </a:t>
            </a:r>
          </a:p>
        </p:txBody>
      </p:sp>
      <p:pic>
        <p:nvPicPr>
          <p:cNvPr id="13"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46451" y="476672"/>
            <a:ext cx="3838454" cy="2880320"/>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42263"/>
          <a:stretch/>
        </p:blipFill>
        <p:spPr>
          <a:xfrm>
            <a:off x="827584" y="3068960"/>
            <a:ext cx="2592288" cy="3581731"/>
          </a:xfrm>
          <a:prstGeom prst="rect">
            <a:avLst/>
          </a:prstGeom>
        </p:spPr>
      </p:pic>
      <p:sp>
        <p:nvSpPr>
          <p:cNvPr id="2" name="TextBox 1"/>
          <p:cNvSpPr txBox="1"/>
          <p:nvPr/>
        </p:nvSpPr>
        <p:spPr>
          <a:xfrm>
            <a:off x="4351362" y="4005064"/>
            <a:ext cx="4032448" cy="1200329"/>
          </a:xfrm>
          <a:prstGeom prst="rect">
            <a:avLst/>
          </a:prstGeom>
          <a:noFill/>
        </p:spPr>
        <p:txBody>
          <a:bodyPr wrap="square" rtlCol="0">
            <a:spAutoFit/>
          </a:bodyPr>
          <a:lstStyle/>
          <a:p>
            <a:pPr algn="ctr"/>
            <a:r>
              <a:rPr lang="en-CA" sz="2400" i="1" dirty="0" smtClean="0"/>
              <a:t>E  - “This is the airport!”</a:t>
            </a:r>
          </a:p>
          <a:p>
            <a:pPr algn="ctr"/>
            <a:r>
              <a:rPr lang="en-CA" sz="2400" i="1" dirty="0" smtClean="0"/>
              <a:t>R  - “Where is the School?”</a:t>
            </a:r>
          </a:p>
          <a:p>
            <a:pPr algn="ctr"/>
            <a:r>
              <a:rPr lang="en-CA" sz="2400" i="1" dirty="0" smtClean="0"/>
              <a:t>J  - “Where is my house?”</a:t>
            </a:r>
            <a:endParaRPr lang="en-CA" sz="2400" i="1" dirty="0"/>
          </a:p>
        </p:txBody>
      </p:sp>
      <p:pic>
        <p:nvPicPr>
          <p:cNvPr id="3075" name="Picture 3" descr="C:\Program Files\Microsoft Office\MEDIA\CAGCAT10\j0335112.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5445224"/>
            <a:ext cx="1205467" cy="120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92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1106</TotalTime>
  <Words>2470</Words>
  <Application>Microsoft Office PowerPoint</Application>
  <PresentationFormat>On-screen Show (4:3)</PresentationFormat>
  <Paragraphs>127</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“Exploring Our Community”</vt:lpstr>
      <vt:lpstr>General Information</vt:lpstr>
      <vt:lpstr>Beginning the Project</vt:lpstr>
      <vt:lpstr>Our Planning</vt:lpstr>
      <vt:lpstr>PowerPoint Presentation</vt:lpstr>
      <vt:lpstr>PowerPoint Presentation</vt:lpstr>
      <vt:lpstr>PowerPoint Presentation</vt:lpstr>
      <vt:lpstr>Plans Changed…</vt:lpstr>
      <vt:lpstr>PowerPoint Presentation</vt:lpstr>
      <vt:lpstr>PowerPoint Presentation</vt:lpstr>
      <vt:lpstr>Creating Maps</vt:lpstr>
      <vt:lpstr>PowerPoint Presentation</vt:lpstr>
      <vt:lpstr>PowerPoint Presentation</vt:lpstr>
      <vt:lpstr>PowerPoint Presentation</vt:lpstr>
      <vt:lpstr>Drawing our houses</vt:lpstr>
      <vt:lpstr>A New Topic Emerges</vt:lpstr>
      <vt:lpstr>PowerPoint Presentation</vt:lpstr>
      <vt:lpstr>The Pizzeria</vt:lpstr>
      <vt:lpstr>Trip to Westside Pizza</vt:lpstr>
      <vt:lpstr>PowerPoint Presentation</vt:lpstr>
      <vt:lpstr>Making our Pizzas</vt:lpstr>
      <vt:lpstr>PowerPoint Presentation</vt:lpstr>
      <vt:lpstr>Community Tour</vt:lpstr>
      <vt:lpstr>PowerPoint Presentation</vt:lpstr>
      <vt:lpstr>PowerPoint Presentation</vt:lpstr>
      <vt:lpstr>PowerPoint Presentation</vt:lpstr>
      <vt:lpstr>Graphing our favorite part of our trip…</vt:lpstr>
      <vt:lpstr>Making our own Grocery Store</vt:lpstr>
      <vt:lpstr>PowerPoint Presentation</vt:lpstr>
      <vt:lpstr>Teacher Reflection</vt:lpstr>
      <vt:lpstr>Resources Used</vt:lpstr>
    </vt:vector>
  </TitlesOfParts>
  <Company>RBE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our Community”</dc:title>
  <dc:creator>Melissa Overholt</dc:creator>
  <cp:lastModifiedBy>Amy Templeman</cp:lastModifiedBy>
  <cp:revision>83</cp:revision>
  <dcterms:created xsi:type="dcterms:W3CDTF">2015-04-24T17:23:10Z</dcterms:created>
  <dcterms:modified xsi:type="dcterms:W3CDTF">2015-10-26T20:28:28Z</dcterms:modified>
</cp:coreProperties>
</file>