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62" r:id="rId6"/>
    <p:sldId id="261" r:id="rId7"/>
    <p:sldId id="300" r:id="rId8"/>
    <p:sldId id="263" r:id="rId9"/>
    <p:sldId id="264" r:id="rId10"/>
    <p:sldId id="265" r:id="rId11"/>
    <p:sldId id="266" r:id="rId12"/>
    <p:sldId id="267" r:id="rId13"/>
    <p:sldId id="268" r:id="rId14"/>
    <p:sldId id="269" r:id="rId15"/>
    <p:sldId id="270" r:id="rId16"/>
    <p:sldId id="271" r:id="rId17"/>
    <p:sldId id="272" r:id="rId18"/>
    <p:sldId id="309" r:id="rId19"/>
    <p:sldId id="273" r:id="rId20"/>
    <p:sldId id="274" r:id="rId21"/>
    <p:sldId id="275" r:id="rId22"/>
    <p:sldId id="276" r:id="rId23"/>
    <p:sldId id="277" r:id="rId24"/>
    <p:sldId id="278" r:id="rId25"/>
    <p:sldId id="279" r:id="rId26"/>
    <p:sldId id="280" r:id="rId27"/>
    <p:sldId id="281" r:id="rId28"/>
    <p:sldId id="282" r:id="rId29"/>
    <p:sldId id="301" r:id="rId30"/>
    <p:sldId id="302" r:id="rId31"/>
    <p:sldId id="303" r:id="rId32"/>
    <p:sldId id="304" r:id="rId33"/>
    <p:sldId id="283" r:id="rId34"/>
    <p:sldId id="285" r:id="rId35"/>
    <p:sldId id="284"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305" r:id="rId50"/>
    <p:sldId id="306" r:id="rId51"/>
    <p:sldId id="307" r:id="rId52"/>
    <p:sldId id="308" r:id="rId53"/>
    <p:sldId id="299"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1" d="100"/>
          <a:sy n="81" d="100"/>
        </p:scale>
        <p:origin x="-125" y="5"/>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39A1C54F-64ED-49C7-A732-DF0F47643C7B}" type="datetimeFigureOut">
              <a:rPr lang="en-CA" smtClean="0"/>
              <a:t>30/06/2015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E2B15928-15B6-494F-9FAF-A6734E0A1E9B}" type="slidenum">
              <a:rPr lang="en-CA" smtClean="0"/>
              <a:t>‹#›</a:t>
            </a:fld>
            <a:endParaRPr lang="en-CA"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A1C54F-64ED-49C7-A732-DF0F47643C7B}" type="datetimeFigureOut">
              <a:rPr lang="en-CA" smtClean="0"/>
              <a:t>30/06/2015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E2B15928-15B6-494F-9FAF-A6734E0A1E9B}" type="slidenum">
              <a:rPr lang="en-CA" smtClean="0"/>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A1C54F-64ED-49C7-A732-DF0F47643C7B}" type="datetimeFigureOut">
              <a:rPr lang="en-CA" smtClean="0"/>
              <a:t>30/06/2015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E2B15928-15B6-494F-9FAF-A6734E0A1E9B}" type="slidenum">
              <a:rPr lang="en-CA" smtClean="0"/>
              <a:t>‹#›</a:t>
            </a:fld>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A1C54F-64ED-49C7-A732-DF0F47643C7B}" type="datetimeFigureOut">
              <a:rPr lang="en-CA" smtClean="0"/>
              <a:t>30/06/2015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E2B15928-15B6-494F-9FAF-A6734E0A1E9B}" type="slidenum">
              <a:rPr lang="en-CA" smtClean="0"/>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39A1C54F-64ED-49C7-A732-DF0F47643C7B}" type="datetimeFigureOut">
              <a:rPr lang="en-CA" smtClean="0"/>
              <a:t>30/06/2015</a:t>
            </a:fld>
            <a:endParaRPr lang="en-CA" dirty="0"/>
          </a:p>
        </p:txBody>
      </p:sp>
      <p:sp>
        <p:nvSpPr>
          <p:cNvPr id="91" name="Footer Placeholder 90"/>
          <p:cNvSpPr>
            <a:spLocks noGrp="1"/>
          </p:cNvSpPr>
          <p:nvPr>
            <p:ph type="ftr" sz="quarter" idx="11"/>
          </p:nvPr>
        </p:nvSpPr>
        <p:spPr/>
        <p:txBody>
          <a:bodyPr/>
          <a:lstStyle/>
          <a:p>
            <a:endParaRPr lang="en-CA" dirty="0"/>
          </a:p>
        </p:txBody>
      </p:sp>
      <p:sp>
        <p:nvSpPr>
          <p:cNvPr id="92" name="Slide Number Placeholder 91"/>
          <p:cNvSpPr>
            <a:spLocks noGrp="1"/>
          </p:cNvSpPr>
          <p:nvPr>
            <p:ph type="sldNum" sz="quarter" idx="12"/>
          </p:nvPr>
        </p:nvSpPr>
        <p:spPr/>
        <p:txBody>
          <a:bodyPr/>
          <a:lstStyle/>
          <a:p>
            <a:fld id="{E2B15928-15B6-494F-9FAF-A6734E0A1E9B}" type="slidenum">
              <a:rPr lang="en-CA" smtClean="0"/>
              <a:t>‹#›</a:t>
            </a:fld>
            <a:endParaRPr lang="en-CA"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A1C54F-64ED-49C7-A732-DF0F47643C7B}" type="datetimeFigureOut">
              <a:rPr lang="en-CA" smtClean="0"/>
              <a:t>30/06/2015</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E2B15928-15B6-494F-9FAF-A6734E0A1E9B}" type="slidenum">
              <a:rPr lang="en-CA" smtClean="0"/>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A1C54F-64ED-49C7-A732-DF0F47643C7B}" type="datetimeFigureOut">
              <a:rPr lang="en-CA" smtClean="0"/>
              <a:t>30/06/2015</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E2B15928-15B6-494F-9FAF-A6734E0A1E9B}" type="slidenum">
              <a:rPr lang="en-CA" smtClean="0"/>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A1C54F-64ED-49C7-A732-DF0F47643C7B}" type="datetimeFigureOut">
              <a:rPr lang="en-CA" smtClean="0"/>
              <a:t>30/06/2015</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E2B15928-15B6-494F-9FAF-A6734E0A1E9B}" type="slidenum">
              <a:rPr lang="en-CA" smtClean="0"/>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A1C54F-64ED-49C7-A732-DF0F47643C7B}" type="datetimeFigureOut">
              <a:rPr lang="en-CA" smtClean="0"/>
              <a:t>30/06/2015</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E2B15928-15B6-494F-9FAF-A6734E0A1E9B}" type="slidenum">
              <a:rPr lang="en-CA" smtClean="0"/>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9A1C54F-64ED-49C7-A732-DF0F47643C7B}" type="datetimeFigureOut">
              <a:rPr lang="en-CA" smtClean="0"/>
              <a:t>30/06/2015</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E2B15928-15B6-494F-9FAF-A6734E0A1E9B}" type="slidenum">
              <a:rPr lang="en-CA" smtClean="0"/>
              <a:t>‹#›</a:t>
            </a:fld>
            <a:endParaRPr lang="en-CA" dirty="0"/>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5" name="Date Placeholder 4"/>
          <p:cNvSpPr>
            <a:spLocks noGrp="1"/>
          </p:cNvSpPr>
          <p:nvPr>
            <p:ph type="dt" sz="half" idx="10"/>
          </p:nvPr>
        </p:nvSpPr>
        <p:spPr/>
        <p:txBody>
          <a:bodyPr/>
          <a:lstStyle/>
          <a:p>
            <a:fld id="{39A1C54F-64ED-49C7-A732-DF0F47643C7B}" type="datetimeFigureOut">
              <a:rPr lang="en-CA" smtClean="0"/>
              <a:t>30/06/2015</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E2B15928-15B6-494F-9FAF-A6734E0A1E9B}" type="slidenum">
              <a:rPr lang="en-CA" smtClean="0"/>
              <a:t>‹#›</a:t>
            </a:fld>
            <a:endParaRPr lang="en-CA" dirty="0"/>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39A1C54F-64ED-49C7-A732-DF0F47643C7B}" type="datetimeFigureOut">
              <a:rPr lang="en-CA" smtClean="0"/>
              <a:t>30/06/2015</a:t>
            </a:fld>
            <a:endParaRPr lang="en-CA" dirty="0"/>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CA" dirty="0"/>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E2B15928-15B6-494F-9FAF-A6734E0A1E9B}" type="slidenum">
              <a:rPr lang="en-CA" smtClean="0"/>
              <a:t>‹#›</a:t>
            </a:fld>
            <a:endParaRPr lang="en-CA"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2132856"/>
            <a:ext cx="4631432" cy="1600327"/>
          </a:xfrm>
        </p:spPr>
        <p:txBody>
          <a:bodyPr/>
          <a:lstStyle/>
          <a:p>
            <a:pPr algn="ctr"/>
            <a:r>
              <a:rPr lang="en-CA" dirty="0" smtClean="0"/>
              <a:t>If I Could Build a School</a:t>
            </a:r>
            <a:endParaRPr lang="en-CA" dirty="0"/>
          </a:p>
        </p:txBody>
      </p:sp>
      <p:sp>
        <p:nvSpPr>
          <p:cNvPr id="3" name="Subtitle 2"/>
          <p:cNvSpPr>
            <a:spLocks noGrp="1"/>
          </p:cNvSpPr>
          <p:nvPr>
            <p:ph type="subTitle" idx="1"/>
          </p:nvPr>
        </p:nvSpPr>
        <p:spPr/>
        <p:txBody>
          <a:bodyPr>
            <a:normAutofit/>
          </a:bodyPr>
          <a:lstStyle/>
          <a:p>
            <a:r>
              <a:rPr lang="en-CA" dirty="0" smtClean="0"/>
              <a:t>Connaught Prekindergarten</a:t>
            </a:r>
          </a:p>
          <a:p>
            <a:r>
              <a:rPr lang="en-CA" dirty="0" smtClean="0"/>
              <a:t>2014-2015</a:t>
            </a:r>
            <a:endParaRPr lang="en-CA" dirty="0"/>
          </a:p>
        </p:txBody>
      </p:sp>
      <p:pic>
        <p:nvPicPr>
          <p:cNvPr id="23" name="Carefre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39752" y="5917348"/>
            <a:ext cx="609600" cy="609600"/>
          </a:xfrm>
          <a:prstGeom prst="rect">
            <a:avLst/>
          </a:prstGeom>
        </p:spPr>
      </p:pic>
    </p:spTree>
    <p:extLst>
      <p:ext uri="{BB962C8B-B14F-4D97-AF65-F5344CB8AC3E}">
        <p14:creationId xmlns:p14="http://schemas.microsoft.com/office/powerpoint/2010/main" val="2648859203"/>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1)">
                                      <p:cBhvr>
                                        <p:cTn id="10" dur="2000"/>
                                        <p:tgtEl>
                                          <p:spTgt spid="3">
                                            <p:txEl>
                                              <p:pRg st="1" end="1"/>
                                            </p:txEl>
                                          </p:spTgt>
                                        </p:tgtEl>
                                      </p:cBhvr>
                                    </p:animEffect>
                                  </p:childTnLst>
                                </p:cTn>
                              </p:par>
                            </p:childTnLst>
                          </p:cTn>
                        </p:par>
                        <p:par>
                          <p:cTn id="11" fill="hold">
                            <p:stCondLst>
                              <p:cond delay="2000"/>
                            </p:stCondLst>
                            <p:childTnLst>
                              <p:par>
                                <p:cTn id="12" presetID="1" presetClass="mediacall" presetSubtype="0" fill="hold" nodeType="afterEffect">
                                  <p:stCondLst>
                                    <p:cond delay="0"/>
                                  </p:stCondLst>
                                  <p:childTnLst>
                                    <p:cmd type="call" cmd="playFrom(0.0)">
                                      <p:cBhvr>
                                        <p:cTn id="13"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 repeatCount="indefinite"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620688"/>
            <a:ext cx="7395665" cy="5546749"/>
          </a:xfrm>
        </p:spPr>
      </p:pic>
    </p:spTree>
    <p:extLst>
      <p:ext uri="{BB962C8B-B14F-4D97-AF65-F5344CB8AC3E}">
        <p14:creationId xmlns:p14="http://schemas.microsoft.com/office/powerpoint/2010/main" val="3412057972"/>
      </p:ext>
    </p:extLst>
  </p:cSld>
  <p:clrMapOvr>
    <a:masterClrMapping/>
  </p:clrMapOvr>
  <mc:AlternateContent xmlns:mc="http://schemas.openxmlformats.org/markup-compatibility/2006" xmlns:p14="http://schemas.microsoft.com/office/powerpoint/2010/main">
    <mc:Choice Requires="p14">
      <p:transition spd="slow" p14:dur="3400" advClick="0" advTm="13000">
        <p14:reveal/>
      </p:transition>
    </mc:Choice>
    <mc:Fallback xmlns="">
      <p:transition spd="slow" advClick="0" advTm="13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Afternoon Class Design</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89849989"/>
      </p:ext>
    </p:extLst>
  </p:cSld>
  <p:clrMapOvr>
    <a:masterClrMapping/>
  </p:clrMapOvr>
  <mc:AlternateContent xmlns:mc="http://schemas.openxmlformats.org/markup-compatibility/2006" xmlns:p14="http://schemas.microsoft.com/office/powerpoint/2010/main">
    <mc:Choice Requires="p14">
      <p:transition spd="slow" p14:dur="3400" advClick="0" advTm="13000">
        <p14:reveal/>
      </p:transition>
    </mc:Choice>
    <mc:Fallback xmlns="">
      <p:transition spd="slow" advClick="0" advTm="13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96752"/>
            <a:ext cx="8229600" cy="2448272"/>
          </a:xfrm>
        </p:spPr>
        <p:txBody>
          <a:bodyPr>
            <a:normAutofit fontScale="90000"/>
          </a:bodyPr>
          <a:lstStyle/>
          <a:p>
            <a:r>
              <a:rPr lang="en-CA" sz="3100" dirty="0"/>
              <a:t>The afternoon class designed a purple school with a large pink door for the people to go in.  It also has a small blue door near the ground for mice, and a yellow circular door with a perch near the top of the building for birds.   They included a door up high for people, as well as lots of brown windows and trees.</a:t>
            </a:r>
            <a:r>
              <a:rPr lang="en-CA" dirty="0"/>
              <a:t/>
            </a:r>
            <a:br>
              <a:rPr lang="en-CA" dirty="0"/>
            </a:br>
            <a:endParaRPr lang="en-CA"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95536" y="3140968"/>
            <a:ext cx="4038600" cy="302895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4008" y="3212976"/>
            <a:ext cx="4038600" cy="3028950"/>
          </a:xfrm>
        </p:spPr>
      </p:pic>
    </p:spTree>
    <p:extLst>
      <p:ext uri="{BB962C8B-B14F-4D97-AF65-F5344CB8AC3E}">
        <p14:creationId xmlns:p14="http://schemas.microsoft.com/office/powerpoint/2010/main" val="953427408"/>
      </p:ext>
    </p:extLst>
  </p:cSld>
  <p:clrMapOvr>
    <a:masterClrMapping/>
  </p:clrMapOvr>
  <mc:AlternateContent xmlns:mc="http://schemas.openxmlformats.org/markup-compatibility/2006" xmlns:p14="http://schemas.microsoft.com/office/powerpoint/2010/main">
    <mc:Choice Requires="p14">
      <p:transition spd="slow" p14:dur="3400" advClick="0" advTm="24000">
        <p14:reveal/>
      </p:transition>
    </mc:Choice>
    <mc:Fallback xmlns="">
      <p:transition spd="slow" advClick="0" advTm="24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620688"/>
            <a:ext cx="7296810" cy="5472608"/>
          </a:xfrm>
        </p:spPr>
      </p:pic>
    </p:spTree>
    <p:extLst>
      <p:ext uri="{BB962C8B-B14F-4D97-AF65-F5344CB8AC3E}">
        <p14:creationId xmlns:p14="http://schemas.microsoft.com/office/powerpoint/2010/main" val="3807950706"/>
      </p:ext>
    </p:extLst>
  </p:cSld>
  <p:clrMapOvr>
    <a:masterClrMapping/>
  </p:clrMapOvr>
  <mc:AlternateContent xmlns:mc="http://schemas.openxmlformats.org/markup-compatibility/2006" xmlns:p14="http://schemas.microsoft.com/office/powerpoint/2010/main">
    <mc:Choice Requires="p14">
      <p:transition spd="slow" p14:dur="3400" advClick="0" advTm="13000">
        <p14:reveal/>
      </p:transition>
    </mc:Choice>
    <mc:Fallback xmlns="">
      <p:transition spd="slow" advClick="0" advTm="13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1584176"/>
          </a:xfrm>
        </p:spPr>
        <p:txBody>
          <a:bodyPr>
            <a:noAutofit/>
          </a:bodyPr>
          <a:lstStyle/>
          <a:p>
            <a:r>
              <a:rPr lang="en-CA" sz="3200" dirty="0" smtClean="0"/>
              <a:t>We wanted our families to join in the fun so we had a family day where everyone designed their own school.</a:t>
            </a:r>
            <a:endParaRPr lang="en-CA" sz="32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3131109389"/>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24744"/>
            <a:ext cx="8229600" cy="2520280"/>
          </a:xfrm>
        </p:spPr>
        <p:txBody>
          <a:bodyPr>
            <a:normAutofit fontScale="90000"/>
          </a:bodyPr>
          <a:lstStyle/>
          <a:p>
            <a:r>
              <a:rPr lang="en-CA" sz="2700" dirty="0" smtClean="0"/>
              <a:t>The children’s designs included:</a:t>
            </a:r>
            <a:br>
              <a:rPr lang="en-CA" sz="2700" dirty="0" smtClean="0"/>
            </a:br>
            <a:r>
              <a:rPr lang="en-CA" sz="2700" dirty="0" smtClean="0"/>
              <a:t>a rainbow school</a:t>
            </a:r>
            <a:br>
              <a:rPr lang="en-CA" sz="2700" dirty="0" smtClean="0"/>
            </a:br>
            <a:r>
              <a:rPr lang="en-CA" sz="2700" dirty="0" smtClean="0"/>
              <a:t>100 windows</a:t>
            </a:r>
            <a:br>
              <a:rPr lang="en-CA" sz="2700" dirty="0" smtClean="0"/>
            </a:br>
            <a:r>
              <a:rPr lang="en-CA" sz="2700" dirty="0" smtClean="0"/>
              <a:t>a climbing wall on the outside</a:t>
            </a:r>
            <a:br>
              <a:rPr lang="en-CA" sz="2700" dirty="0" smtClean="0"/>
            </a:br>
            <a:r>
              <a:rPr lang="en-CA" sz="2700" dirty="0" smtClean="0"/>
              <a:t>sunshine inside</a:t>
            </a:r>
            <a:br>
              <a:rPr lang="en-CA" sz="2700" dirty="0" smtClean="0"/>
            </a:br>
            <a:r>
              <a:rPr lang="en-CA" sz="2700" dirty="0" smtClean="0"/>
              <a:t>a big playground for kids and a little playground for animals</a:t>
            </a:r>
            <a:r>
              <a:rPr lang="en-CA" sz="1600" dirty="0" smtClean="0"/>
              <a:t/>
            </a:r>
            <a:br>
              <a:rPr lang="en-CA" sz="1600" dirty="0" smtClean="0"/>
            </a:br>
            <a:r>
              <a:rPr lang="en-CA" sz="1600" dirty="0" smtClean="0"/>
              <a:t/>
            </a:r>
            <a:br>
              <a:rPr lang="en-CA" sz="1600" dirty="0" smtClean="0"/>
            </a:br>
            <a:r>
              <a:rPr lang="en-CA" sz="1600" dirty="0" smtClean="0"/>
              <a:t/>
            </a:r>
            <a:br>
              <a:rPr lang="en-CA" sz="1600" dirty="0" smtClean="0"/>
            </a:br>
            <a:r>
              <a:rPr lang="en-CA" sz="1600" dirty="0" smtClean="0"/>
              <a:t/>
            </a:r>
            <a:br>
              <a:rPr lang="en-CA" sz="1600" dirty="0" smtClean="0"/>
            </a:br>
            <a:endParaRPr lang="en-CA" sz="16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95536" y="2924944"/>
            <a:ext cx="4038600" cy="302895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4008" y="2924944"/>
            <a:ext cx="4038600" cy="3028950"/>
          </a:xfrm>
        </p:spPr>
      </p:pic>
    </p:spTree>
    <p:extLst>
      <p:ext uri="{BB962C8B-B14F-4D97-AF65-F5344CB8AC3E}">
        <p14:creationId xmlns:p14="http://schemas.microsoft.com/office/powerpoint/2010/main" val="1052466714"/>
      </p:ext>
    </p:extLst>
  </p:cSld>
  <p:clrMapOvr>
    <a:masterClrMapping/>
  </p:clrMapOvr>
  <mc:AlternateContent xmlns:mc="http://schemas.openxmlformats.org/markup-compatibility/2006" xmlns:p14="http://schemas.microsoft.com/office/powerpoint/2010/main">
    <mc:Choice Requires="p14">
      <p:transition spd="slow" p14:dur="3400" advClick="0" advTm="18000">
        <p14:reveal/>
      </p:transition>
    </mc:Choice>
    <mc:Fallback xmlns="">
      <p:transition spd="slow" advClick="0" advTm="18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smtClean="0"/>
              <a:t>We sent our design ideas to the </a:t>
            </a:r>
            <a:r>
              <a:rPr lang="en-CA" sz="3200" dirty="0" smtClean="0"/>
              <a:t>architects. </a:t>
            </a:r>
            <a:endParaRPr lang="en-CA" sz="32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3604733855"/>
      </p:ext>
    </p:extLst>
  </p:cSld>
  <p:clrMapOvr>
    <a:masterClrMapping/>
  </p:clrMapOvr>
  <mc:AlternateContent xmlns:mc="http://schemas.openxmlformats.org/markup-compatibility/2006" xmlns:p14="http://schemas.microsoft.com/office/powerpoint/2010/main">
    <mc:Choice Requires="p14">
      <p:transition spd="slow" p14:dur="3400" advClick="0" advTm="13000">
        <p14:reveal/>
      </p:transition>
    </mc:Choice>
    <mc:Fallback xmlns="">
      <p:transition spd="slow" advClick="0" advTm="13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00400" y="1142206"/>
            <a:ext cx="5486400" cy="4114800"/>
          </a:xfrm>
        </p:spPr>
      </p:pic>
      <p:sp>
        <p:nvSpPr>
          <p:cNvPr id="3" name="Title 2"/>
          <p:cNvSpPr>
            <a:spLocks noGrp="1"/>
          </p:cNvSpPr>
          <p:nvPr>
            <p:ph type="title"/>
          </p:nvPr>
        </p:nvSpPr>
        <p:spPr>
          <a:xfrm>
            <a:off x="179512" y="188640"/>
            <a:ext cx="2377440" cy="1371600"/>
          </a:xfrm>
        </p:spPr>
        <p:txBody>
          <a:bodyPr/>
          <a:lstStyle/>
          <a:p>
            <a:r>
              <a:rPr lang="en-CA" dirty="0" smtClean="0"/>
              <a:t>The Architects reply!</a:t>
            </a:r>
            <a:endParaRPr lang="en-CA" dirty="0"/>
          </a:p>
        </p:txBody>
      </p:sp>
      <p:sp>
        <p:nvSpPr>
          <p:cNvPr id="4" name="Text Placeholder 3"/>
          <p:cNvSpPr>
            <a:spLocks noGrp="1"/>
          </p:cNvSpPr>
          <p:nvPr>
            <p:ph type="body" sz="half" idx="2"/>
          </p:nvPr>
        </p:nvSpPr>
        <p:spPr>
          <a:xfrm>
            <a:off x="179512" y="1772816"/>
            <a:ext cx="2377440" cy="4608512"/>
          </a:xfrm>
        </p:spPr>
        <p:txBody>
          <a:bodyPr>
            <a:noAutofit/>
          </a:bodyPr>
          <a:lstStyle/>
          <a:p>
            <a:r>
              <a:rPr lang="en-CA" sz="1600" dirty="0" smtClean="0"/>
              <a:t>“</a:t>
            </a:r>
            <a:r>
              <a:rPr lang="en-CA" sz="1600" dirty="0"/>
              <a:t>This is amazing - made my </a:t>
            </a:r>
            <a:r>
              <a:rPr lang="en-CA" sz="1600" dirty="0" smtClean="0"/>
              <a:t>day!  </a:t>
            </a:r>
            <a:r>
              <a:rPr lang="en-CA" sz="1600" dirty="0"/>
              <a:t>I love the range of their ideas from the big picture (“I want my school to be a rainbow, that is what I want”, “fireworks”, “sunshine”), to the smallest detail (“a small door for mice”, “bird feeders”, “climbing wall”), to the absolutely sublime (“indoor snowman, that’s melting)! </a:t>
            </a:r>
            <a:endParaRPr lang="en-CA" sz="1600" dirty="0" smtClean="0"/>
          </a:p>
          <a:p>
            <a:endParaRPr lang="en-CA" sz="1600" dirty="0"/>
          </a:p>
          <a:p>
            <a:r>
              <a:rPr lang="en-CA" sz="1600" dirty="0" smtClean="0"/>
              <a:t> </a:t>
            </a:r>
            <a:r>
              <a:rPr lang="en-CA" sz="1600" dirty="0"/>
              <a:t>Gabe </a:t>
            </a:r>
            <a:r>
              <a:rPr lang="en-CA" sz="1600" dirty="0" err="1"/>
              <a:t>Derksen</a:t>
            </a:r>
            <a:r>
              <a:rPr lang="en-CA" sz="1600" dirty="0"/>
              <a:t> </a:t>
            </a:r>
            <a:r>
              <a:rPr lang="en-CA" sz="1600" dirty="0" err="1"/>
              <a:t>numberTENarchitectural</a:t>
            </a:r>
            <a:r>
              <a:rPr lang="en-CA" sz="1600" dirty="0"/>
              <a:t> group. </a:t>
            </a:r>
          </a:p>
          <a:p>
            <a:r>
              <a:rPr lang="en-CA" sz="1600" dirty="0"/>
              <a:t> </a:t>
            </a:r>
          </a:p>
        </p:txBody>
      </p:sp>
    </p:spTree>
    <p:extLst>
      <p:ext uri="{BB962C8B-B14F-4D97-AF65-F5344CB8AC3E}">
        <p14:creationId xmlns:p14="http://schemas.microsoft.com/office/powerpoint/2010/main" val="3861282064"/>
      </p:ext>
    </p:extLst>
  </p:cSld>
  <p:clrMapOvr>
    <a:masterClrMapping/>
  </p:clrMapOvr>
  <mc:AlternateContent xmlns:mc="http://schemas.openxmlformats.org/markup-compatibility/2006" xmlns:p14="http://schemas.microsoft.com/office/powerpoint/2010/main">
    <mc:Choice Requires="p14">
      <p:transition spd="slow" p14:dur="3400" advClick="0" advTm="21000">
        <p14:reveal/>
      </p:transition>
    </mc:Choice>
    <mc:Fallback xmlns="">
      <p:transition spd="slow" advClick="0" advTm="21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sz="half" idx="1"/>
          </p:nvPr>
        </p:nvSpPr>
        <p:spPr>
          <a:xfrm>
            <a:off x="457200" y="476672"/>
            <a:ext cx="4038600" cy="5904656"/>
          </a:xfrm>
        </p:spPr>
        <p:txBody>
          <a:bodyPr>
            <a:normAutofit fontScale="77500" lnSpcReduction="20000"/>
          </a:bodyPr>
          <a:lstStyle/>
          <a:p>
            <a:r>
              <a:rPr lang="en-CA" dirty="0"/>
              <a:t>“I agree, these are truly inspirational! Thanks so much for sharing these with us. I loved the ideas that came out of this from a playground for animals, to a stars and hearts room, apple trees, slides and exactly 100 windows - how would that be for  learning to  count!  From towers to geodesic domes, there is a lot of creativity in this bunch!  They have set a high bar for us to meet and we will rise to the occasion.  Can’t wait to hear their feedback on the design</a:t>
            </a:r>
            <a:r>
              <a:rPr lang="en-CA" dirty="0" smtClean="0"/>
              <a:t>.”</a:t>
            </a:r>
          </a:p>
          <a:p>
            <a:pPr marL="0" indent="0">
              <a:buNone/>
            </a:pPr>
            <a:r>
              <a:rPr lang="en-CA" dirty="0" smtClean="0"/>
              <a:t> </a:t>
            </a:r>
          </a:p>
          <a:p>
            <a:r>
              <a:rPr lang="en-CA" dirty="0" smtClean="0"/>
              <a:t> </a:t>
            </a:r>
            <a:r>
              <a:rPr lang="en-CA" dirty="0" err="1"/>
              <a:t>LeeAnn</a:t>
            </a:r>
            <a:r>
              <a:rPr lang="en-CA" dirty="0"/>
              <a:t> Croft CITE360 studio.  </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4008" y="1988840"/>
            <a:ext cx="4038600" cy="3028950"/>
          </a:xfrm>
        </p:spPr>
      </p:pic>
    </p:spTree>
    <p:extLst>
      <p:ext uri="{BB962C8B-B14F-4D97-AF65-F5344CB8AC3E}">
        <p14:creationId xmlns:p14="http://schemas.microsoft.com/office/powerpoint/2010/main" val="2238164975"/>
      </p:ext>
    </p:extLst>
  </p:cSld>
  <p:clrMapOvr>
    <a:masterClrMapping/>
  </p:clrMapOvr>
  <mc:AlternateContent xmlns:mc="http://schemas.openxmlformats.org/markup-compatibility/2006" xmlns:p14="http://schemas.microsoft.com/office/powerpoint/2010/main">
    <mc:Choice Requires="p14">
      <p:transition spd="slow" p14:dur="3400" advClick="0" advTm="23000">
        <p14:reveal/>
      </p:transition>
    </mc:Choice>
    <mc:Fallback xmlns="">
      <p:transition spd="slow" advClick="0" advTm="23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3068960"/>
            <a:ext cx="2377440" cy="1371600"/>
          </a:xfrm>
        </p:spPr>
        <p:txBody>
          <a:bodyPr>
            <a:noAutofit/>
          </a:bodyPr>
          <a:lstStyle/>
          <a:p>
            <a:r>
              <a:rPr lang="en-CA" sz="2800" dirty="0" smtClean="0"/>
              <a:t>Our ideas were included as artwork in the designs for the new school</a:t>
            </a:r>
            <a:endParaRPr lang="en-CA" sz="2800" dirty="0"/>
          </a:p>
        </p:txBody>
      </p:sp>
      <p:sp>
        <p:nvSpPr>
          <p:cNvPr id="4" name="Text Placeholder 3"/>
          <p:cNvSpPr>
            <a:spLocks noGrp="1"/>
          </p:cNvSpPr>
          <p:nvPr>
            <p:ph type="body" sz="half" idx="2"/>
          </p:nvPr>
        </p:nvSpPr>
        <p:spPr/>
        <p:txBody>
          <a:bodyPr/>
          <a:lstStyle/>
          <a:p>
            <a:endParaRPr lang="en-CA" dirty="0"/>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87824" y="692696"/>
            <a:ext cx="5688632" cy="5544616"/>
          </a:xfrm>
          <a:prstGeom prst="rect">
            <a:avLst/>
          </a:prstGeom>
        </p:spPr>
      </p:pic>
    </p:spTree>
    <p:extLst>
      <p:ext uri="{BB962C8B-B14F-4D97-AF65-F5344CB8AC3E}">
        <p14:creationId xmlns:p14="http://schemas.microsoft.com/office/powerpoint/2010/main" val="3818460043"/>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54162"/>
          </a:xfrm>
        </p:spPr>
        <p:txBody>
          <a:bodyPr>
            <a:normAutofit fontScale="90000"/>
          </a:bodyPr>
          <a:lstStyle/>
          <a:p>
            <a:r>
              <a:rPr lang="en-CA" sz="2800" dirty="0" smtClean="0"/>
              <a:t>Our project began because our 102 year old school was being taken down to build a new school.</a:t>
            </a:r>
            <a:br>
              <a:rPr lang="en-CA" sz="2800" dirty="0" smtClean="0"/>
            </a:br>
            <a:r>
              <a:rPr lang="en-CA" sz="2800" dirty="0" smtClean="0"/>
              <a:t/>
            </a:r>
            <a:br>
              <a:rPr lang="en-CA" sz="2800" dirty="0" smtClean="0"/>
            </a:br>
            <a:r>
              <a:rPr lang="en-CA" sz="1100" dirty="0"/>
              <a:t>Picture from CBC News Posted: Mar 26, 2014 7:28 AM </a:t>
            </a:r>
          </a:p>
        </p:txBody>
      </p:sp>
      <p:pic>
        <p:nvPicPr>
          <p:cNvPr id="4" name="Content Placeholder 3" descr="hi-connaught-school"/>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916832"/>
            <a:ext cx="7200800" cy="4104455"/>
          </a:xfrm>
          <a:prstGeom prst="rect">
            <a:avLst/>
          </a:prstGeom>
          <a:noFill/>
          <a:ln>
            <a:noFill/>
          </a:ln>
        </p:spPr>
      </p:pic>
    </p:spTree>
    <p:extLst>
      <p:ext uri="{BB962C8B-B14F-4D97-AF65-F5344CB8AC3E}">
        <p14:creationId xmlns:p14="http://schemas.microsoft.com/office/powerpoint/2010/main" val="1052042077"/>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728192"/>
          </a:xfrm>
        </p:spPr>
        <p:txBody>
          <a:bodyPr>
            <a:normAutofit fontScale="90000"/>
          </a:bodyPr>
          <a:lstStyle/>
          <a:p>
            <a:r>
              <a:rPr lang="en-CA" sz="2800" dirty="0"/>
              <a:t>The architects sent us pictures of different school designs that the children looked at to choose their favorite design ideas for different areas in the school like the gym, </a:t>
            </a:r>
            <a:r>
              <a:rPr lang="en-CA" sz="2800" dirty="0" smtClean="0"/>
              <a:t>library </a:t>
            </a:r>
            <a:r>
              <a:rPr lang="en-CA" sz="2800" dirty="0"/>
              <a:t>or </a:t>
            </a:r>
            <a:r>
              <a:rPr lang="en-CA" sz="2800" dirty="0" smtClean="0"/>
              <a:t>classroom.</a:t>
            </a:r>
            <a:r>
              <a:rPr lang="en-CA" sz="1800" dirty="0"/>
              <a:t/>
            </a:r>
            <a:br>
              <a:rPr lang="en-CA" sz="1800" dirty="0"/>
            </a:br>
            <a:endParaRPr lang="en-CA" sz="18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1927367037"/>
      </p:ext>
    </p:extLst>
  </p:cSld>
  <p:clrMapOvr>
    <a:masterClrMapping/>
  </p:clrMapOvr>
  <mc:AlternateContent xmlns:mc="http://schemas.openxmlformats.org/markup-compatibility/2006" xmlns:p14="http://schemas.microsoft.com/office/powerpoint/2010/main">
    <mc:Choice Requires="p14">
      <p:transition spd="slow" p14:dur="3400" advClick="0" advTm="19000">
        <p14:reveal/>
      </p:transition>
    </mc:Choice>
    <mc:Fallback xmlns="">
      <p:transition spd="slow" advClick="0" advTm="19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8229600" cy="1143000"/>
          </a:xfrm>
        </p:spPr>
        <p:txBody>
          <a:bodyPr>
            <a:normAutofit/>
          </a:bodyPr>
          <a:lstStyle/>
          <a:p>
            <a:r>
              <a:rPr lang="en-CA" sz="3200" dirty="0" smtClean="0"/>
              <a:t>We used </a:t>
            </a:r>
            <a:r>
              <a:rPr lang="en-CA" sz="3200" dirty="0"/>
              <a:t>the pictures as an inspiration to plan what </a:t>
            </a:r>
            <a:r>
              <a:rPr lang="en-CA" sz="3200" dirty="0" smtClean="0"/>
              <a:t>to </a:t>
            </a:r>
            <a:r>
              <a:rPr lang="en-CA" sz="3200" dirty="0"/>
              <a:t>include in </a:t>
            </a:r>
            <a:r>
              <a:rPr lang="en-CA" sz="3200" dirty="0" smtClean="0"/>
              <a:t>our </a:t>
            </a:r>
            <a:r>
              <a:rPr lang="en-CA" sz="3200" dirty="0"/>
              <a:t>designs</a:t>
            </a:r>
            <a:r>
              <a:rPr lang="en-CA" sz="1800" dirty="0"/>
              <a:t>.</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249605536"/>
      </p:ext>
    </p:extLst>
  </p:cSld>
  <p:clrMapOvr>
    <a:masterClrMapping/>
  </p:clrMapOvr>
  <mc:AlternateContent xmlns:mc="http://schemas.openxmlformats.org/markup-compatibility/2006" xmlns:p14="http://schemas.microsoft.com/office/powerpoint/2010/main">
    <mc:Choice Requires="p14">
      <p:transition spd="slow" p14:dur="3400" advClick="0" advTm="16000">
        <p14:reveal/>
      </p:transition>
    </mc:Choice>
    <mc:Fallback xmlns="">
      <p:transition spd="slow" advClick="0" advTm="16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6210"/>
          </a:xfrm>
        </p:spPr>
        <p:txBody>
          <a:bodyPr>
            <a:normAutofit/>
          </a:bodyPr>
          <a:lstStyle/>
          <a:p>
            <a:r>
              <a:rPr lang="en-CA" sz="4800" dirty="0" smtClean="0"/>
              <a:t>Let the Building Begin</a:t>
            </a:r>
            <a:r>
              <a:rPr lang="en-CA" dirty="0" smtClean="0"/>
              <a:t/>
            </a:r>
            <a:br>
              <a:rPr lang="en-CA" dirty="0" smtClean="0"/>
            </a:br>
            <a:r>
              <a:rPr lang="en-CA" sz="2800" dirty="0" smtClean="0"/>
              <a:t>What do we need to build our school models?</a:t>
            </a:r>
            <a:endParaRPr lang="en-CA" sz="28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924926194"/>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42194"/>
          </a:xfrm>
        </p:spPr>
        <p:txBody>
          <a:bodyPr>
            <a:normAutofit/>
          </a:bodyPr>
          <a:lstStyle/>
          <a:p>
            <a:r>
              <a:rPr lang="en-CA" sz="2400" dirty="0"/>
              <a:t>They began by making a variety of smaller individual building designs.  Initially they built schools but soon began building all types of buildings and machines from kitty cat machines to mouse houses.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35696" y="2060848"/>
            <a:ext cx="5609596" cy="4207197"/>
          </a:xfrm>
        </p:spPr>
      </p:pic>
    </p:spTree>
    <p:extLst>
      <p:ext uri="{BB962C8B-B14F-4D97-AF65-F5344CB8AC3E}">
        <p14:creationId xmlns:p14="http://schemas.microsoft.com/office/powerpoint/2010/main" val="1335683714"/>
      </p:ext>
    </p:extLst>
  </p:cSld>
  <p:clrMapOvr>
    <a:masterClrMapping/>
  </p:clrMapOvr>
  <mc:AlternateContent xmlns:mc="http://schemas.openxmlformats.org/markup-compatibility/2006" xmlns:p14="http://schemas.microsoft.com/office/powerpoint/2010/main">
    <mc:Choice Requires="p14">
      <p:transition spd="slow" p14:dur="3400" advClick="0" advTm="18000">
        <p14:reveal/>
      </p:transition>
    </mc:Choice>
    <mc:Fallback xmlns="">
      <p:transition spd="slow" advClick="0" advTm="18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764704"/>
            <a:ext cx="7392820" cy="5544616"/>
          </a:xfrm>
        </p:spPr>
      </p:pic>
    </p:spTree>
    <p:extLst>
      <p:ext uri="{BB962C8B-B14F-4D97-AF65-F5344CB8AC3E}">
        <p14:creationId xmlns:p14="http://schemas.microsoft.com/office/powerpoint/2010/main" val="3894324556"/>
      </p:ext>
    </p:extLst>
  </p:cSld>
  <p:clrMapOvr>
    <a:masterClrMapping/>
  </p:clrMapOvr>
  <mc:AlternateContent xmlns:mc="http://schemas.openxmlformats.org/markup-compatibility/2006" xmlns:p14="http://schemas.microsoft.com/office/powerpoint/2010/main">
    <mc:Choice Requires="p14">
      <p:transition spd="slow" p14:dur="3400" advClick="0" advTm="12000">
        <p14:reveal/>
      </p:transition>
    </mc:Choice>
    <mc:Fallback xmlns="">
      <p:transition spd="slow" advClick="0" advTm="12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764704"/>
            <a:ext cx="7059629" cy="5294722"/>
          </a:xfrm>
        </p:spPr>
      </p:pic>
    </p:spTree>
    <p:extLst>
      <p:ext uri="{BB962C8B-B14F-4D97-AF65-F5344CB8AC3E}">
        <p14:creationId xmlns:p14="http://schemas.microsoft.com/office/powerpoint/2010/main" val="914810547"/>
      </p:ext>
    </p:extLst>
  </p:cSld>
  <p:clrMapOvr>
    <a:masterClrMapping/>
  </p:clrMapOvr>
  <mc:AlternateContent xmlns:mc="http://schemas.openxmlformats.org/markup-compatibility/2006" xmlns:p14="http://schemas.microsoft.com/office/powerpoint/2010/main">
    <mc:Choice Requires="p14">
      <p:transition spd="slow" p14:dur="3400" advClick="0" advTm="12000">
        <p14:reveal/>
      </p:transition>
    </mc:Choice>
    <mc:Fallback xmlns="">
      <p:transition spd="slow" advClick="0" advTm="12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836712"/>
            <a:ext cx="7131637" cy="5348728"/>
          </a:xfrm>
        </p:spPr>
      </p:pic>
    </p:spTree>
    <p:extLst>
      <p:ext uri="{BB962C8B-B14F-4D97-AF65-F5344CB8AC3E}">
        <p14:creationId xmlns:p14="http://schemas.microsoft.com/office/powerpoint/2010/main" val="1673547212"/>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8728" y="435398"/>
            <a:ext cx="7587687" cy="5690765"/>
          </a:xfrm>
        </p:spPr>
      </p:pic>
    </p:spTree>
    <p:extLst>
      <p:ext uri="{BB962C8B-B14F-4D97-AF65-F5344CB8AC3E}">
        <p14:creationId xmlns:p14="http://schemas.microsoft.com/office/powerpoint/2010/main" val="2021978372"/>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6707" y="453400"/>
            <a:ext cx="7563685" cy="5672764"/>
          </a:xfrm>
        </p:spPr>
      </p:pic>
    </p:spTree>
    <p:extLst>
      <p:ext uri="{BB962C8B-B14F-4D97-AF65-F5344CB8AC3E}">
        <p14:creationId xmlns:p14="http://schemas.microsoft.com/office/powerpoint/2010/main" val="295512097"/>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The children explored the building process using a variety of </a:t>
            </a:r>
            <a:r>
              <a:rPr lang="en-CA" dirty="0" smtClean="0"/>
              <a:t>materials.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635034341"/>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92696"/>
            <a:ext cx="8229600" cy="1143000"/>
          </a:xfrm>
        </p:spPr>
        <p:txBody>
          <a:bodyPr>
            <a:normAutofit fontScale="90000"/>
          </a:bodyPr>
          <a:lstStyle/>
          <a:p>
            <a:r>
              <a:rPr lang="en-CA" sz="1600" dirty="0"/>
              <a:t>Five of the twenty four students in our current morning or afternoon pre-k classes attended the old school as three year olds. </a:t>
            </a:r>
            <a:r>
              <a:rPr lang="en-CA" sz="1600" dirty="0" smtClean="0"/>
              <a:t/>
            </a:r>
            <a:br>
              <a:rPr lang="en-CA" sz="1600" dirty="0" smtClean="0"/>
            </a:br>
            <a:r>
              <a:rPr lang="en-CA" sz="1600" dirty="0"/>
              <a:t>Although the rest of the </a:t>
            </a:r>
            <a:r>
              <a:rPr lang="en-CA" sz="1600" dirty="0" smtClean="0"/>
              <a:t>three and four year old students </a:t>
            </a:r>
            <a:r>
              <a:rPr lang="en-CA" sz="1600" dirty="0"/>
              <a:t>never went to school in the old building most of them live in the neighborhood and watched the demolition occur. </a:t>
            </a:r>
            <a:r>
              <a:rPr lang="en-CA" sz="1600" dirty="0" smtClean="0"/>
              <a:t/>
            </a:r>
            <a:br>
              <a:rPr lang="en-CA" sz="1600" dirty="0" smtClean="0"/>
            </a:br>
            <a:r>
              <a:rPr lang="en-CA" sz="1600" dirty="0" smtClean="0"/>
              <a:t/>
            </a:r>
            <a:br>
              <a:rPr lang="en-CA" sz="1600" dirty="0" smtClean="0"/>
            </a:br>
            <a:r>
              <a:rPr lang="en-CA" sz="1100" dirty="0"/>
              <a:t>Picture from </a:t>
            </a:r>
            <a:r>
              <a:rPr lang="en-CA" sz="1100" dirty="0" err="1"/>
              <a:t>Globlal</a:t>
            </a:r>
            <a:r>
              <a:rPr lang="en-CA" sz="1100" dirty="0"/>
              <a:t> News September 11, 2014 12:50 pm</a:t>
            </a:r>
            <a:r>
              <a:rPr lang="en-CA" sz="1400" dirty="0"/>
              <a:t/>
            </a:r>
            <a:br>
              <a:rPr lang="en-CA" sz="1400" dirty="0"/>
            </a:br>
            <a:endParaRPr lang="en-CA" sz="1600" dirty="0"/>
          </a:p>
        </p:txBody>
      </p:sp>
      <p:pic>
        <p:nvPicPr>
          <p:cNvPr id="4" name="Content Placeholder 3" descr="After 105 years, Connaught school is being torn down - but some of the masonry on the building is being salvaged."/>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p:spPr>
      </p:pic>
    </p:spTree>
    <p:extLst>
      <p:ext uri="{BB962C8B-B14F-4D97-AF65-F5344CB8AC3E}">
        <p14:creationId xmlns:p14="http://schemas.microsoft.com/office/powerpoint/2010/main" val="3375117644"/>
      </p:ext>
    </p:extLst>
  </p:cSld>
  <p:clrMapOvr>
    <a:masterClrMapping/>
  </p:clrMapOvr>
  <mc:AlternateContent xmlns:mc="http://schemas.openxmlformats.org/markup-compatibility/2006" xmlns:p14="http://schemas.microsoft.com/office/powerpoint/2010/main">
    <mc:Choice Requires="p14">
      <p:transition spd="slow" p14:dur="3400" advClick="0" advTm="13000">
        <p14:reveal/>
      </p:transition>
    </mc:Choice>
    <mc:Fallback xmlns="">
      <p:transition spd="slow" advClick="0" advTm="13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We noticed the structures become more complex.</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4038391790"/>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They began to display their </a:t>
            </a:r>
            <a:r>
              <a:rPr lang="en-CA" dirty="0" smtClean="0"/>
              <a:t>buildings.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4269312883"/>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Text Placeholder 2"/>
          <p:cNvSpPr>
            <a:spLocks noGrp="1"/>
          </p:cNvSpPr>
          <p:nvPr>
            <p:ph type="body" idx="1"/>
          </p:nvPr>
        </p:nvSpPr>
        <p:spPr/>
        <p:txBody>
          <a:bodyPr/>
          <a:lstStyle/>
          <a:p>
            <a:endParaRPr lang="en-CA"/>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95536" y="1628800"/>
            <a:ext cx="4422279" cy="3316709"/>
          </a:xfrm>
        </p:spPr>
      </p:pic>
      <p:sp>
        <p:nvSpPr>
          <p:cNvPr id="5" name="Text Placeholder 4"/>
          <p:cNvSpPr>
            <a:spLocks noGrp="1"/>
          </p:cNvSpPr>
          <p:nvPr>
            <p:ph type="body" sz="quarter" idx="3"/>
          </p:nvPr>
        </p:nvSpPr>
        <p:spPr/>
        <p:txBody>
          <a:bodyPr/>
          <a:lstStyle/>
          <a:p>
            <a:endParaRPr lang="en-CA"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148064" y="1052736"/>
            <a:ext cx="3441231" cy="4588308"/>
          </a:xfrm>
        </p:spPr>
      </p:pic>
    </p:spTree>
    <p:extLst>
      <p:ext uri="{BB962C8B-B14F-4D97-AF65-F5344CB8AC3E}">
        <p14:creationId xmlns:p14="http://schemas.microsoft.com/office/powerpoint/2010/main" val="1011106399"/>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218"/>
          </a:xfrm>
        </p:spPr>
        <p:txBody>
          <a:bodyPr>
            <a:normAutofit fontScale="90000"/>
          </a:bodyPr>
          <a:lstStyle/>
          <a:p>
            <a:r>
              <a:rPr lang="en-CA" sz="2400" dirty="0"/>
              <a:t>One day we noticed </a:t>
            </a:r>
            <a:r>
              <a:rPr lang="en-CA" sz="2400" dirty="0" smtClean="0"/>
              <a:t>the children </a:t>
            </a:r>
            <a:r>
              <a:rPr lang="en-CA" sz="2400" dirty="0"/>
              <a:t>using cardboard to go around their buildings and asked if they would like to use larger boxes to build with.  This sparked a whole investigation about measurement and exploring what it is like to be inside a structure.</a:t>
            </a:r>
            <a:r>
              <a:rPr lang="en-CA" sz="1600" dirty="0"/>
              <a:t/>
            </a:r>
            <a:br>
              <a:rPr lang="en-CA" sz="1600" dirty="0"/>
            </a:br>
            <a:endParaRPr lang="en-CA" sz="1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35696" y="1844824"/>
            <a:ext cx="6034617" cy="4525963"/>
          </a:xfrm>
        </p:spPr>
      </p:pic>
    </p:spTree>
    <p:extLst>
      <p:ext uri="{BB962C8B-B14F-4D97-AF65-F5344CB8AC3E}">
        <p14:creationId xmlns:p14="http://schemas.microsoft.com/office/powerpoint/2010/main" val="3471777150"/>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67544" y="2780928"/>
            <a:ext cx="4038600" cy="302895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4008" y="1052736"/>
            <a:ext cx="4038600" cy="3028950"/>
          </a:xfrm>
        </p:spPr>
      </p:pic>
    </p:spTree>
    <p:extLst>
      <p:ext uri="{BB962C8B-B14F-4D97-AF65-F5344CB8AC3E}">
        <p14:creationId xmlns:p14="http://schemas.microsoft.com/office/powerpoint/2010/main" val="2510876107"/>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548680"/>
            <a:ext cx="4217516" cy="5623355"/>
          </a:xfrm>
        </p:spPr>
      </p:pic>
    </p:spTree>
    <p:extLst>
      <p:ext uri="{BB962C8B-B14F-4D97-AF65-F5344CB8AC3E}">
        <p14:creationId xmlns:p14="http://schemas.microsoft.com/office/powerpoint/2010/main" val="1345420785"/>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We measured </a:t>
            </a:r>
            <a:r>
              <a:rPr lang="en-CA" dirty="0" smtClean="0"/>
              <a:t>everything.</a:t>
            </a:r>
            <a:endParaRPr lang="en-CA"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079736817"/>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489063735"/>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The architects returned to show us their new school designs and answer questions.</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986062774"/>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229600" cy="1575048"/>
          </a:xfrm>
        </p:spPr>
        <p:txBody>
          <a:bodyPr>
            <a:normAutofit fontScale="90000"/>
          </a:bodyPr>
          <a:lstStyle/>
          <a:p>
            <a:r>
              <a:rPr lang="en-CA" sz="3100" dirty="0" smtClean="0"/>
              <a:t/>
            </a:r>
            <a:br>
              <a:rPr lang="en-CA" sz="3100" dirty="0" smtClean="0"/>
            </a:br>
            <a:r>
              <a:rPr lang="en-CA" sz="3100" dirty="0" smtClean="0"/>
              <a:t>To demonstrate what we had learned the students decided to design their own school model. Their second choice had been to make up a dance about building a school.</a:t>
            </a:r>
            <a:endParaRPr lang="en-CA" sz="31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23728" y="2276872"/>
            <a:ext cx="5177548" cy="3883161"/>
          </a:xfrm>
        </p:spPr>
      </p:pic>
    </p:spTree>
    <p:extLst>
      <p:ext uri="{BB962C8B-B14F-4D97-AF65-F5344CB8AC3E}">
        <p14:creationId xmlns:p14="http://schemas.microsoft.com/office/powerpoint/2010/main" val="390634219"/>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We wondered…</a:t>
            </a:r>
            <a:endParaRPr lang="en-CA" dirty="0"/>
          </a:p>
        </p:txBody>
      </p:sp>
      <p:sp>
        <p:nvSpPr>
          <p:cNvPr id="3" name="Text Placeholder 2"/>
          <p:cNvSpPr>
            <a:spLocks noGrp="1"/>
          </p:cNvSpPr>
          <p:nvPr>
            <p:ph type="body" idx="1"/>
          </p:nvPr>
        </p:nvSpPr>
        <p:spPr/>
        <p:txBody>
          <a:bodyPr>
            <a:normAutofit fontScale="92500" lnSpcReduction="20000"/>
          </a:bodyPr>
          <a:lstStyle/>
          <a:p>
            <a:r>
              <a:rPr lang="en-CA" dirty="0" smtClean="0"/>
              <a:t>What do the children like to do at school?</a:t>
            </a:r>
            <a:endParaRPr lang="en-CA"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635448"/>
            <a:ext cx="4040188" cy="3030141"/>
          </a:xfrm>
        </p:spPr>
      </p:pic>
      <p:sp>
        <p:nvSpPr>
          <p:cNvPr id="5" name="Text Placeholder 4"/>
          <p:cNvSpPr>
            <a:spLocks noGrp="1"/>
          </p:cNvSpPr>
          <p:nvPr>
            <p:ph type="body" sz="quarter" idx="3"/>
          </p:nvPr>
        </p:nvSpPr>
        <p:spPr>
          <a:xfrm>
            <a:off x="4644008" y="692696"/>
            <a:ext cx="4041775" cy="639762"/>
          </a:xfrm>
        </p:spPr>
        <p:txBody>
          <a:bodyPr/>
          <a:lstStyle/>
          <a:p>
            <a:r>
              <a:rPr lang="en-CA" dirty="0" smtClean="0"/>
              <a:t>They told us:  I like to…</a:t>
            </a:r>
            <a:endParaRPr lang="en-CA" dirty="0"/>
          </a:p>
        </p:txBody>
      </p:sp>
      <p:sp>
        <p:nvSpPr>
          <p:cNvPr id="6" name="Content Placeholder 5"/>
          <p:cNvSpPr>
            <a:spLocks noGrp="1"/>
          </p:cNvSpPr>
          <p:nvPr>
            <p:ph sz="quarter" idx="4"/>
          </p:nvPr>
        </p:nvSpPr>
        <p:spPr>
          <a:xfrm>
            <a:off x="4645025" y="1412776"/>
            <a:ext cx="4041775" cy="4713387"/>
          </a:xfrm>
        </p:spPr>
        <p:txBody>
          <a:bodyPr>
            <a:normAutofit fontScale="85000" lnSpcReduction="20000"/>
          </a:bodyPr>
          <a:lstStyle/>
          <a:p>
            <a:pPr lvl="0"/>
            <a:r>
              <a:rPr lang="en-CA" dirty="0"/>
              <a:t>Play </a:t>
            </a:r>
            <a:r>
              <a:rPr lang="en-CA" dirty="0" err="1"/>
              <a:t>play</a:t>
            </a:r>
            <a:r>
              <a:rPr lang="en-CA" dirty="0"/>
              <a:t> dough and go down the slide.  Fischer</a:t>
            </a:r>
          </a:p>
          <a:p>
            <a:pPr lvl="0"/>
            <a:r>
              <a:rPr lang="en-CA" dirty="0" smtClean="0"/>
              <a:t>Build </a:t>
            </a:r>
            <a:r>
              <a:rPr lang="en-CA" dirty="0"/>
              <a:t>with blocks and play with magnifying glasses.  </a:t>
            </a:r>
            <a:r>
              <a:rPr lang="en-CA" dirty="0" err="1"/>
              <a:t>Raine</a:t>
            </a:r>
            <a:endParaRPr lang="en-CA" dirty="0"/>
          </a:p>
          <a:p>
            <a:pPr lvl="0"/>
            <a:r>
              <a:rPr lang="en-CA" dirty="0" smtClean="0"/>
              <a:t>Do </a:t>
            </a:r>
            <a:r>
              <a:rPr lang="en-CA" dirty="0"/>
              <a:t>puzzles.  Jackson</a:t>
            </a:r>
          </a:p>
          <a:p>
            <a:pPr lvl="0"/>
            <a:r>
              <a:rPr lang="en-CA" dirty="0"/>
              <a:t>Paint with water paints. Seth</a:t>
            </a:r>
          </a:p>
          <a:p>
            <a:pPr lvl="0"/>
            <a:r>
              <a:rPr lang="en-CA" dirty="0"/>
              <a:t>Play guitar. Jeremiah</a:t>
            </a:r>
          </a:p>
          <a:p>
            <a:pPr lvl="0"/>
            <a:r>
              <a:rPr lang="en-CA" dirty="0" smtClean="0"/>
              <a:t>Playing </a:t>
            </a:r>
            <a:r>
              <a:rPr lang="en-CA" dirty="0"/>
              <a:t>with dinosaurs and ponies.  I like building things.  </a:t>
            </a:r>
            <a:r>
              <a:rPr lang="en-CA" dirty="0" err="1"/>
              <a:t>Perla</a:t>
            </a:r>
            <a:endParaRPr lang="en-CA" dirty="0"/>
          </a:p>
          <a:p>
            <a:pPr lvl="0"/>
            <a:r>
              <a:rPr lang="en-CA" dirty="0"/>
              <a:t>Read a book. </a:t>
            </a:r>
            <a:r>
              <a:rPr lang="en-CA" dirty="0" err="1"/>
              <a:t>Lilou</a:t>
            </a:r>
            <a:endParaRPr lang="en-CA" dirty="0"/>
          </a:p>
          <a:p>
            <a:pPr lvl="0"/>
            <a:r>
              <a:rPr lang="en-CA" dirty="0" smtClean="0"/>
              <a:t>Play </a:t>
            </a:r>
            <a:r>
              <a:rPr lang="en-CA" dirty="0"/>
              <a:t>with dolls and play upstairs. </a:t>
            </a:r>
            <a:r>
              <a:rPr lang="en-CA" dirty="0" err="1"/>
              <a:t>WiYanna</a:t>
            </a:r>
            <a:endParaRPr lang="en-CA" dirty="0"/>
          </a:p>
          <a:p>
            <a:pPr lvl="0"/>
            <a:r>
              <a:rPr lang="en-CA" dirty="0" smtClean="0"/>
              <a:t>Play </a:t>
            </a:r>
            <a:r>
              <a:rPr lang="en-CA" dirty="0"/>
              <a:t>with dinosaurs and the iPad. </a:t>
            </a:r>
            <a:r>
              <a:rPr lang="en-CA" dirty="0" err="1"/>
              <a:t>Faeryn</a:t>
            </a:r>
            <a:endParaRPr lang="en-CA" dirty="0"/>
          </a:p>
          <a:p>
            <a:pPr lvl="0"/>
            <a:r>
              <a:rPr lang="en-CA" dirty="0"/>
              <a:t>Play everything, and the playground. </a:t>
            </a:r>
            <a:r>
              <a:rPr lang="en-CA" dirty="0" smtClean="0"/>
              <a:t>Sam</a:t>
            </a:r>
            <a:endParaRPr lang="en-CA" dirty="0"/>
          </a:p>
        </p:txBody>
      </p:sp>
    </p:spTree>
    <p:extLst>
      <p:ext uri="{BB962C8B-B14F-4D97-AF65-F5344CB8AC3E}">
        <p14:creationId xmlns:p14="http://schemas.microsoft.com/office/powerpoint/2010/main" val="1634639410"/>
      </p:ext>
    </p:extLst>
  </p:cSld>
  <p:clrMapOvr>
    <a:masterClrMapping/>
  </p:clrMapOvr>
  <mc:AlternateContent xmlns:mc="http://schemas.openxmlformats.org/markup-compatibility/2006" xmlns:p14="http://schemas.microsoft.com/office/powerpoint/2010/main">
    <mc:Choice Requires="p14">
      <p:transition spd="slow" p14:dur="3400" advClick="0" advTm="30000">
        <p14:reveal/>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1000"/>
                                        <p:tgtEl>
                                          <p:spTgt spid="6">
                                            <p:txEl>
                                              <p:pRg st="1" end="1"/>
                                            </p:txEl>
                                          </p:spTgt>
                                        </p:tgtEl>
                                      </p:cBhvr>
                                    </p:animEffect>
                                    <p:anim calcmode="lin" valueType="num">
                                      <p:cBhvr>
                                        <p:cTn id="1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1000"/>
                                        <p:tgtEl>
                                          <p:spTgt spid="6">
                                            <p:txEl>
                                              <p:pRg st="2" end="2"/>
                                            </p:txEl>
                                          </p:spTgt>
                                        </p:tgtEl>
                                      </p:cBhvr>
                                    </p:animEffect>
                                    <p:anim calcmode="lin" valueType="num">
                                      <p:cBhvr>
                                        <p:cTn id="2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1000"/>
                                        <p:tgtEl>
                                          <p:spTgt spid="6">
                                            <p:txEl>
                                              <p:pRg st="3" end="3"/>
                                            </p:txEl>
                                          </p:spTgt>
                                        </p:tgtEl>
                                      </p:cBhvr>
                                    </p:animEffect>
                                    <p:anim calcmode="lin" valueType="num">
                                      <p:cBhvr>
                                        <p:cTn id="3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fade">
                                      <p:cBhvr>
                                        <p:cTn id="39" dur="1000"/>
                                        <p:tgtEl>
                                          <p:spTgt spid="6">
                                            <p:txEl>
                                              <p:pRg st="4" end="4"/>
                                            </p:txEl>
                                          </p:spTgt>
                                        </p:tgtEl>
                                      </p:cBhvr>
                                    </p:animEffect>
                                    <p:anim calcmode="lin" valueType="num">
                                      <p:cBhvr>
                                        <p:cTn id="4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6">
                                            <p:txEl>
                                              <p:pRg st="5" end="5"/>
                                            </p:txEl>
                                          </p:spTgt>
                                        </p:tgtEl>
                                        <p:attrNameLst>
                                          <p:attrName>style.visibility</p:attrName>
                                        </p:attrNameLst>
                                      </p:cBhvr>
                                      <p:to>
                                        <p:strVal val="visible"/>
                                      </p:to>
                                    </p:set>
                                    <p:animEffect transition="in" filter="fade">
                                      <p:cBhvr>
                                        <p:cTn id="46" dur="1000"/>
                                        <p:tgtEl>
                                          <p:spTgt spid="6">
                                            <p:txEl>
                                              <p:pRg st="5" end="5"/>
                                            </p:txEl>
                                          </p:spTgt>
                                        </p:tgtEl>
                                      </p:cBhvr>
                                    </p:animEffect>
                                    <p:anim calcmode="lin" valueType="num">
                                      <p:cBhvr>
                                        <p:cTn id="47"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6">
                                            <p:txEl>
                                              <p:pRg st="6" end="6"/>
                                            </p:txEl>
                                          </p:spTgt>
                                        </p:tgtEl>
                                        <p:attrNameLst>
                                          <p:attrName>style.visibility</p:attrName>
                                        </p:attrNameLst>
                                      </p:cBhvr>
                                      <p:to>
                                        <p:strVal val="visible"/>
                                      </p:to>
                                    </p:set>
                                    <p:animEffect transition="in" filter="fade">
                                      <p:cBhvr>
                                        <p:cTn id="53" dur="1000"/>
                                        <p:tgtEl>
                                          <p:spTgt spid="6">
                                            <p:txEl>
                                              <p:pRg st="6" end="6"/>
                                            </p:txEl>
                                          </p:spTgt>
                                        </p:tgtEl>
                                      </p:cBhvr>
                                    </p:animEffect>
                                    <p:anim calcmode="lin" valueType="num">
                                      <p:cBhvr>
                                        <p:cTn id="54"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6">
                                            <p:txEl>
                                              <p:pRg st="7" end="7"/>
                                            </p:txEl>
                                          </p:spTgt>
                                        </p:tgtEl>
                                        <p:attrNameLst>
                                          <p:attrName>style.visibility</p:attrName>
                                        </p:attrNameLst>
                                      </p:cBhvr>
                                      <p:to>
                                        <p:strVal val="visible"/>
                                      </p:to>
                                    </p:set>
                                    <p:animEffect transition="in" filter="fade">
                                      <p:cBhvr>
                                        <p:cTn id="60" dur="1000"/>
                                        <p:tgtEl>
                                          <p:spTgt spid="6">
                                            <p:txEl>
                                              <p:pRg st="7" end="7"/>
                                            </p:txEl>
                                          </p:spTgt>
                                        </p:tgtEl>
                                      </p:cBhvr>
                                    </p:animEffect>
                                    <p:anim calcmode="lin" valueType="num">
                                      <p:cBhvr>
                                        <p:cTn id="61"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62"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6">
                                            <p:txEl>
                                              <p:pRg st="8" end="8"/>
                                            </p:txEl>
                                          </p:spTgt>
                                        </p:tgtEl>
                                        <p:attrNameLst>
                                          <p:attrName>style.visibility</p:attrName>
                                        </p:attrNameLst>
                                      </p:cBhvr>
                                      <p:to>
                                        <p:strVal val="visible"/>
                                      </p:to>
                                    </p:set>
                                    <p:animEffect transition="in" filter="fade">
                                      <p:cBhvr>
                                        <p:cTn id="67" dur="1000"/>
                                        <p:tgtEl>
                                          <p:spTgt spid="6">
                                            <p:txEl>
                                              <p:pRg st="8" end="8"/>
                                            </p:txEl>
                                          </p:spTgt>
                                        </p:tgtEl>
                                      </p:cBhvr>
                                    </p:animEffect>
                                    <p:anim calcmode="lin" valueType="num">
                                      <p:cBhvr>
                                        <p:cTn id="68"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69"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6">
                                            <p:txEl>
                                              <p:pRg st="9" end="9"/>
                                            </p:txEl>
                                          </p:spTgt>
                                        </p:tgtEl>
                                        <p:attrNameLst>
                                          <p:attrName>style.visibility</p:attrName>
                                        </p:attrNameLst>
                                      </p:cBhvr>
                                      <p:to>
                                        <p:strVal val="visible"/>
                                      </p:to>
                                    </p:set>
                                    <p:animEffect transition="in" filter="fade">
                                      <p:cBhvr>
                                        <p:cTn id="74" dur="1000"/>
                                        <p:tgtEl>
                                          <p:spTgt spid="6">
                                            <p:txEl>
                                              <p:pRg st="9" end="9"/>
                                            </p:txEl>
                                          </p:spTgt>
                                        </p:tgtEl>
                                      </p:cBhvr>
                                    </p:animEffect>
                                    <p:anim calcmode="lin" valueType="num">
                                      <p:cBhvr>
                                        <p:cTn id="75"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76"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We made our school model out of cardboard to use as a template for the wooden version.</a:t>
            </a:r>
            <a:endParaRPr lang="en-CA"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907704" y="2060848"/>
            <a:ext cx="5122912" cy="3842184"/>
          </a:xfrm>
        </p:spPr>
      </p:pic>
      <p:sp>
        <p:nvSpPr>
          <p:cNvPr id="3" name="Content Placeholder 2"/>
          <p:cNvSpPr>
            <a:spLocks noGrp="1"/>
          </p:cNvSpPr>
          <p:nvPr>
            <p:ph sz="half" idx="2"/>
          </p:nvPr>
        </p:nvSpPr>
        <p:spPr/>
        <p:txBody>
          <a:bodyPr/>
          <a:lstStyle/>
          <a:p>
            <a:endParaRPr lang="en-CA"/>
          </a:p>
        </p:txBody>
      </p:sp>
    </p:spTree>
    <p:extLst>
      <p:ext uri="{BB962C8B-B14F-4D97-AF65-F5344CB8AC3E}">
        <p14:creationId xmlns:p14="http://schemas.microsoft.com/office/powerpoint/2010/main" val="1771514629"/>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When the wood was cut we used screws to fasten the boards together.</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78385573"/>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We filled all the cracks with </a:t>
            </a:r>
            <a:r>
              <a:rPr lang="en-CA" dirty="0" smtClean="0"/>
              <a:t>plaster.</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306422337"/>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796950"/>
          </a:xfrm>
        </p:spPr>
        <p:txBody>
          <a:bodyPr/>
          <a:lstStyle/>
          <a:p>
            <a:r>
              <a:rPr lang="en-CA" dirty="0" smtClean="0"/>
              <a:t>We sanded and cleaned the </a:t>
            </a:r>
            <a:r>
              <a:rPr lang="en-CA" dirty="0" smtClean="0"/>
              <a:t>surfaces.</a:t>
            </a:r>
            <a:endParaRPr lang="en-CA"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27784" y="1412776"/>
            <a:ext cx="3641452" cy="4855270"/>
          </a:xfrm>
        </p:spPr>
      </p:pic>
    </p:spTree>
    <p:extLst>
      <p:ext uri="{BB962C8B-B14F-4D97-AF65-F5344CB8AC3E}">
        <p14:creationId xmlns:p14="http://schemas.microsoft.com/office/powerpoint/2010/main" val="1589510515"/>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We painted a primer coat on the </a:t>
            </a:r>
            <a:r>
              <a:rPr lang="en-CA" dirty="0" smtClean="0"/>
              <a:t>wood.</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162793138"/>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We began to paint our school</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457000469"/>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We taped and finished painting our rainbow.</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685654767"/>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Our School</a:t>
            </a:r>
            <a:endParaRPr lang="en-CA"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160549094"/>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Now comes the fun part playing with our school!</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475721852"/>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CA" dirty="0"/>
              <a:t>Developed a sense of self worth by sharing their designs with professional architects.</a:t>
            </a:r>
          </a:p>
          <a:p>
            <a:r>
              <a:rPr lang="en-CA" dirty="0"/>
              <a:t>Interacted with peers to work cooperatively when building </a:t>
            </a:r>
            <a:r>
              <a:rPr lang="en-CA" dirty="0" smtClean="0"/>
              <a:t>together.</a:t>
            </a:r>
            <a:endParaRPr lang="en-CA" dirty="0"/>
          </a:p>
          <a:p>
            <a:r>
              <a:rPr lang="en-CA" dirty="0"/>
              <a:t>Resolved conflicts about the design of spaces and the sharing of materials.</a:t>
            </a:r>
          </a:p>
          <a:p>
            <a:r>
              <a:rPr lang="en-CA" dirty="0"/>
              <a:t>Developed a sense of others when sharing and listening to others needs and ideas.</a:t>
            </a:r>
          </a:p>
          <a:p>
            <a:endParaRPr lang="en-CA" dirty="0"/>
          </a:p>
        </p:txBody>
      </p:sp>
      <p:sp>
        <p:nvSpPr>
          <p:cNvPr id="3" name="Title 2"/>
          <p:cNvSpPr>
            <a:spLocks noGrp="1"/>
          </p:cNvSpPr>
          <p:nvPr>
            <p:ph type="title"/>
          </p:nvPr>
        </p:nvSpPr>
        <p:spPr/>
        <p:txBody>
          <a:bodyPr/>
          <a:lstStyle/>
          <a:p>
            <a:r>
              <a:rPr lang="en-CA" dirty="0" smtClean="0"/>
              <a:t>Social Emotional Development</a:t>
            </a:r>
            <a:endParaRPr lang="en-CA" dirty="0"/>
          </a:p>
        </p:txBody>
      </p:sp>
      <p:sp>
        <p:nvSpPr>
          <p:cNvPr id="4" name="Text Placeholder 3"/>
          <p:cNvSpPr>
            <a:spLocks noGrp="1"/>
          </p:cNvSpPr>
          <p:nvPr>
            <p:ph type="body" sz="half" idx="2"/>
          </p:nvPr>
        </p:nvSpPr>
        <p:spPr/>
        <p:txBody>
          <a:bodyPr/>
          <a:lstStyle/>
          <a:p>
            <a:endParaRPr lang="en-CA"/>
          </a:p>
        </p:txBody>
      </p:sp>
    </p:spTree>
    <p:extLst>
      <p:ext uri="{BB962C8B-B14F-4D97-AF65-F5344CB8AC3E}">
        <p14:creationId xmlns:p14="http://schemas.microsoft.com/office/powerpoint/2010/main" val="165639655"/>
      </p:ext>
    </p:extLst>
  </p:cSld>
  <p:clrMapOvr>
    <a:masterClrMapping/>
  </p:clrMapOvr>
  <mc:AlternateContent xmlns:mc="http://schemas.openxmlformats.org/markup-compatibility/2006" xmlns:p14="http://schemas.microsoft.com/office/powerpoint/2010/main">
    <mc:Choice Requires="p14">
      <p:transition spd="slow" p14:dur="3400" advClick="0" advTm="40000">
        <p14:reveal/>
      </p:transition>
    </mc:Choice>
    <mc:Fallback xmlns="">
      <p:transition spd="slow" advClick="0" advTm="40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We wondered if all schools are the same? Are they different in small towns?</a:t>
            </a:r>
            <a:endParaRPr lang="en-CA" dirty="0"/>
          </a:p>
        </p:txBody>
      </p:sp>
      <p:sp>
        <p:nvSpPr>
          <p:cNvPr id="3" name="Content Placeholder 2"/>
          <p:cNvSpPr>
            <a:spLocks noGrp="1"/>
          </p:cNvSpPr>
          <p:nvPr>
            <p:ph sz="half" idx="1"/>
          </p:nvPr>
        </p:nvSpPr>
        <p:spPr>
          <a:xfrm>
            <a:off x="457200" y="1484784"/>
            <a:ext cx="4690864" cy="4968552"/>
          </a:xfrm>
        </p:spPr>
        <p:txBody>
          <a:bodyPr>
            <a:normAutofit fontScale="55000" lnSpcReduction="20000"/>
          </a:bodyPr>
          <a:lstStyle/>
          <a:p>
            <a:pPr marL="0" indent="0">
              <a:buNone/>
            </a:pPr>
            <a:r>
              <a:rPr lang="en-CA" dirty="0"/>
              <a:t>We </a:t>
            </a:r>
            <a:r>
              <a:rPr lang="en-CA" dirty="0" smtClean="0"/>
              <a:t>e-mailed </a:t>
            </a:r>
            <a:r>
              <a:rPr lang="en-CA" dirty="0"/>
              <a:t>Mr. </a:t>
            </a:r>
            <a:r>
              <a:rPr lang="en-CA" dirty="0" err="1"/>
              <a:t>Racette’s</a:t>
            </a:r>
            <a:r>
              <a:rPr lang="en-CA" dirty="0"/>
              <a:t> K/Pre-K class in Broadview to ask about their school. </a:t>
            </a:r>
            <a:r>
              <a:rPr lang="en-CA" dirty="0" smtClean="0"/>
              <a:t>These are the answers to our questions:</a:t>
            </a:r>
          </a:p>
          <a:p>
            <a:pPr marL="0" indent="0">
              <a:buNone/>
            </a:pPr>
            <a:r>
              <a:rPr lang="en-CA" dirty="0"/>
              <a:t>Dear Connaught Pre-K Students :),</a:t>
            </a:r>
            <a:br>
              <a:rPr lang="en-CA" dirty="0"/>
            </a:br>
            <a:r>
              <a:rPr lang="en-CA" dirty="0"/>
              <a:t/>
            </a:r>
            <a:br>
              <a:rPr lang="en-CA" dirty="0"/>
            </a:br>
            <a:r>
              <a:rPr lang="en-CA" dirty="0"/>
              <a:t>We have sleds, and a big hill to slide on.  We have swing sets, a big slide, a little slide, climbing wall, and play structures.</a:t>
            </a:r>
            <a:br>
              <a:rPr lang="en-CA" dirty="0"/>
            </a:br>
            <a:r>
              <a:rPr lang="en-CA" dirty="0"/>
              <a:t>Yes we do have an exercise room.</a:t>
            </a:r>
            <a:br>
              <a:rPr lang="en-CA" dirty="0"/>
            </a:br>
            <a:r>
              <a:rPr lang="en-CA" dirty="0"/>
              <a:t>No we don't go bowling in our gym.</a:t>
            </a:r>
            <a:br>
              <a:rPr lang="en-CA" dirty="0"/>
            </a:br>
            <a:r>
              <a:rPr lang="en-CA" dirty="0"/>
              <a:t>No we don't have doughnuts at school, we might have some at a special party.</a:t>
            </a:r>
            <a:br>
              <a:rPr lang="en-CA" dirty="0"/>
            </a:br>
            <a:r>
              <a:rPr lang="en-CA" dirty="0"/>
              <a:t>Our farm animals live on the farm, near a pond or in a barn.  Small animals like rabbits live in a cage cows &amp; horses live in fences or corrals.</a:t>
            </a:r>
            <a:br>
              <a:rPr lang="en-CA" dirty="0"/>
            </a:br>
            <a:r>
              <a:rPr lang="en-CA" dirty="0"/>
              <a:t>Yes we have 2 girl and 2 boy washrooms.</a:t>
            </a:r>
            <a:br>
              <a:rPr lang="en-CA" dirty="0"/>
            </a:br>
            <a:r>
              <a:rPr lang="en-CA" dirty="0"/>
              <a:t>Yes we have a Kin Park in our town and are raising money for a splash park.</a:t>
            </a:r>
            <a:br>
              <a:rPr lang="en-CA" dirty="0"/>
            </a:br>
            <a:r>
              <a:rPr lang="en-CA" dirty="0"/>
              <a:t>Yes we see butterflies and caterpillars outside on our playground in the </a:t>
            </a:r>
            <a:r>
              <a:rPr lang="en-CA" dirty="0" smtClean="0"/>
              <a:t>spring/</a:t>
            </a:r>
            <a:r>
              <a:rPr lang="en-CA" dirty="0" smtClean="0"/>
              <a:t>su</a:t>
            </a:r>
            <a:r>
              <a:rPr lang="en-CA" dirty="0" smtClean="0"/>
              <a:t>mmer</a:t>
            </a:r>
            <a:r>
              <a:rPr lang="en-CA" dirty="0"/>
              <a:t>.</a:t>
            </a:r>
            <a:br>
              <a:rPr lang="en-CA" dirty="0"/>
            </a:br>
            <a:r>
              <a:rPr lang="en-CA" dirty="0"/>
              <a:t>We hope you like the pictures we took in our school and on our playground.</a:t>
            </a:r>
            <a:br>
              <a:rPr lang="en-CA" dirty="0"/>
            </a:br>
            <a:r>
              <a:rPr lang="en-CA" dirty="0"/>
              <a:t>Thank </a:t>
            </a:r>
            <a:r>
              <a:rPr lang="en-CA" dirty="0" smtClean="0"/>
              <a:t>you </a:t>
            </a:r>
            <a:r>
              <a:rPr lang="en-CA" dirty="0"/>
              <a:t>for asking us those awesome questions.  It was Fun</a:t>
            </a:r>
            <a:br>
              <a:rPr lang="en-CA" dirty="0"/>
            </a:br>
            <a:r>
              <a:rPr lang="en-CA" dirty="0"/>
              <a:t/>
            </a:r>
            <a:br>
              <a:rPr lang="en-CA" dirty="0"/>
            </a:br>
            <a:r>
              <a:rPr lang="en-CA" dirty="0"/>
              <a:t>Broadview Pre-K/K</a:t>
            </a:r>
          </a:p>
          <a:p>
            <a:endParaRPr lang="en-CA" dirty="0"/>
          </a:p>
        </p:txBody>
      </p:sp>
      <p:sp>
        <p:nvSpPr>
          <p:cNvPr id="4" name="Content Placeholder 3"/>
          <p:cNvSpPr>
            <a:spLocks noGrp="1"/>
          </p:cNvSpPr>
          <p:nvPr>
            <p:ph sz="half" idx="2"/>
          </p:nvPr>
        </p:nvSpPr>
        <p:spPr/>
        <p:txBody>
          <a:bodyPr/>
          <a:lstStyle/>
          <a:p>
            <a:endParaRPr lang="en-CA" dirty="0"/>
          </a:p>
          <a:p>
            <a:endParaRPr lang="en-CA" dirty="0"/>
          </a:p>
        </p:txBody>
      </p:sp>
      <p:pic>
        <p:nvPicPr>
          <p:cNvPr id="1026" name="Picture 2" descr="C:\Users\Ellen\Desktop\Aerial_view_of_Broadview_Saskatchewan_2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7568" y="2348790"/>
            <a:ext cx="3448888" cy="2297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604571"/>
      </p:ext>
    </p:extLst>
  </p:cSld>
  <p:clrMapOvr>
    <a:masterClrMapping/>
  </p:clrMapOvr>
  <mc:AlternateContent xmlns:mc="http://schemas.openxmlformats.org/markup-compatibility/2006" xmlns:p14="http://schemas.microsoft.com/office/powerpoint/2010/main">
    <mc:Choice Requires="p14">
      <p:transition spd="slow" p14:dur="3400" advClick="0" advTm="40000">
        <p14:reveal/>
      </p:transition>
    </mc:Choice>
    <mc:Fallback xmlns="">
      <p:transition spd="slow" advClick="0" advTm="40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CA" dirty="0"/>
              <a:t>The use of a variety of materials and tools developed fine motor skills by drawing, painting, grasping, stacking, and taping.</a:t>
            </a:r>
          </a:p>
          <a:p>
            <a:r>
              <a:rPr lang="en-CA" dirty="0"/>
              <a:t>Building structures that they could fit inside developed their balance and stability as they climbed in and out of buildings.</a:t>
            </a:r>
          </a:p>
          <a:p>
            <a:r>
              <a:rPr lang="en-CA" dirty="0"/>
              <a:t>Developed space and body awareness by working in small and larger spaces.</a:t>
            </a:r>
          </a:p>
          <a:p>
            <a:endParaRPr lang="en-CA" dirty="0"/>
          </a:p>
        </p:txBody>
      </p:sp>
      <p:sp>
        <p:nvSpPr>
          <p:cNvPr id="3" name="Title 2"/>
          <p:cNvSpPr>
            <a:spLocks noGrp="1"/>
          </p:cNvSpPr>
          <p:nvPr>
            <p:ph type="title"/>
          </p:nvPr>
        </p:nvSpPr>
        <p:spPr/>
        <p:txBody>
          <a:bodyPr/>
          <a:lstStyle/>
          <a:p>
            <a:r>
              <a:rPr lang="en-CA" dirty="0" smtClean="0"/>
              <a:t>Physical Development</a:t>
            </a:r>
            <a:endParaRPr lang="en-CA" dirty="0"/>
          </a:p>
        </p:txBody>
      </p:sp>
      <p:sp>
        <p:nvSpPr>
          <p:cNvPr id="4" name="Text Placeholder 3"/>
          <p:cNvSpPr>
            <a:spLocks noGrp="1"/>
          </p:cNvSpPr>
          <p:nvPr>
            <p:ph type="body" sz="half" idx="2"/>
          </p:nvPr>
        </p:nvSpPr>
        <p:spPr/>
        <p:txBody>
          <a:bodyPr/>
          <a:lstStyle/>
          <a:p>
            <a:endParaRPr lang="en-CA"/>
          </a:p>
        </p:txBody>
      </p:sp>
    </p:spTree>
    <p:extLst>
      <p:ext uri="{BB962C8B-B14F-4D97-AF65-F5344CB8AC3E}">
        <p14:creationId xmlns:p14="http://schemas.microsoft.com/office/powerpoint/2010/main" val="401897609"/>
      </p:ext>
    </p:extLst>
  </p:cSld>
  <p:clrMapOvr>
    <a:masterClrMapping/>
  </p:clrMapOvr>
  <mc:AlternateContent xmlns:mc="http://schemas.openxmlformats.org/markup-compatibility/2006" xmlns:p14="http://schemas.microsoft.com/office/powerpoint/2010/main">
    <mc:Choice Requires="p14">
      <p:transition spd="slow" p14:dur="3400" advClick="0" advTm="40000">
        <p14:reveal/>
      </p:transition>
    </mc:Choice>
    <mc:Fallback xmlns="">
      <p:transition spd="slow" advClick="0" advTm="40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CA" dirty="0"/>
              <a:t>Listening and engaging in language as they shared ideas about how and what to build.</a:t>
            </a:r>
          </a:p>
          <a:p>
            <a:r>
              <a:rPr lang="en-CA" dirty="0"/>
              <a:t>Incorporated vocabulary from the building process like, lighting, vents, windows, towers, sandpaper etc.</a:t>
            </a:r>
          </a:p>
          <a:p>
            <a:r>
              <a:rPr lang="en-CA" dirty="0"/>
              <a:t>Responded to directions from others “I need the red tape” or “Can you turn the light on in my garage?”</a:t>
            </a:r>
          </a:p>
          <a:p>
            <a:r>
              <a:rPr lang="en-CA" dirty="0"/>
              <a:t>Used language to express </a:t>
            </a:r>
            <a:r>
              <a:rPr lang="en-CA" dirty="0" smtClean="0"/>
              <a:t>ideas. </a:t>
            </a:r>
            <a:endParaRPr lang="en-CA" dirty="0"/>
          </a:p>
          <a:p>
            <a:endParaRPr lang="en-CA" dirty="0"/>
          </a:p>
        </p:txBody>
      </p:sp>
      <p:sp>
        <p:nvSpPr>
          <p:cNvPr id="3" name="Title 2"/>
          <p:cNvSpPr>
            <a:spLocks noGrp="1"/>
          </p:cNvSpPr>
          <p:nvPr>
            <p:ph type="title"/>
          </p:nvPr>
        </p:nvSpPr>
        <p:spPr/>
        <p:txBody>
          <a:bodyPr/>
          <a:lstStyle/>
          <a:p>
            <a:r>
              <a:rPr lang="en-CA" dirty="0" smtClean="0"/>
              <a:t>Intellectual Development</a:t>
            </a:r>
            <a:endParaRPr lang="en-CA" dirty="0"/>
          </a:p>
        </p:txBody>
      </p:sp>
      <p:sp>
        <p:nvSpPr>
          <p:cNvPr id="4" name="Text Placeholder 3"/>
          <p:cNvSpPr>
            <a:spLocks noGrp="1"/>
          </p:cNvSpPr>
          <p:nvPr>
            <p:ph type="body" sz="half" idx="2"/>
          </p:nvPr>
        </p:nvSpPr>
        <p:spPr/>
        <p:txBody>
          <a:bodyPr/>
          <a:lstStyle/>
          <a:p>
            <a:endParaRPr lang="en-CA"/>
          </a:p>
        </p:txBody>
      </p:sp>
    </p:spTree>
    <p:extLst>
      <p:ext uri="{BB962C8B-B14F-4D97-AF65-F5344CB8AC3E}">
        <p14:creationId xmlns:p14="http://schemas.microsoft.com/office/powerpoint/2010/main" val="784466521"/>
      </p:ext>
    </p:extLst>
  </p:cSld>
  <p:clrMapOvr>
    <a:masterClrMapping/>
  </p:clrMapOvr>
  <mc:AlternateContent xmlns:mc="http://schemas.openxmlformats.org/markup-compatibility/2006" xmlns:p14="http://schemas.microsoft.com/office/powerpoint/2010/main">
    <mc:Choice Requires="p14">
      <p:transition spd="slow" p14:dur="3400" advClick="0" advTm="40000">
        <p14:reveal/>
      </p:transition>
    </mc:Choice>
    <mc:Fallback xmlns="">
      <p:transition spd="slow" advClick="0" advTm="40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CA" dirty="0"/>
              <a:t>Experiencing a sense of wonder awe and joy as they see their building projects come together. </a:t>
            </a:r>
          </a:p>
          <a:p>
            <a:r>
              <a:rPr lang="en-CA" dirty="0"/>
              <a:t>Experiencing a heightened sensory awareness as they worked with a variety of materials.  They liked the weight of the bricks and the way light shone through tunnels in their buildings.</a:t>
            </a:r>
          </a:p>
          <a:p>
            <a:r>
              <a:rPr lang="en-CA" dirty="0"/>
              <a:t>Developed an appreciation of beauty and symmetry when designing spaces.</a:t>
            </a:r>
          </a:p>
          <a:p>
            <a:endParaRPr lang="en-CA" dirty="0"/>
          </a:p>
        </p:txBody>
      </p:sp>
      <p:sp>
        <p:nvSpPr>
          <p:cNvPr id="3" name="Title 2"/>
          <p:cNvSpPr>
            <a:spLocks noGrp="1"/>
          </p:cNvSpPr>
          <p:nvPr>
            <p:ph type="title"/>
          </p:nvPr>
        </p:nvSpPr>
        <p:spPr/>
        <p:txBody>
          <a:bodyPr/>
          <a:lstStyle/>
          <a:p>
            <a:r>
              <a:rPr lang="en-CA" dirty="0" smtClean="0"/>
              <a:t>Spiritual Development</a:t>
            </a:r>
            <a:endParaRPr lang="en-CA" dirty="0"/>
          </a:p>
        </p:txBody>
      </p:sp>
      <p:sp>
        <p:nvSpPr>
          <p:cNvPr id="4" name="Text Placeholder 3"/>
          <p:cNvSpPr>
            <a:spLocks noGrp="1"/>
          </p:cNvSpPr>
          <p:nvPr>
            <p:ph type="body" sz="half" idx="2"/>
          </p:nvPr>
        </p:nvSpPr>
        <p:spPr/>
        <p:txBody>
          <a:bodyPr/>
          <a:lstStyle/>
          <a:p>
            <a:endParaRPr lang="en-CA"/>
          </a:p>
        </p:txBody>
      </p:sp>
    </p:spTree>
    <p:extLst>
      <p:ext uri="{BB962C8B-B14F-4D97-AF65-F5344CB8AC3E}">
        <p14:creationId xmlns:p14="http://schemas.microsoft.com/office/powerpoint/2010/main" val="3399812275"/>
      </p:ext>
    </p:extLst>
  </p:cSld>
  <p:clrMapOvr>
    <a:masterClrMapping/>
  </p:clrMapOvr>
  <mc:AlternateContent xmlns:mc="http://schemas.openxmlformats.org/markup-compatibility/2006" xmlns:p14="http://schemas.microsoft.com/office/powerpoint/2010/main">
    <mc:Choice Requires="p14">
      <p:transition spd="slow" p14:dur="3400" advClick="0" advTm="40000">
        <p14:reveal/>
      </p:transition>
    </mc:Choice>
    <mc:Fallback xmlns="">
      <p:transition spd="slow" advClick="0" advTm="40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87824" y="260648"/>
            <a:ext cx="5915000" cy="5853113"/>
          </a:xfrm>
        </p:spPr>
        <p:txBody>
          <a:bodyPr>
            <a:noAutofit/>
          </a:bodyPr>
          <a:lstStyle/>
          <a:p>
            <a:r>
              <a:rPr lang="en-CA" sz="1800" dirty="0" smtClean="0"/>
              <a:t>In the end?  We were surprised at how both our classes were interested in this project!  Throughout the entire six month project of the school design.  Our children’s  enthusiasm piggy-backed one idea to the next.  Their ideas were specific and detailed.  Even the quiet children expressed excitement and individuality, especially towards the end!</a:t>
            </a:r>
          </a:p>
          <a:p>
            <a:r>
              <a:rPr lang="en-CA" sz="1800" dirty="0" smtClean="0"/>
              <a:t>From the start to finish, our children were immediately engaged and their interest evolved and became more detailed.  It was fun and exciting to see how both our classes engaged not only each other but their parents/caregivers, and us as well!  We went from ideas and conversations to paper documentation-”blue prints” to detailed 3-D actual models.  It was exciting to see how both classes wanted a “Rainbow school with lots of windows” and this vision became a reality.  Not limited to a specific room but rather a striped rainbow formation on the exterior!</a:t>
            </a:r>
          </a:p>
          <a:p>
            <a:r>
              <a:rPr lang="en-CA" sz="1800" dirty="0" smtClean="0"/>
              <a:t>It was amazing to see how this project evolved from a simple conversation and how their comprehension of this project was immediate!  They loved how their ideas came to life from simple, everyday tools.  This project made our children feel so involved in some way!</a:t>
            </a:r>
            <a:endParaRPr lang="en-CA" sz="1800" dirty="0"/>
          </a:p>
        </p:txBody>
      </p:sp>
      <p:sp>
        <p:nvSpPr>
          <p:cNvPr id="3" name="Title 2"/>
          <p:cNvSpPr>
            <a:spLocks noGrp="1"/>
          </p:cNvSpPr>
          <p:nvPr>
            <p:ph type="title"/>
          </p:nvPr>
        </p:nvSpPr>
        <p:spPr/>
        <p:txBody>
          <a:bodyPr/>
          <a:lstStyle/>
          <a:p>
            <a:r>
              <a:rPr lang="en-CA" dirty="0" smtClean="0"/>
              <a:t>Teacher Reflections</a:t>
            </a:r>
            <a:endParaRPr lang="en-CA" dirty="0"/>
          </a:p>
        </p:txBody>
      </p:sp>
      <p:sp>
        <p:nvSpPr>
          <p:cNvPr id="4" name="Text Placeholder 3"/>
          <p:cNvSpPr>
            <a:spLocks noGrp="1"/>
          </p:cNvSpPr>
          <p:nvPr>
            <p:ph type="body" sz="half" idx="2"/>
          </p:nvPr>
        </p:nvSpPr>
        <p:spPr/>
        <p:txBody>
          <a:bodyPr/>
          <a:lstStyle/>
          <a:p>
            <a:r>
              <a:rPr lang="en-CA" dirty="0" smtClean="0"/>
              <a:t>Ellen Noyes</a:t>
            </a:r>
          </a:p>
          <a:p>
            <a:r>
              <a:rPr lang="en-CA" dirty="0" err="1" smtClean="0"/>
              <a:t>Starlene</a:t>
            </a:r>
            <a:r>
              <a:rPr lang="en-CA" dirty="0" smtClean="0"/>
              <a:t> </a:t>
            </a:r>
            <a:r>
              <a:rPr lang="en-CA" dirty="0" err="1" smtClean="0"/>
              <a:t>Starblanket</a:t>
            </a:r>
            <a:endParaRPr lang="en-CA" dirty="0"/>
          </a:p>
        </p:txBody>
      </p:sp>
    </p:spTree>
    <p:extLst>
      <p:ext uri="{BB962C8B-B14F-4D97-AF65-F5344CB8AC3E}">
        <p14:creationId xmlns:p14="http://schemas.microsoft.com/office/powerpoint/2010/main" val="245588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CA" sz="5400" dirty="0" smtClean="0"/>
              <a:t>The design Process Begins</a:t>
            </a:r>
            <a:endParaRPr lang="en-CA" sz="5400" dirty="0"/>
          </a:p>
        </p:txBody>
      </p:sp>
      <p:sp>
        <p:nvSpPr>
          <p:cNvPr id="3" name="Text Placeholder 2"/>
          <p:cNvSpPr>
            <a:spLocks noGrp="1"/>
          </p:cNvSpPr>
          <p:nvPr>
            <p:ph type="body" idx="1"/>
          </p:nvPr>
        </p:nvSpPr>
        <p:spPr>
          <a:xfrm>
            <a:off x="1115616" y="980728"/>
            <a:ext cx="5915000" cy="639762"/>
          </a:xfrm>
        </p:spPr>
        <p:txBody>
          <a:bodyPr>
            <a:noAutofit/>
          </a:bodyPr>
          <a:lstStyle/>
          <a:p>
            <a:r>
              <a:rPr lang="en-CA" sz="3600" dirty="0" smtClean="0"/>
              <a:t>Every school needs</a:t>
            </a:r>
            <a:endParaRPr lang="en-CA" sz="3600" dirty="0"/>
          </a:p>
        </p:txBody>
      </p:sp>
      <p:sp>
        <p:nvSpPr>
          <p:cNvPr id="4" name="Content Placeholder 3"/>
          <p:cNvSpPr>
            <a:spLocks noGrp="1"/>
          </p:cNvSpPr>
          <p:nvPr>
            <p:ph sz="half" idx="2"/>
          </p:nvPr>
        </p:nvSpPr>
        <p:spPr>
          <a:xfrm>
            <a:off x="971600" y="1916832"/>
            <a:ext cx="6851104" cy="3951288"/>
          </a:xfrm>
        </p:spPr>
        <p:txBody>
          <a:bodyPr numCol="2">
            <a:noAutofit/>
          </a:bodyPr>
          <a:lstStyle/>
          <a:p>
            <a:pPr lvl="0"/>
            <a:r>
              <a:rPr lang="en-CA" dirty="0"/>
              <a:t>A classroom with </a:t>
            </a:r>
            <a:r>
              <a:rPr lang="en-CA" dirty="0" smtClean="0"/>
              <a:t>toys.</a:t>
            </a:r>
            <a:endParaRPr lang="en-CA" dirty="0"/>
          </a:p>
          <a:p>
            <a:pPr lvl="0"/>
            <a:r>
              <a:rPr lang="en-CA" dirty="0"/>
              <a:t>A </a:t>
            </a:r>
            <a:r>
              <a:rPr lang="en-CA" dirty="0" smtClean="0"/>
              <a:t>gym.</a:t>
            </a:r>
            <a:endParaRPr lang="en-CA" dirty="0"/>
          </a:p>
          <a:p>
            <a:pPr lvl="0"/>
            <a:r>
              <a:rPr lang="en-CA" dirty="0"/>
              <a:t>A </a:t>
            </a:r>
            <a:r>
              <a:rPr lang="en-CA" dirty="0" smtClean="0"/>
              <a:t>library.</a:t>
            </a:r>
            <a:endParaRPr lang="en-CA" dirty="0"/>
          </a:p>
          <a:p>
            <a:pPr lvl="0"/>
            <a:r>
              <a:rPr lang="en-CA" dirty="0"/>
              <a:t>A place for coats, shoes, and </a:t>
            </a:r>
            <a:r>
              <a:rPr lang="en-CA" dirty="0" smtClean="0"/>
              <a:t>backpacks.</a:t>
            </a:r>
            <a:endParaRPr lang="en-CA" dirty="0"/>
          </a:p>
          <a:p>
            <a:pPr lvl="0"/>
            <a:r>
              <a:rPr lang="en-CA" dirty="0"/>
              <a:t>A painting room with a place to dry </a:t>
            </a:r>
            <a:r>
              <a:rPr lang="en-CA" dirty="0" smtClean="0"/>
              <a:t>paintings.</a:t>
            </a:r>
            <a:endParaRPr lang="en-CA" dirty="0"/>
          </a:p>
          <a:p>
            <a:pPr lvl="0"/>
            <a:r>
              <a:rPr lang="en-CA" dirty="0"/>
              <a:t>A playground with </a:t>
            </a:r>
            <a:r>
              <a:rPr lang="en-CA" dirty="0" smtClean="0"/>
              <a:t>rocks.</a:t>
            </a:r>
            <a:endParaRPr lang="en-CA" dirty="0"/>
          </a:p>
          <a:p>
            <a:pPr lvl="0"/>
            <a:r>
              <a:rPr lang="en-CA" dirty="0"/>
              <a:t>Garbage </a:t>
            </a:r>
            <a:r>
              <a:rPr lang="en-CA" dirty="0" smtClean="0"/>
              <a:t>cans.</a:t>
            </a:r>
            <a:endParaRPr lang="en-CA" dirty="0"/>
          </a:p>
          <a:p>
            <a:pPr lvl="0"/>
            <a:r>
              <a:rPr lang="en-CA" dirty="0"/>
              <a:t>A kitchen for </a:t>
            </a:r>
            <a:r>
              <a:rPr lang="en-CA" dirty="0" smtClean="0"/>
              <a:t>cooking.</a:t>
            </a:r>
            <a:endParaRPr lang="en-CA" dirty="0"/>
          </a:p>
          <a:p>
            <a:pPr lvl="0"/>
            <a:r>
              <a:rPr lang="en-CA" dirty="0"/>
              <a:t>Closets or storage room for extra </a:t>
            </a:r>
            <a:r>
              <a:rPr lang="en-CA" dirty="0" smtClean="0"/>
              <a:t>toys.</a:t>
            </a:r>
            <a:endParaRPr lang="en-CA" dirty="0"/>
          </a:p>
          <a:p>
            <a:pPr lvl="0"/>
            <a:r>
              <a:rPr lang="en-CA" dirty="0"/>
              <a:t>A living room with a big couch and a rocking </a:t>
            </a:r>
            <a:r>
              <a:rPr lang="en-CA" dirty="0" smtClean="0"/>
              <a:t>chair.</a:t>
            </a:r>
            <a:endParaRPr lang="en-CA" dirty="0"/>
          </a:p>
          <a:p>
            <a:pPr lvl="0"/>
            <a:r>
              <a:rPr lang="en-CA" dirty="0"/>
              <a:t>A plant </a:t>
            </a:r>
            <a:r>
              <a:rPr lang="en-CA" dirty="0" smtClean="0"/>
              <a:t>room.</a:t>
            </a:r>
            <a:endParaRPr lang="en-CA" dirty="0"/>
          </a:p>
          <a:p>
            <a:endParaRPr lang="en-CA" dirty="0"/>
          </a:p>
        </p:txBody>
      </p:sp>
    </p:spTree>
    <p:extLst>
      <p:ext uri="{BB962C8B-B14F-4D97-AF65-F5344CB8AC3E}">
        <p14:creationId xmlns:p14="http://schemas.microsoft.com/office/powerpoint/2010/main" val="2076638875"/>
      </p:ext>
    </p:extLst>
  </p:cSld>
  <p:clrMapOvr>
    <a:masterClrMapping/>
  </p:clrMapOvr>
  <mc:AlternateContent xmlns:mc="http://schemas.openxmlformats.org/markup-compatibility/2006" xmlns:p14="http://schemas.microsoft.com/office/powerpoint/2010/main">
    <mc:Choice Requires="p14">
      <p:transition spd="slow" p14:dur="3400" advClick="0" advTm="30000">
        <p14:reveal/>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arn(inVertic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arn(inVertical)">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barn(inVertical)">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barn(inVertical)">
                                      <p:cBhvr>
                                        <p:cTn id="57"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5400" dirty="0" smtClean="0"/>
              <a:t>Our dream school</a:t>
            </a:r>
            <a:endParaRPr lang="en-CA" sz="5400" dirty="0"/>
          </a:p>
        </p:txBody>
      </p:sp>
      <p:sp>
        <p:nvSpPr>
          <p:cNvPr id="3" name="Content Placeholder 2"/>
          <p:cNvSpPr>
            <a:spLocks noGrp="1"/>
          </p:cNvSpPr>
          <p:nvPr>
            <p:ph idx="1"/>
          </p:nvPr>
        </p:nvSpPr>
        <p:spPr>
          <a:xfrm>
            <a:off x="481399" y="1939071"/>
            <a:ext cx="8229600" cy="4032447"/>
          </a:xfrm>
        </p:spPr>
        <p:txBody>
          <a:bodyPr/>
          <a:lstStyle/>
          <a:p>
            <a:pPr marL="0" indent="0">
              <a:buNone/>
            </a:pPr>
            <a:r>
              <a:rPr lang="en-CA" sz="3200" dirty="0"/>
              <a:t>It would have a big tree with grass, with lots of presents under the tree, and ornaments on the tree.  We would like to have an elevator, lots of different sized doors to go in and out of, and a fridge and couch.  We would have an office, an exercise room, a cafeteria, a Santa Shop room, a swimming pool, and a petting zoo.</a:t>
            </a:r>
          </a:p>
          <a:p>
            <a:pPr marL="0" indent="0">
              <a:buNone/>
            </a:pPr>
            <a:r>
              <a:rPr lang="en-CA" dirty="0"/>
              <a:t> </a:t>
            </a:r>
          </a:p>
          <a:p>
            <a:endParaRPr lang="en-CA" dirty="0"/>
          </a:p>
        </p:txBody>
      </p:sp>
    </p:spTree>
    <p:extLst>
      <p:ext uri="{BB962C8B-B14F-4D97-AF65-F5344CB8AC3E}">
        <p14:creationId xmlns:p14="http://schemas.microsoft.com/office/powerpoint/2010/main" val="1517659125"/>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normAutofit/>
          </a:bodyPr>
          <a:lstStyle/>
          <a:p>
            <a:r>
              <a:rPr lang="en-CA" smtClean="0"/>
              <a:t>Our </a:t>
            </a:r>
            <a:r>
              <a:rPr lang="en-CA" dirty="0" smtClean="0"/>
              <a:t>Design Process Begins</a:t>
            </a:r>
            <a:br>
              <a:rPr lang="en-CA" dirty="0" smtClean="0"/>
            </a:br>
            <a:r>
              <a:rPr lang="en-CA" sz="2000" dirty="0" smtClean="0"/>
              <a:t>The morning class design</a:t>
            </a:r>
            <a:endParaRPr lang="en-CA" sz="20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04936875"/>
      </p:ext>
    </p:extLst>
  </p:cSld>
  <p:clrMapOvr>
    <a:masterClrMapping/>
  </p:clrMapOvr>
  <mc:AlternateContent xmlns:mc="http://schemas.openxmlformats.org/markup-compatibility/2006" xmlns:p14="http://schemas.microsoft.com/office/powerpoint/2010/main">
    <mc:Choice Requires="p14">
      <p:transition spd="slow" p14:dur="3400" advClick="0" advTm="13000">
        <p14:reveal/>
      </p:transition>
    </mc:Choice>
    <mc:Fallback xmlns="">
      <p:transition spd="slow" advClick="0" advTm="13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714202"/>
          </a:xfrm>
        </p:spPr>
        <p:txBody>
          <a:bodyPr>
            <a:noAutofit/>
          </a:bodyPr>
          <a:lstStyle/>
          <a:p>
            <a:r>
              <a:rPr lang="en-CA" sz="2800" dirty="0" smtClean="0"/>
              <a:t>The morning class made a </a:t>
            </a:r>
            <a:r>
              <a:rPr lang="en-CA" sz="2800" dirty="0"/>
              <a:t>red school with a tower. It had a large blue door and lots of green windows.  This school has an elevator to get up to a small green triangle door in the tower</a:t>
            </a:r>
            <a:r>
              <a:rPr lang="en-CA" sz="2800" dirty="0" smtClean="0"/>
              <a:t>.</a:t>
            </a:r>
            <a:endParaRPr lang="en-CA" sz="2800"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48706"/>
            <a:ext cx="4038600" cy="3028950"/>
          </a:xfrm>
        </p:spPr>
      </p:pic>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2348706"/>
            <a:ext cx="4038600" cy="3028950"/>
          </a:xfrm>
        </p:spPr>
      </p:pic>
    </p:spTree>
    <p:extLst>
      <p:ext uri="{BB962C8B-B14F-4D97-AF65-F5344CB8AC3E}">
        <p14:creationId xmlns:p14="http://schemas.microsoft.com/office/powerpoint/2010/main" val="1627965342"/>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timing>
    <p:tnLst>
      <p:par>
        <p:cTn id="1" dur="indefinite" restart="never" nodeType="tmRoot"/>
      </p:par>
    </p:tnLst>
  </p:timing>
</p:sld>
</file>

<file path=ppt/theme/theme1.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856</TotalTime>
  <Words>1360</Words>
  <Application>Microsoft Office PowerPoint</Application>
  <PresentationFormat>On-screen Show (4:3)</PresentationFormat>
  <Paragraphs>97</Paragraphs>
  <Slides>53</Slides>
  <Notes>0</Notes>
  <HiddenSlides>0</HiddenSlides>
  <MMClips>1</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Thatch</vt:lpstr>
      <vt:lpstr>If I Could Build a School</vt:lpstr>
      <vt:lpstr>Our project began because our 102 year old school was being taken down to build a new school.  Picture from CBC News Posted: Mar 26, 2014 7:28 AM </vt:lpstr>
      <vt:lpstr>Five of the twenty four students in our current morning or afternoon pre-k classes attended the old school as three year olds.  Although the rest of the three and four year old students never went to school in the old building most of them live in the neighborhood and watched the demolition occur.   Picture from Globlal News September 11, 2014 12:50 pm </vt:lpstr>
      <vt:lpstr>We wondered…</vt:lpstr>
      <vt:lpstr>We wondered if all schools are the same? Are they different in small towns?</vt:lpstr>
      <vt:lpstr>The design Process Begins</vt:lpstr>
      <vt:lpstr>Our dream school</vt:lpstr>
      <vt:lpstr>Our Design Process Begins The morning class design</vt:lpstr>
      <vt:lpstr>The morning class made a red school with a tower. It had a large blue door and lots of green windows.  This school has an elevator to get up to a small green triangle door in the tower.</vt:lpstr>
      <vt:lpstr>PowerPoint Presentation</vt:lpstr>
      <vt:lpstr>Afternoon Class Design</vt:lpstr>
      <vt:lpstr>The afternoon class designed a purple school with a large pink door for the people to go in.  It also has a small blue door near the ground for mice, and a yellow circular door with a perch near the top of the building for birds.   They included a door up high for people, as well as lots of brown windows and trees. </vt:lpstr>
      <vt:lpstr>PowerPoint Presentation</vt:lpstr>
      <vt:lpstr>We wanted our families to join in the fun so we had a family day where everyone designed their own school.</vt:lpstr>
      <vt:lpstr>The children’s designs included: a rainbow school 100 windows a climbing wall on the outside sunshine inside a big playground for kids and a little playground for animals    </vt:lpstr>
      <vt:lpstr>We sent our design ideas to the architects. </vt:lpstr>
      <vt:lpstr>The Architects reply!</vt:lpstr>
      <vt:lpstr>PowerPoint Presentation</vt:lpstr>
      <vt:lpstr>Our ideas were included as artwork in the designs for the new school</vt:lpstr>
      <vt:lpstr>The architects sent us pictures of different school designs that the children looked at to choose their favorite design ideas for different areas in the school like the gym, library or classroom. </vt:lpstr>
      <vt:lpstr>We used the pictures as an inspiration to plan what to include in our designs.</vt:lpstr>
      <vt:lpstr>Let the Building Begin What do we need to build our school models?</vt:lpstr>
      <vt:lpstr>They began by making a variety of smaller individual building designs.  Initially they built schools but soon began building all types of buildings and machines from kitty cat machines to mouse houses.</vt:lpstr>
      <vt:lpstr>PowerPoint Presentation</vt:lpstr>
      <vt:lpstr>PowerPoint Presentation</vt:lpstr>
      <vt:lpstr>PowerPoint Presentation</vt:lpstr>
      <vt:lpstr>PowerPoint Presentation</vt:lpstr>
      <vt:lpstr>PowerPoint Presentation</vt:lpstr>
      <vt:lpstr>The children explored the building process using a variety of materials.</vt:lpstr>
      <vt:lpstr>We noticed the structures become more complex.</vt:lpstr>
      <vt:lpstr>They began to display their buildings.</vt:lpstr>
      <vt:lpstr>PowerPoint Presentation</vt:lpstr>
      <vt:lpstr>One day we noticed the children using cardboard to go around their buildings and asked if they would like to use larger boxes to build with.  This sparked a whole investigation about measurement and exploring what it is like to be inside a structure. </vt:lpstr>
      <vt:lpstr>PowerPoint Presentation</vt:lpstr>
      <vt:lpstr>PowerPoint Presentation</vt:lpstr>
      <vt:lpstr>We measured everything.</vt:lpstr>
      <vt:lpstr>PowerPoint Presentation</vt:lpstr>
      <vt:lpstr>The architects returned to show us their new school designs and answer questions.</vt:lpstr>
      <vt:lpstr> To demonstrate what we had learned the students decided to design their own school model. Their second choice had been to make up a dance about building a school.</vt:lpstr>
      <vt:lpstr>We made our school model out of cardboard to use as a template for the wooden version.</vt:lpstr>
      <vt:lpstr>When the wood was cut we used screws to fasten the boards together.</vt:lpstr>
      <vt:lpstr>We filled all the cracks with plaster.</vt:lpstr>
      <vt:lpstr>We sanded and cleaned the surfaces.</vt:lpstr>
      <vt:lpstr>We painted a primer coat on the wood.</vt:lpstr>
      <vt:lpstr>We began to paint our school</vt:lpstr>
      <vt:lpstr>We taped and finished painting our rainbow.</vt:lpstr>
      <vt:lpstr>Our School</vt:lpstr>
      <vt:lpstr>Now comes the fun part playing with our school!</vt:lpstr>
      <vt:lpstr>Social Emotional Development</vt:lpstr>
      <vt:lpstr>Physical Development</vt:lpstr>
      <vt:lpstr>Intellectual Development</vt:lpstr>
      <vt:lpstr>Spiritual Development</vt:lpstr>
      <vt:lpstr>Teacher Reflections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 I Could Build a School</dc:title>
  <dc:creator>Ellen</dc:creator>
  <cp:lastModifiedBy>Pam Driedger</cp:lastModifiedBy>
  <cp:revision>60</cp:revision>
  <dcterms:created xsi:type="dcterms:W3CDTF">2015-03-14T09:59:31Z</dcterms:created>
  <dcterms:modified xsi:type="dcterms:W3CDTF">2015-06-30T17:02:13Z</dcterms:modified>
</cp:coreProperties>
</file>