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61" r:id="rId4"/>
    <p:sldId id="258" r:id="rId5"/>
    <p:sldId id="259" r:id="rId6"/>
    <p:sldId id="260" r:id="rId7"/>
    <p:sldId id="262" r:id="rId8"/>
    <p:sldId id="263" r:id="rId9"/>
    <p:sldId id="268" r:id="rId10"/>
    <p:sldId id="264" r:id="rId11"/>
    <p:sldId id="265" r:id="rId12"/>
    <p:sldId id="266" r:id="rId13"/>
    <p:sldId id="267" r:id="rId14"/>
    <p:sldId id="269" r:id="rId15"/>
    <p:sldId id="270" r:id="rId16"/>
    <p:sldId id="271" r:id="rId17"/>
    <p:sldId id="273" r:id="rId18"/>
    <p:sldId id="274" r:id="rId19"/>
    <p:sldId id="276" r:id="rId20"/>
    <p:sldId id="275"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317"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CB9DCC-DDF9-4724-A798-E4CBF80F0C30}" type="datetimeFigureOut">
              <a:rPr lang="en-CA" smtClean="0"/>
              <a:t>30/06/2015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5437446-6A9D-4A4E-839D-8672A9DA61D6}" type="slidenum">
              <a:rPr lang="en-CA" smtClean="0"/>
              <a:t>‹#›</a:t>
            </a:fld>
            <a:endParaRPr lang="en-CA"/>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CB9DCC-DDF9-4724-A798-E4CBF80F0C30}" type="datetimeFigureOut">
              <a:rPr lang="en-CA" smtClean="0"/>
              <a:t>30/06/2015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5437446-6A9D-4A4E-839D-8672A9DA61D6}"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CB9DCC-DDF9-4724-A798-E4CBF80F0C30}" type="datetimeFigureOut">
              <a:rPr lang="en-CA" smtClean="0"/>
              <a:t>30/06/2015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5437446-6A9D-4A4E-839D-8672A9DA61D6}"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9CB9DCC-DDF9-4724-A798-E4CBF80F0C30}" type="datetimeFigureOut">
              <a:rPr lang="en-CA" smtClean="0"/>
              <a:t>30/06/2015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5437446-6A9D-4A4E-839D-8672A9DA61D6}" type="slidenum">
              <a:rPr lang="en-CA" smtClean="0"/>
              <a:t>‹#›</a:t>
            </a:fld>
            <a:endParaRPr lang="en-CA"/>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CB9DCC-DDF9-4724-A798-E4CBF80F0C30}" type="datetimeFigureOut">
              <a:rPr lang="en-CA" smtClean="0"/>
              <a:t>30/06/2015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5437446-6A9D-4A4E-839D-8672A9DA61D6}"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9CB9DCC-DDF9-4724-A798-E4CBF80F0C30}" type="datetimeFigureOut">
              <a:rPr lang="en-CA" smtClean="0"/>
              <a:t>30/06/2015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5437446-6A9D-4A4E-839D-8672A9DA61D6}" type="slidenum">
              <a:rPr lang="en-CA" smtClean="0"/>
              <a:t>‹#›</a:t>
            </a:fld>
            <a:endParaRPr lang="en-CA"/>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CB9DCC-DDF9-4724-A798-E4CBF80F0C30}" type="datetimeFigureOut">
              <a:rPr lang="en-CA" smtClean="0"/>
              <a:t>30/06/2015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5437446-6A9D-4A4E-839D-8672A9DA61D6}" type="slidenum">
              <a:rPr lang="en-CA" smtClean="0"/>
              <a:t>‹#›</a:t>
            </a:fld>
            <a:endParaRPr lang="en-CA"/>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CB9DCC-DDF9-4724-A798-E4CBF80F0C30}" type="datetimeFigureOut">
              <a:rPr lang="en-CA" smtClean="0"/>
              <a:t>30/06/2015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5437446-6A9D-4A4E-839D-8672A9DA61D6}"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B9DCC-DDF9-4724-A798-E4CBF80F0C30}" type="datetimeFigureOut">
              <a:rPr lang="en-CA" smtClean="0"/>
              <a:t>30/06/2015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5437446-6A9D-4A4E-839D-8672A9DA61D6}"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CB9DCC-DDF9-4724-A798-E4CBF80F0C30}" type="datetimeFigureOut">
              <a:rPr lang="en-CA" smtClean="0"/>
              <a:t>30/06/2015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5437446-6A9D-4A4E-839D-8672A9DA61D6}"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CB9DCC-DDF9-4724-A798-E4CBF80F0C30}" type="datetimeFigureOut">
              <a:rPr lang="en-CA" smtClean="0"/>
              <a:t>30/06/2015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5437446-6A9D-4A4E-839D-8672A9DA61D6}" type="slidenum">
              <a:rPr lang="en-CA" smtClean="0"/>
              <a:t>‹#›</a:t>
            </a:fld>
            <a:endParaRPr lang="en-CA"/>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9CB9DCC-DDF9-4724-A798-E4CBF80F0C30}" type="datetimeFigureOut">
              <a:rPr lang="en-CA" smtClean="0"/>
              <a:t>30/06/2015</a:t>
            </a:fld>
            <a:endParaRPr lang="en-CA"/>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CA"/>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5437446-6A9D-4A4E-839D-8672A9DA61D6}"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Lisa Howat &amp; Connie Bailey</a:t>
            </a:r>
          </a:p>
          <a:p>
            <a:r>
              <a:rPr lang="en-US" dirty="0" smtClean="0"/>
              <a:t>Canwood, Saskatchewan</a:t>
            </a:r>
            <a:endParaRPr lang="en-CA" dirty="0"/>
          </a:p>
        </p:txBody>
      </p:sp>
      <p:sp>
        <p:nvSpPr>
          <p:cNvPr id="2" name="Title 1"/>
          <p:cNvSpPr>
            <a:spLocks noGrp="1"/>
          </p:cNvSpPr>
          <p:nvPr>
            <p:ph type="ctrTitle"/>
          </p:nvPr>
        </p:nvSpPr>
        <p:spPr>
          <a:xfrm>
            <a:off x="899592" y="3933056"/>
            <a:ext cx="4608512" cy="1008112"/>
          </a:xfrm>
        </p:spPr>
        <p:txBody>
          <a:bodyPr/>
          <a:lstStyle/>
          <a:p>
            <a:pPr marL="182880" indent="0">
              <a:buNone/>
            </a:pPr>
            <a:r>
              <a:rPr lang="en-US" dirty="0" smtClean="0">
                <a:effectLst>
                  <a:reflection blurRad="6350" endPos="0" dir="5400000" sy="-100000" algn="bl" rotWithShape="0"/>
                </a:effectLst>
              </a:rPr>
              <a:t> Igloo Project</a:t>
            </a:r>
            <a:endParaRPr lang="en-CA" dirty="0">
              <a:effectLst>
                <a:reflection blurRad="6350" endPos="0" dir="5400000" sy="-100000" algn="bl" rotWithShape="0"/>
              </a:effectLst>
            </a:endParaRPr>
          </a:p>
        </p:txBody>
      </p:sp>
      <p:sp>
        <p:nvSpPr>
          <p:cNvPr id="4" name="AutoShape 2" descr="Image result for Igloo"/>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Image result for Igloo"/>
          <p:cNvSpPr>
            <a:spLocks noChangeAspect="1" noChangeArrowheads="1"/>
          </p:cNvSpPr>
          <p:nvPr/>
        </p:nvSpPr>
        <p:spPr bwMode="auto">
          <a:xfrm>
            <a:off x="1524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6" descr="Image result for Igloo"/>
          <p:cNvSpPr>
            <a:spLocks noChangeAspect="1" noChangeArrowheads="1"/>
          </p:cNvSpPr>
          <p:nvPr/>
        </p:nvSpPr>
        <p:spPr bwMode="auto">
          <a:xfrm>
            <a:off x="3048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32" name="Picture 8" descr="Image result for Iglo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579" y="1227799"/>
            <a:ext cx="2736304" cy="18542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15616" y="3068960"/>
            <a:ext cx="1040670" cy="246221"/>
          </a:xfrm>
          <a:prstGeom prst="rect">
            <a:avLst/>
          </a:prstGeom>
          <a:noFill/>
        </p:spPr>
        <p:txBody>
          <a:bodyPr wrap="none" rtlCol="0">
            <a:spAutoFit/>
          </a:bodyPr>
          <a:lstStyle/>
          <a:p>
            <a:r>
              <a:rPr lang="en-US" sz="1000" dirty="0" smtClean="0"/>
              <a:t>Wikipedia.org</a:t>
            </a:r>
            <a:endParaRPr lang="en-CA" sz="1000" dirty="0"/>
          </a:p>
        </p:txBody>
      </p:sp>
    </p:spTree>
    <p:extLst>
      <p:ext uri="{BB962C8B-B14F-4D97-AF65-F5344CB8AC3E}">
        <p14:creationId xmlns:p14="http://schemas.microsoft.com/office/powerpoint/2010/main" val="295030700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19"/>
            <a:ext cx="6400800" cy="3660993"/>
          </a:xfrm>
        </p:spPr>
        <p:txBody>
          <a:bodyPr>
            <a:normAutofit fontScale="85000" lnSpcReduction="20000"/>
          </a:bodyPr>
          <a:lstStyle/>
          <a:p>
            <a:pPr marL="45720" indent="0">
              <a:buNone/>
            </a:pPr>
            <a:r>
              <a:rPr lang="en-US" b="1" dirty="0" smtClean="0"/>
              <a:t>The Process Cont. </a:t>
            </a:r>
          </a:p>
          <a:p>
            <a:pPr>
              <a:buFont typeface="Courier New" panose="02070309020205020404" pitchFamily="49" charset="0"/>
              <a:buChar char="o"/>
            </a:pPr>
            <a:r>
              <a:rPr lang="en-US" dirty="0" smtClean="0"/>
              <a:t>We asked the class how we could make an igloo in our classroom, this lead to more discussion. </a:t>
            </a:r>
            <a:r>
              <a:rPr lang="en-US" sz="2100" dirty="0" smtClean="0"/>
              <a:t>Student “We could bring lots of snow in and make one.” Different student “The snow would melt inside.” Another student “What about wood?”</a:t>
            </a:r>
          </a:p>
          <a:p>
            <a:pPr marL="45720" indent="0">
              <a:buNone/>
            </a:pPr>
            <a:endParaRPr lang="en-US" sz="1800" dirty="0" smtClean="0"/>
          </a:p>
          <a:p>
            <a:pPr>
              <a:buFont typeface="Courier New" panose="02070309020205020404" pitchFamily="49" charset="0"/>
              <a:buChar char="o"/>
            </a:pPr>
            <a:r>
              <a:rPr lang="en-US" dirty="0" smtClean="0"/>
              <a:t> We decided to look online to see if any other classes have built an igloo in the class, we found a milk jug igloo. Now they were eager to build our own igloo. We sent home a note asking for milk jugs and put a note in the school newsletter because we needed over 300 jugs to complete the project.</a:t>
            </a:r>
            <a:endParaRPr lang="en-CA" dirty="0" smtClean="0"/>
          </a:p>
          <a:p>
            <a:endParaRPr lang="en-CA" dirty="0"/>
          </a:p>
        </p:txBody>
      </p:sp>
      <p:sp>
        <p:nvSpPr>
          <p:cNvPr id="4" name="AutoShape 2" descr="Image result for Milk Jug Igloo"/>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Image result for Milk Jug Igloo"/>
          <p:cNvSpPr>
            <a:spLocks noChangeAspect="1" noChangeArrowheads="1"/>
          </p:cNvSpPr>
          <p:nvPr/>
        </p:nvSpPr>
        <p:spPr bwMode="auto">
          <a:xfrm>
            <a:off x="1524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6" descr="Image result for Milk Jug Igloo"/>
          <p:cNvSpPr>
            <a:spLocks noChangeAspect="1" noChangeArrowheads="1"/>
          </p:cNvSpPr>
          <p:nvPr/>
        </p:nvSpPr>
        <p:spPr bwMode="auto">
          <a:xfrm>
            <a:off x="3048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8" descr="Image result for Milk Jug Igloo"/>
          <p:cNvSpPr>
            <a:spLocks noChangeAspect="1" noChangeArrowheads="1"/>
          </p:cNvSpPr>
          <p:nvPr/>
        </p:nvSpPr>
        <p:spPr bwMode="auto">
          <a:xfrm>
            <a:off x="4572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AutoShape 10" descr="Image result for Milk Jug Igloo"/>
          <p:cNvSpPr>
            <a:spLocks noChangeAspect="1" noChangeArrowheads="1"/>
          </p:cNvSpPr>
          <p:nvPr/>
        </p:nvSpPr>
        <p:spPr bwMode="auto">
          <a:xfrm>
            <a:off x="6096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 name="AutoShape 12" descr="Image result for Milk Jug Igloo"/>
          <p:cNvSpPr>
            <a:spLocks noChangeAspect="1" noChangeArrowheads="1"/>
          </p:cNvSpPr>
          <p:nvPr/>
        </p:nvSpPr>
        <p:spPr bwMode="auto">
          <a:xfrm>
            <a:off x="7620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 name="Picture 16" descr="Image result for Milk Jug Iglo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392513"/>
            <a:ext cx="2809875" cy="1628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907704" y="6021288"/>
            <a:ext cx="1308371" cy="261610"/>
          </a:xfrm>
          <a:prstGeom prst="rect">
            <a:avLst/>
          </a:prstGeom>
          <a:noFill/>
        </p:spPr>
        <p:txBody>
          <a:bodyPr wrap="none" rtlCol="0">
            <a:spAutoFit/>
          </a:bodyPr>
          <a:lstStyle/>
          <a:p>
            <a:r>
              <a:rPr lang="en-US" sz="1100" dirty="0" smtClean="0"/>
              <a:t>Craftgossip.com</a:t>
            </a:r>
            <a:endParaRPr lang="en-CA" sz="1100" dirty="0"/>
          </a:p>
        </p:txBody>
      </p:sp>
    </p:spTree>
    <p:extLst>
      <p:ext uri="{BB962C8B-B14F-4D97-AF65-F5344CB8AC3E}">
        <p14:creationId xmlns:p14="http://schemas.microsoft.com/office/powerpoint/2010/main" val="14211285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Image result for Milk Jug Igloo"/>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6" descr="Image result for Milk Jug Igloo"/>
          <p:cNvSpPr>
            <a:spLocks noChangeAspect="1" noChangeArrowheads="1"/>
          </p:cNvSpPr>
          <p:nvPr/>
        </p:nvSpPr>
        <p:spPr bwMode="auto">
          <a:xfrm>
            <a:off x="1524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8" descr="Image result for Milk Jug Igloo"/>
          <p:cNvSpPr>
            <a:spLocks noChangeAspect="1" noChangeArrowheads="1"/>
          </p:cNvSpPr>
          <p:nvPr/>
        </p:nvSpPr>
        <p:spPr bwMode="auto">
          <a:xfrm>
            <a:off x="3048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AutoShape 10" descr="Image result for Milk Jug Igloo"/>
          <p:cNvSpPr>
            <a:spLocks noChangeAspect="1" noChangeArrowheads="1"/>
          </p:cNvSpPr>
          <p:nvPr/>
        </p:nvSpPr>
        <p:spPr bwMode="auto">
          <a:xfrm>
            <a:off x="4572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 name="AutoShape 12" descr="Image result for Milk Jug Igloo"/>
          <p:cNvSpPr>
            <a:spLocks noChangeAspect="1" noChangeArrowheads="1"/>
          </p:cNvSpPr>
          <p:nvPr/>
        </p:nvSpPr>
        <p:spPr bwMode="auto">
          <a:xfrm>
            <a:off x="6096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AutoShape 14" descr="Image result for Milk Jug Igloo"/>
          <p:cNvSpPr>
            <a:spLocks noChangeAspect="1" noChangeArrowheads="1"/>
          </p:cNvSpPr>
          <p:nvPr/>
        </p:nvSpPr>
        <p:spPr bwMode="auto">
          <a:xfrm>
            <a:off x="7620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1" name="TextBox 10"/>
          <p:cNvSpPr txBox="1"/>
          <p:nvPr/>
        </p:nvSpPr>
        <p:spPr>
          <a:xfrm>
            <a:off x="1066801" y="1268760"/>
            <a:ext cx="6529536" cy="584775"/>
          </a:xfrm>
          <a:prstGeom prst="rect">
            <a:avLst/>
          </a:prstGeom>
          <a:noFill/>
        </p:spPr>
        <p:txBody>
          <a:bodyPr wrap="square" rtlCol="0">
            <a:spAutoFit/>
          </a:bodyPr>
          <a:lstStyle/>
          <a:p>
            <a:r>
              <a:rPr lang="en-US" sz="3200" b="1" dirty="0" smtClean="0"/>
              <a:t>Phase II- Developing the Project</a:t>
            </a:r>
            <a:endParaRPr lang="en-CA" sz="3200" b="1" dirty="0"/>
          </a:p>
        </p:txBody>
      </p:sp>
      <p:sp>
        <p:nvSpPr>
          <p:cNvPr id="13" name="TextBox 12"/>
          <p:cNvSpPr txBox="1"/>
          <p:nvPr/>
        </p:nvSpPr>
        <p:spPr>
          <a:xfrm>
            <a:off x="762001" y="1988840"/>
            <a:ext cx="7986464" cy="1477328"/>
          </a:xfrm>
          <a:prstGeom prst="rect">
            <a:avLst/>
          </a:prstGeom>
          <a:noFill/>
        </p:spPr>
        <p:txBody>
          <a:bodyPr wrap="square" rtlCol="0">
            <a:spAutoFit/>
          </a:bodyPr>
          <a:lstStyle/>
          <a:p>
            <a:r>
              <a:rPr lang="en-US" dirty="0" smtClean="0"/>
              <a:t>We began by researching how to build a milk jug igloo,</a:t>
            </a:r>
          </a:p>
          <a:p>
            <a:r>
              <a:rPr lang="en-US" dirty="0"/>
              <a:t>d</a:t>
            </a:r>
            <a:r>
              <a:rPr lang="en-US" dirty="0" smtClean="0"/>
              <a:t>iscussing what other materials we would need besides milk jugs </a:t>
            </a:r>
          </a:p>
          <a:p>
            <a:r>
              <a:rPr lang="en-US" dirty="0"/>
              <a:t>a</a:t>
            </a:r>
            <a:r>
              <a:rPr lang="en-US" dirty="0" smtClean="0"/>
              <a:t>nd the steps involved.  We discovered we needed 30 jugs to begin,</a:t>
            </a:r>
          </a:p>
          <a:p>
            <a:r>
              <a:rPr lang="en-US" dirty="0" smtClean="0"/>
              <a:t>and a cardboard base to glue the jugs onto. It did not take long to accumulate the jugs we needed to begin. </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3645024"/>
            <a:ext cx="3547756" cy="2660817"/>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5274" y="3645024"/>
            <a:ext cx="3633191" cy="2509870"/>
          </a:xfrm>
          <a:prstGeom prst="rect">
            <a:avLst/>
          </a:prstGeom>
        </p:spPr>
      </p:pic>
    </p:spTree>
    <p:extLst>
      <p:ext uri="{BB962C8B-B14F-4D97-AF65-F5344CB8AC3E}">
        <p14:creationId xmlns:p14="http://schemas.microsoft.com/office/powerpoint/2010/main" val="266463162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45720" indent="0">
              <a:buNone/>
            </a:pPr>
            <a:r>
              <a:rPr lang="en-US" sz="3200" b="1" dirty="0" smtClean="0"/>
              <a:t>Phase II- Investigating</a:t>
            </a:r>
          </a:p>
          <a:p>
            <a:pPr>
              <a:buFont typeface="Courier New" panose="02070309020205020404" pitchFamily="49" charset="0"/>
              <a:buChar char="o"/>
            </a:pPr>
            <a:r>
              <a:rPr lang="en-US" sz="2000" dirty="0" smtClean="0"/>
              <a:t> We made an igloo web and discussed what we knew about igloos, could do in our igloo and what we should not do in our igloo. We then hung these webs up in the class for future reference. </a:t>
            </a:r>
          </a:p>
          <a:p>
            <a:pPr>
              <a:buFont typeface="Courier New" panose="02070309020205020404" pitchFamily="49" charset="0"/>
              <a:buChar char="o"/>
            </a:pPr>
            <a:endParaRPr lang="en-US" sz="2000" dirty="0"/>
          </a:p>
          <a:p>
            <a:pPr marL="45720" indent="0">
              <a:buNone/>
            </a:pPr>
            <a:endParaRPr lang="en-CA" sz="20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2636912"/>
            <a:ext cx="4572000" cy="3429000"/>
          </a:xfrm>
          <a:prstGeom prst="rect">
            <a:avLst/>
          </a:prstGeom>
        </p:spPr>
      </p:pic>
    </p:spTree>
    <p:extLst>
      <p:ext uri="{BB962C8B-B14F-4D97-AF65-F5344CB8AC3E}">
        <p14:creationId xmlns:p14="http://schemas.microsoft.com/office/powerpoint/2010/main" val="374402013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45720" indent="0">
              <a:buNone/>
            </a:pPr>
            <a:r>
              <a:rPr lang="en-US" sz="3200" b="1" dirty="0" smtClean="0"/>
              <a:t>More Investigating</a:t>
            </a:r>
          </a:p>
          <a:p>
            <a:pPr>
              <a:buFont typeface="Courier New" panose="02070309020205020404" pitchFamily="49" charset="0"/>
              <a:buChar char="o"/>
            </a:pPr>
            <a:r>
              <a:rPr lang="en-US" sz="2000" dirty="0" smtClean="0"/>
              <a:t> Why did the Inuit build igloos? How did they build igloos? What does it look like inside Inuit igloos? Who are the Inuit?</a:t>
            </a:r>
          </a:p>
          <a:p>
            <a:pPr>
              <a:buFont typeface="Courier New" panose="02070309020205020404" pitchFamily="49" charset="0"/>
              <a:buChar char="o"/>
            </a:pPr>
            <a:r>
              <a:rPr lang="en-US" sz="2000" dirty="0" smtClean="0"/>
              <a:t>We read information books and stories about igloos and the Inuit.</a:t>
            </a:r>
          </a:p>
          <a:p>
            <a:pPr>
              <a:buFont typeface="Courier New" panose="02070309020205020404" pitchFamily="49" charset="0"/>
              <a:buChar char="o"/>
            </a:pPr>
            <a:r>
              <a:rPr lang="en-US" sz="2000" dirty="0" smtClean="0"/>
              <a:t>We researched our questions on the internet  and watched and discussed the information.</a:t>
            </a:r>
          </a:p>
          <a:p>
            <a:pPr>
              <a:buFont typeface="Courier New" panose="02070309020205020404" pitchFamily="49" charset="0"/>
              <a:buChar char="o"/>
            </a:pPr>
            <a:r>
              <a:rPr lang="en-US" sz="2000" dirty="0" smtClean="0"/>
              <a:t>We recited a poem about igloos every morning.</a:t>
            </a:r>
            <a:endParaRPr lang="en-US" sz="2000" dirty="0"/>
          </a:p>
          <a:p>
            <a:pPr>
              <a:buFont typeface="Courier New" panose="02070309020205020404" pitchFamily="49" charset="0"/>
              <a:buChar char="o"/>
            </a:pPr>
            <a:endParaRPr lang="en-CA" sz="2000" dirty="0"/>
          </a:p>
        </p:txBody>
      </p:sp>
      <p:pic>
        <p:nvPicPr>
          <p:cNvPr id="1026" name="Picture 2" descr="Image result for inside an iglo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294364"/>
            <a:ext cx="4392488" cy="2243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69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9632" y="1582341"/>
            <a:ext cx="6624736" cy="4401205"/>
          </a:xfrm>
          <a:prstGeom prst="rect">
            <a:avLst/>
          </a:prstGeom>
        </p:spPr>
        <p:txBody>
          <a:bodyPr wrap="square">
            <a:spAutoFit/>
          </a:bodyPr>
          <a:lstStyle/>
          <a:p>
            <a:r>
              <a:rPr lang="en-CA" sz="2000" b="1" u="sng" dirty="0"/>
              <a:t>My Igloo</a:t>
            </a:r>
          </a:p>
          <a:p>
            <a:r>
              <a:rPr lang="en-CA" sz="2000" dirty="0"/>
              <a:t>My igloo is round with a tiny door. (Make circle w/hands then hold hand low to ground</a:t>
            </a:r>
            <a:r>
              <a:rPr lang="en-CA" sz="2000" dirty="0" smtClean="0"/>
              <a:t>.)</a:t>
            </a:r>
          </a:p>
          <a:p>
            <a:endParaRPr lang="en-CA" sz="2000" dirty="0"/>
          </a:p>
          <a:p>
            <a:endParaRPr lang="en-CA" sz="2000" b="1" dirty="0"/>
          </a:p>
          <a:p>
            <a:r>
              <a:rPr lang="en-CA" sz="2000" dirty="0"/>
              <a:t>It’s made of cold ice &amp; snow. (Pretend to shiver</a:t>
            </a:r>
            <a:r>
              <a:rPr lang="en-CA" sz="2000" dirty="0" smtClean="0"/>
              <a:t>.)</a:t>
            </a:r>
          </a:p>
          <a:p>
            <a:endParaRPr lang="en-CA" sz="2000" dirty="0"/>
          </a:p>
          <a:p>
            <a:endParaRPr lang="en-CA" sz="2000" b="1" dirty="0"/>
          </a:p>
          <a:p>
            <a:r>
              <a:rPr lang="en-CA" sz="2000" dirty="0"/>
              <a:t>The inside is covered with blankets </a:t>
            </a:r>
            <a:r>
              <a:rPr lang="en-CA" sz="2000" dirty="0" smtClean="0"/>
              <a:t>and </a:t>
            </a:r>
            <a:r>
              <a:rPr lang="en-CA" sz="2000" dirty="0"/>
              <a:t>fur. (Spread hands over wide area</a:t>
            </a:r>
            <a:r>
              <a:rPr lang="en-CA" sz="2000" dirty="0" smtClean="0"/>
              <a:t>.)</a:t>
            </a:r>
          </a:p>
          <a:p>
            <a:endParaRPr lang="en-CA" sz="2000" dirty="0"/>
          </a:p>
          <a:p>
            <a:endParaRPr lang="en-CA" sz="2000" b="1" dirty="0"/>
          </a:p>
          <a:p>
            <a:r>
              <a:rPr lang="en-CA" sz="2000" dirty="0"/>
              <a:t>So it’s warm when the winter winds blow. (Hug self to keep warm.)</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2241818"/>
            <a:ext cx="720080" cy="668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750" y="1259661"/>
            <a:ext cx="720080" cy="668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0790" y="2726572"/>
            <a:ext cx="387806" cy="461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5762" y="2731253"/>
            <a:ext cx="37623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3417357"/>
            <a:ext cx="688626" cy="587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5776" y="3418109"/>
            <a:ext cx="700559" cy="586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5762" y="4459916"/>
            <a:ext cx="597666"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2751" y="4372281"/>
            <a:ext cx="661639" cy="807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64952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927" y="836712"/>
            <a:ext cx="8830554" cy="1938992"/>
          </a:xfrm>
          <a:prstGeom prst="rect">
            <a:avLst/>
          </a:prstGeom>
          <a:noFill/>
        </p:spPr>
        <p:txBody>
          <a:bodyPr wrap="square" rtlCol="0">
            <a:spAutoFit/>
          </a:bodyPr>
          <a:lstStyle/>
          <a:p>
            <a:r>
              <a:rPr lang="en-US" sz="2400" dirty="0" smtClean="0"/>
              <a:t>Every school day there were more milk jugs and we continued to add on to the igloo. We also had items available for the children to represent their </a:t>
            </a:r>
          </a:p>
          <a:p>
            <a:r>
              <a:rPr lang="en-US" sz="2400" dirty="0" smtClean="0"/>
              <a:t>learning; such as a small plush igloo with arctic animals </a:t>
            </a:r>
          </a:p>
          <a:p>
            <a:r>
              <a:rPr lang="en-US" sz="2400" dirty="0"/>
              <a:t>a</a:t>
            </a:r>
            <a:r>
              <a:rPr lang="en-US" sz="2400" dirty="0" smtClean="0"/>
              <a:t>nd  white craft supplies.</a:t>
            </a:r>
            <a:endParaRPr lang="en-CA"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3140968"/>
            <a:ext cx="2664296" cy="355239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2054" y="3688719"/>
            <a:ext cx="3275856" cy="2456892"/>
          </a:xfrm>
          <a:prstGeom prst="rect">
            <a:avLst/>
          </a:prstGeom>
        </p:spPr>
      </p:pic>
    </p:spTree>
    <p:extLst>
      <p:ext uri="{BB962C8B-B14F-4D97-AF65-F5344CB8AC3E}">
        <p14:creationId xmlns:p14="http://schemas.microsoft.com/office/powerpoint/2010/main" val="51579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824" y="548680"/>
            <a:ext cx="4014192" cy="273414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548680"/>
            <a:ext cx="3741297" cy="265515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824" y="4437112"/>
            <a:ext cx="3438128" cy="223224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9390" y="4221088"/>
            <a:ext cx="3809315" cy="2448271"/>
          </a:xfrm>
          <a:prstGeom prst="rect">
            <a:avLst/>
          </a:prstGeom>
        </p:spPr>
      </p:pic>
      <p:sp>
        <p:nvSpPr>
          <p:cNvPr id="9" name="TextBox 8"/>
          <p:cNvSpPr txBox="1"/>
          <p:nvPr/>
        </p:nvSpPr>
        <p:spPr>
          <a:xfrm>
            <a:off x="539552" y="3284984"/>
            <a:ext cx="8553513" cy="830997"/>
          </a:xfrm>
          <a:prstGeom prst="rect">
            <a:avLst/>
          </a:prstGeom>
          <a:noFill/>
        </p:spPr>
        <p:txBody>
          <a:bodyPr wrap="square" rtlCol="0">
            <a:spAutoFit/>
          </a:bodyPr>
          <a:lstStyle/>
          <a:p>
            <a:r>
              <a:rPr lang="en-US" sz="2400" dirty="0" smtClean="0"/>
              <a:t>For February family day each family  made an igloo with the materials we provided.</a:t>
            </a:r>
            <a:endParaRPr lang="en-CA" sz="2400" dirty="0"/>
          </a:p>
        </p:txBody>
      </p:sp>
    </p:spTree>
    <p:extLst>
      <p:ext uri="{BB962C8B-B14F-4D97-AF65-F5344CB8AC3E}">
        <p14:creationId xmlns:p14="http://schemas.microsoft.com/office/powerpoint/2010/main" val="802244634"/>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15524"/>
            <a:ext cx="4499991" cy="345246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1" y="116632"/>
            <a:ext cx="4625985" cy="333677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499991" cy="3391508"/>
          </a:xfrm>
          <a:prstGeom prst="rect">
            <a:avLst/>
          </a:prstGeom>
        </p:spPr>
      </p:pic>
      <p:sp>
        <p:nvSpPr>
          <p:cNvPr id="9" name="TextBox 8"/>
          <p:cNvSpPr txBox="1"/>
          <p:nvPr/>
        </p:nvSpPr>
        <p:spPr>
          <a:xfrm>
            <a:off x="4932040" y="3717032"/>
            <a:ext cx="3992130" cy="2554545"/>
          </a:xfrm>
          <a:prstGeom prst="rect">
            <a:avLst/>
          </a:prstGeom>
          <a:noFill/>
        </p:spPr>
        <p:txBody>
          <a:bodyPr wrap="square" rtlCol="0">
            <a:spAutoFit/>
          </a:bodyPr>
          <a:lstStyle/>
          <a:p>
            <a:r>
              <a:rPr lang="en-US" sz="2000" dirty="0" smtClean="0"/>
              <a:t>Most of the children helped</a:t>
            </a:r>
          </a:p>
          <a:p>
            <a:r>
              <a:rPr lang="en-US" sz="2000" dirty="0"/>
              <a:t>a</a:t>
            </a:r>
            <a:r>
              <a:rPr lang="en-US" sz="2000" dirty="0" smtClean="0"/>
              <a:t>t different times with the </a:t>
            </a:r>
          </a:p>
          <a:p>
            <a:r>
              <a:rPr lang="en-US" sz="2000" dirty="0"/>
              <a:t>b</a:t>
            </a:r>
            <a:r>
              <a:rPr lang="en-US" sz="2000" dirty="0" smtClean="0"/>
              <a:t>uilding. They also played in the igloo while it was being constructed. Mostly they played house, so that is when we decided to explore different types of homes. </a:t>
            </a:r>
            <a:endParaRPr lang="en-CA" sz="2000" dirty="0"/>
          </a:p>
        </p:txBody>
      </p:sp>
    </p:spTree>
    <p:extLst>
      <p:ext uri="{BB962C8B-B14F-4D97-AF65-F5344CB8AC3E}">
        <p14:creationId xmlns:p14="http://schemas.microsoft.com/office/powerpoint/2010/main" val="32992929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593748" y="3023765"/>
            <a:ext cx="3347992" cy="432048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16632"/>
            <a:ext cx="4752528" cy="34290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116632"/>
            <a:ext cx="4176464" cy="3393377"/>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7984" y="3510008"/>
            <a:ext cx="4529831" cy="3347992"/>
          </a:xfrm>
          <a:prstGeom prst="rect">
            <a:avLst/>
          </a:prstGeom>
        </p:spPr>
      </p:pic>
      <p:sp>
        <p:nvSpPr>
          <p:cNvPr id="5" name="TextBox 4"/>
          <p:cNvSpPr txBox="1"/>
          <p:nvPr/>
        </p:nvSpPr>
        <p:spPr>
          <a:xfrm>
            <a:off x="5044763" y="6300028"/>
            <a:ext cx="2230098" cy="369332"/>
          </a:xfrm>
          <a:prstGeom prst="rect">
            <a:avLst/>
          </a:prstGeom>
          <a:noFill/>
        </p:spPr>
        <p:txBody>
          <a:bodyPr wrap="none" rtlCol="0">
            <a:spAutoFit/>
          </a:bodyPr>
          <a:lstStyle/>
          <a:p>
            <a:r>
              <a:rPr lang="en-US" dirty="0" smtClean="0"/>
              <a:t>Almost complete. </a:t>
            </a:r>
            <a:endParaRPr lang="en-CA" dirty="0"/>
          </a:p>
        </p:txBody>
      </p:sp>
    </p:spTree>
    <p:extLst>
      <p:ext uri="{BB962C8B-B14F-4D97-AF65-F5344CB8AC3E}">
        <p14:creationId xmlns:p14="http://schemas.microsoft.com/office/powerpoint/2010/main" val="1546241160"/>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60232" y="2687196"/>
            <a:ext cx="248786" cy="369332"/>
          </a:xfrm>
          <a:prstGeom prst="rect">
            <a:avLst/>
          </a:prstGeom>
          <a:noFill/>
        </p:spPr>
        <p:txBody>
          <a:bodyPr wrap="none" rtlCol="0">
            <a:spAutoFit/>
          </a:bodyPr>
          <a:lstStyle/>
          <a:p>
            <a:r>
              <a:rPr lang="en-US" dirty="0" smtClean="0"/>
              <a:t>.</a:t>
            </a:r>
            <a:endParaRPr lang="en-CA" dirty="0"/>
          </a:p>
        </p:txBody>
      </p:sp>
      <p:sp>
        <p:nvSpPr>
          <p:cNvPr id="13" name="Rectangle 12"/>
          <p:cNvSpPr/>
          <p:nvPr/>
        </p:nvSpPr>
        <p:spPr>
          <a:xfrm>
            <a:off x="107504" y="740837"/>
            <a:ext cx="2808312" cy="3477875"/>
          </a:xfrm>
          <a:prstGeom prst="rect">
            <a:avLst/>
          </a:prstGeom>
        </p:spPr>
        <p:txBody>
          <a:bodyPr wrap="square">
            <a:spAutoFit/>
          </a:bodyPr>
          <a:lstStyle/>
          <a:p>
            <a:pPr lvl="0"/>
            <a:r>
              <a:rPr lang="en-US" sz="2000" dirty="0">
                <a:solidFill>
                  <a:prstClr val="black"/>
                </a:solidFill>
              </a:rPr>
              <a:t>We discussed different types of homes and read books about</a:t>
            </a:r>
          </a:p>
          <a:p>
            <a:pPr lvl="0"/>
            <a:r>
              <a:rPr lang="en-US" sz="2000" dirty="0">
                <a:solidFill>
                  <a:prstClr val="black"/>
                </a:solidFill>
              </a:rPr>
              <a:t>different types of homes. We brought in dishes, blankets, </a:t>
            </a:r>
          </a:p>
          <a:p>
            <a:pPr lvl="0"/>
            <a:r>
              <a:rPr lang="en-US" sz="2000" dirty="0">
                <a:solidFill>
                  <a:prstClr val="black"/>
                </a:solidFill>
              </a:rPr>
              <a:t>p</a:t>
            </a:r>
            <a:r>
              <a:rPr lang="en-US" sz="2000" dirty="0" smtClean="0">
                <a:solidFill>
                  <a:prstClr val="black"/>
                </a:solidFill>
              </a:rPr>
              <a:t>illows </a:t>
            </a:r>
            <a:r>
              <a:rPr lang="en-US" sz="2000" dirty="0">
                <a:solidFill>
                  <a:prstClr val="black"/>
                </a:solidFill>
              </a:rPr>
              <a:t>and other house stuff for them to play with in the igloo.</a:t>
            </a:r>
            <a:endParaRPr lang="en-CA" sz="2000" dirty="0">
              <a:solidFill>
                <a:prstClr val="black"/>
              </a:solidFill>
            </a:endParaRPr>
          </a:p>
        </p:txBody>
      </p:sp>
      <p:pic>
        <p:nvPicPr>
          <p:cNvPr id="1026" name="Picture 2" descr="Image result for childrens books about ho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740837"/>
            <a:ext cx="2576614" cy="23156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hildrens books about differnt types of ho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1582" y="659527"/>
            <a:ext cx="3090550" cy="2397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inside of an iglo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3106915"/>
            <a:ext cx="4732198" cy="3332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64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6400800" cy="2841496"/>
          </a:xfrm>
        </p:spPr>
        <p:txBody>
          <a:bodyPr>
            <a:normAutofit lnSpcReduction="10000"/>
          </a:bodyPr>
          <a:lstStyle/>
          <a:p>
            <a:pPr marL="45720" indent="0">
              <a:buNone/>
            </a:pPr>
            <a:r>
              <a:rPr lang="en-US" sz="3200" b="1" dirty="0" smtClean="0"/>
              <a:t>General Information</a:t>
            </a:r>
          </a:p>
          <a:p>
            <a:pPr marL="61913" indent="0">
              <a:buFont typeface="Courier New" panose="02070309020205020404" pitchFamily="49" charset="0"/>
              <a:buChar char="o"/>
              <a:tabLst>
                <a:tab pos="400050" algn="l"/>
              </a:tabLst>
            </a:pPr>
            <a:r>
              <a:rPr lang="en-US" sz="2000" b="1" dirty="0"/>
              <a:t> </a:t>
            </a:r>
            <a:r>
              <a:rPr lang="en-US" sz="2000" b="1" dirty="0" smtClean="0"/>
              <a:t>	</a:t>
            </a:r>
            <a:r>
              <a:rPr lang="en-US" sz="2000" dirty="0" smtClean="0"/>
              <a:t>Students who participated in the project were 	and 4 years old and attend a full day program.</a:t>
            </a:r>
          </a:p>
          <a:p>
            <a:pPr>
              <a:buFont typeface="Courier New" panose="02070309020205020404" pitchFamily="49" charset="0"/>
              <a:buChar char="o"/>
              <a:tabLst>
                <a:tab pos="400050" algn="l"/>
              </a:tabLst>
            </a:pPr>
            <a:r>
              <a:rPr lang="en-US" sz="2000" dirty="0"/>
              <a:t> </a:t>
            </a:r>
            <a:r>
              <a:rPr lang="en-US" sz="2000" dirty="0" smtClean="0"/>
              <a:t>	There are 18 children and at times all children 	were involved in the project, other times only 	two	or three were interested.</a:t>
            </a:r>
          </a:p>
          <a:p>
            <a:pPr>
              <a:buFont typeface="Courier New" panose="02070309020205020404" pitchFamily="49" charset="0"/>
              <a:buChar char="o"/>
              <a:tabLst>
                <a:tab pos="400050" algn="l"/>
              </a:tabLst>
            </a:pPr>
            <a:r>
              <a:rPr lang="en-US" sz="2000" dirty="0"/>
              <a:t>	</a:t>
            </a:r>
            <a:r>
              <a:rPr lang="en-US" sz="2000" dirty="0" smtClean="0"/>
              <a:t>The project began in January and went until 	late March.</a:t>
            </a:r>
          </a:p>
          <a:p>
            <a:pPr>
              <a:buFont typeface="Wingdings" panose="05000000000000000000" pitchFamily="2" charset="2"/>
              <a:buChar char="Ø"/>
            </a:pPr>
            <a:endParaRPr lang="en-US" sz="2000" b="1" dirty="0" smtClean="0"/>
          </a:p>
          <a:p>
            <a:pPr marL="45720" indent="0">
              <a:buNone/>
            </a:pPr>
            <a:endParaRPr lang="en-US" sz="3200" b="1" dirty="0" smtClean="0"/>
          </a:p>
          <a:p>
            <a:pPr marL="45720" indent="0">
              <a:buNone/>
            </a:pPr>
            <a:endParaRPr lang="en-CA" sz="2000" b="1" dirty="0"/>
          </a:p>
        </p:txBody>
      </p:sp>
      <p:pic>
        <p:nvPicPr>
          <p:cNvPr id="2050" name="Picture 2" descr="Image result for Inuit 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208565"/>
            <a:ext cx="3168352" cy="21007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60132" y="6309320"/>
            <a:ext cx="2232248" cy="246221"/>
          </a:xfrm>
          <a:prstGeom prst="rect">
            <a:avLst/>
          </a:prstGeom>
          <a:noFill/>
        </p:spPr>
        <p:txBody>
          <a:bodyPr wrap="square" rtlCol="0">
            <a:spAutoFit/>
          </a:bodyPr>
          <a:lstStyle/>
          <a:p>
            <a:r>
              <a:rPr lang="en-US" sz="1000" dirty="0" smtClean="0"/>
              <a:t>        Windows2universe.org</a:t>
            </a:r>
            <a:endParaRPr lang="en-CA" sz="1000" dirty="0"/>
          </a:p>
        </p:txBody>
      </p:sp>
    </p:spTree>
    <p:extLst>
      <p:ext uri="{BB962C8B-B14F-4D97-AF65-F5344CB8AC3E}">
        <p14:creationId xmlns:p14="http://schemas.microsoft.com/office/powerpoint/2010/main" val="2560704489"/>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26965"/>
            <a:ext cx="4572000" cy="325801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10773"/>
            <a:ext cx="4499992" cy="306896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266981"/>
            <a:ext cx="4592991" cy="3112751"/>
          </a:xfrm>
          <a:prstGeom prst="rect">
            <a:avLst/>
          </a:prstGeom>
        </p:spPr>
      </p:pic>
      <p:sp>
        <p:nvSpPr>
          <p:cNvPr id="8" name="TextBox 7"/>
          <p:cNvSpPr txBox="1"/>
          <p:nvPr/>
        </p:nvSpPr>
        <p:spPr>
          <a:xfrm>
            <a:off x="251520" y="6379733"/>
            <a:ext cx="7114448" cy="461665"/>
          </a:xfrm>
          <a:prstGeom prst="rect">
            <a:avLst/>
          </a:prstGeom>
          <a:noFill/>
        </p:spPr>
        <p:txBody>
          <a:bodyPr wrap="none" rtlCol="0">
            <a:spAutoFit/>
          </a:bodyPr>
          <a:lstStyle/>
          <a:p>
            <a:r>
              <a:rPr lang="en-US" sz="2400" dirty="0" smtClean="0"/>
              <a:t>The beginning of March, our igloo is complete!</a:t>
            </a:r>
            <a:endParaRPr lang="en-CA" sz="2400"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6965"/>
            <a:ext cx="4499992" cy="3240016"/>
          </a:xfrm>
          <a:prstGeom prst="rect">
            <a:avLst/>
          </a:prstGeom>
        </p:spPr>
      </p:pic>
    </p:spTree>
    <p:extLst>
      <p:ext uri="{BB962C8B-B14F-4D97-AF65-F5344CB8AC3E}">
        <p14:creationId xmlns:p14="http://schemas.microsoft.com/office/powerpoint/2010/main" val="3394471904"/>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9672" y="862918"/>
            <a:ext cx="4984057" cy="584775"/>
          </a:xfrm>
          <a:prstGeom prst="rect">
            <a:avLst/>
          </a:prstGeom>
          <a:noFill/>
        </p:spPr>
        <p:txBody>
          <a:bodyPr wrap="none" rtlCol="0">
            <a:spAutoFit/>
          </a:bodyPr>
          <a:lstStyle/>
          <a:p>
            <a:r>
              <a:rPr lang="en-US" sz="3200" b="1" dirty="0"/>
              <a:t>C</a:t>
            </a:r>
            <a:r>
              <a:rPr lang="en-US" sz="3200" b="1" dirty="0" smtClean="0"/>
              <a:t>urriculum Connections</a:t>
            </a:r>
            <a:endParaRPr lang="en-CA" sz="3200" b="1" dirty="0"/>
          </a:p>
        </p:txBody>
      </p:sp>
      <p:graphicFrame>
        <p:nvGraphicFramePr>
          <p:cNvPr id="7" name="Table 6"/>
          <p:cNvGraphicFramePr>
            <a:graphicFrameLocks noGrp="1"/>
          </p:cNvGraphicFramePr>
          <p:nvPr>
            <p:extLst>
              <p:ext uri="{D42A27DB-BD31-4B8C-83A1-F6EECF244321}">
                <p14:modId xmlns:p14="http://schemas.microsoft.com/office/powerpoint/2010/main" val="1811845789"/>
              </p:ext>
            </p:extLst>
          </p:nvPr>
        </p:nvGraphicFramePr>
        <p:xfrm>
          <a:off x="1524000" y="1397000"/>
          <a:ext cx="6096000" cy="387096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sz="1400" dirty="0" smtClean="0"/>
                        <a:t>Social-Emotional:</a:t>
                      </a:r>
                    </a:p>
                    <a:p>
                      <a:r>
                        <a:rPr lang="en-US" sz="1400" dirty="0" smtClean="0"/>
                        <a:t>Interaction</a:t>
                      </a:r>
                      <a:r>
                        <a:rPr lang="en-US" sz="1400" baseline="0" dirty="0" smtClean="0"/>
                        <a:t> with peers while: building, problem solving, and dramatic play. Gaining self-confidence in their ability to build, problem solve and through peer interaction. </a:t>
                      </a:r>
                      <a:endParaRPr lang="en-US" dirty="0" smtClean="0"/>
                    </a:p>
                    <a:p>
                      <a:endParaRPr lang="en-US" dirty="0" smtClean="0"/>
                    </a:p>
                  </a:txBody>
                  <a:tcPr/>
                </a:tc>
                <a:tc>
                  <a:txBody>
                    <a:bodyPr/>
                    <a:lstStyle/>
                    <a:p>
                      <a:r>
                        <a:rPr lang="en-US" sz="1400" dirty="0" smtClean="0"/>
                        <a:t>Physical:</a:t>
                      </a:r>
                    </a:p>
                    <a:p>
                      <a:r>
                        <a:rPr lang="en-US" sz="1400" dirty="0" smtClean="0"/>
                        <a:t>Help with building igloo using</a:t>
                      </a:r>
                      <a:r>
                        <a:rPr lang="en-US" sz="1400" baseline="0" dirty="0" smtClean="0"/>
                        <a:t> both fine and gross motor skills.</a:t>
                      </a:r>
                    </a:p>
                    <a:p>
                      <a:r>
                        <a:rPr lang="en-US" sz="1400" baseline="0" dirty="0" smtClean="0"/>
                        <a:t>Using fine motor and perceptual skills to represent their learning, through drawing, painting, play dough, poems and songs. </a:t>
                      </a:r>
                      <a:endParaRPr lang="en-CA" sz="1400" dirty="0"/>
                    </a:p>
                  </a:txBody>
                  <a:tcPr/>
                </a:tc>
              </a:tr>
              <a:tr h="370840">
                <a:tc>
                  <a:txBody>
                    <a:bodyPr/>
                    <a:lstStyle/>
                    <a:p>
                      <a:r>
                        <a:rPr lang="en-US" sz="1400" b="1" dirty="0" smtClean="0"/>
                        <a:t>Spiritual:</a:t>
                      </a:r>
                    </a:p>
                    <a:p>
                      <a:r>
                        <a:rPr lang="en-US" sz="1400" b="1" dirty="0" smtClean="0"/>
                        <a:t>Fostering a connection with nature</a:t>
                      </a:r>
                      <a:r>
                        <a:rPr lang="en-US" sz="1400" b="1" baseline="0" dirty="0" smtClean="0"/>
                        <a:t> through contact with natural materials such as snow, ice &amp; play dough. Using five senses while exploring various centers. Learning about the Inuit and their spirituality and connection to nature.  </a:t>
                      </a:r>
                      <a:endParaRPr lang="en-US" sz="1400" b="1" dirty="0" smtClean="0"/>
                    </a:p>
                  </a:txBody>
                  <a:tcPr/>
                </a:tc>
                <a:tc>
                  <a:txBody>
                    <a:bodyPr/>
                    <a:lstStyle/>
                    <a:p>
                      <a:r>
                        <a:rPr lang="en-US" sz="1400" b="1" dirty="0" smtClean="0"/>
                        <a:t>Intellectual:</a:t>
                      </a:r>
                    </a:p>
                    <a:p>
                      <a:r>
                        <a:rPr lang="en-US" sz="1400" b="1" dirty="0" smtClean="0"/>
                        <a:t>Problem solving and representing ideas.</a:t>
                      </a:r>
                      <a:r>
                        <a:rPr lang="en-US" sz="1400" b="1" baseline="0" dirty="0" smtClean="0"/>
                        <a:t> Exploring numeracy skills, developing and extending vocabulary, engaging with print: poems, stories and information texts. Creating &amp; imagining while representing their learning. </a:t>
                      </a:r>
                      <a:endParaRPr lang="en-CA" sz="1400" b="1" dirty="0"/>
                    </a:p>
                  </a:txBody>
                  <a:tcPr/>
                </a:tc>
              </a:tr>
            </a:tbl>
          </a:graphicData>
        </a:graphic>
      </p:graphicFrame>
      <p:sp>
        <p:nvSpPr>
          <p:cNvPr id="9" name="Rectangle 8"/>
          <p:cNvSpPr/>
          <p:nvPr/>
        </p:nvSpPr>
        <p:spPr>
          <a:xfrm>
            <a:off x="1475656" y="5301208"/>
            <a:ext cx="6120680" cy="1015663"/>
          </a:xfrm>
          <a:prstGeom prst="rect">
            <a:avLst/>
          </a:prstGeom>
        </p:spPr>
        <p:txBody>
          <a:bodyPr wrap="square">
            <a:spAutoFit/>
          </a:bodyPr>
          <a:lstStyle/>
          <a:p>
            <a:pPr lvl="0"/>
            <a:r>
              <a:rPr lang="en-US" sz="2000" dirty="0">
                <a:solidFill>
                  <a:prstClr val="black"/>
                </a:solidFill>
              </a:rPr>
              <a:t>This was a holistic learning opportunity; many activities  </a:t>
            </a:r>
            <a:r>
              <a:rPr lang="en-US" sz="2000" dirty="0" smtClean="0">
                <a:solidFill>
                  <a:prstClr val="black"/>
                </a:solidFill>
              </a:rPr>
              <a:t>included </a:t>
            </a:r>
            <a:r>
              <a:rPr lang="en-US" sz="2000" dirty="0">
                <a:solidFill>
                  <a:prstClr val="black"/>
                </a:solidFill>
              </a:rPr>
              <a:t>all four </a:t>
            </a:r>
            <a:r>
              <a:rPr lang="en-US" sz="2000" dirty="0" smtClean="0">
                <a:solidFill>
                  <a:prstClr val="black"/>
                </a:solidFill>
              </a:rPr>
              <a:t>domains and Pre-k essential learning experiences. </a:t>
            </a:r>
            <a:endParaRPr lang="en-CA" sz="2000" dirty="0">
              <a:solidFill>
                <a:prstClr val="black"/>
              </a:solidFill>
            </a:endParaRPr>
          </a:p>
        </p:txBody>
      </p:sp>
    </p:spTree>
    <p:extLst>
      <p:ext uri="{BB962C8B-B14F-4D97-AF65-F5344CB8AC3E}">
        <p14:creationId xmlns:p14="http://schemas.microsoft.com/office/powerpoint/2010/main" val="39007036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95736" y="908720"/>
            <a:ext cx="4320480" cy="584775"/>
          </a:xfrm>
          <a:prstGeom prst="rect">
            <a:avLst/>
          </a:prstGeom>
          <a:noFill/>
        </p:spPr>
        <p:txBody>
          <a:bodyPr wrap="square" rtlCol="0">
            <a:spAutoFit/>
          </a:bodyPr>
          <a:lstStyle/>
          <a:p>
            <a:r>
              <a:rPr lang="en-US" sz="3200" b="1" dirty="0" smtClean="0"/>
              <a:t>Phase 3:Conclusion</a:t>
            </a:r>
            <a:endParaRPr lang="en-CA" sz="3200" b="1" dirty="0"/>
          </a:p>
        </p:txBody>
      </p:sp>
      <p:sp>
        <p:nvSpPr>
          <p:cNvPr id="5" name="TextBox 4"/>
          <p:cNvSpPr txBox="1"/>
          <p:nvPr/>
        </p:nvSpPr>
        <p:spPr>
          <a:xfrm>
            <a:off x="683568" y="1493495"/>
            <a:ext cx="7704856" cy="2308324"/>
          </a:xfrm>
          <a:prstGeom prst="rect">
            <a:avLst/>
          </a:prstGeom>
          <a:noFill/>
        </p:spPr>
        <p:txBody>
          <a:bodyPr wrap="square" rtlCol="0">
            <a:spAutoFit/>
          </a:bodyPr>
          <a:lstStyle/>
          <a:p>
            <a:r>
              <a:rPr lang="en-US" dirty="0" smtClean="0"/>
              <a:t>Our plan for a culminating activity was to take place on the</a:t>
            </a:r>
          </a:p>
          <a:p>
            <a:r>
              <a:rPr lang="en-US" dirty="0" smtClean="0"/>
              <a:t>March family day, unfortunately the igloo fell down the day </a:t>
            </a:r>
          </a:p>
          <a:p>
            <a:r>
              <a:rPr lang="en-US" dirty="0" smtClean="0"/>
              <a:t>before . We were going to share our igloo with our families, read </a:t>
            </a:r>
          </a:p>
          <a:p>
            <a:r>
              <a:rPr lang="en-US" dirty="0"/>
              <a:t>s</a:t>
            </a:r>
            <a:r>
              <a:rPr lang="en-US" dirty="0" smtClean="0"/>
              <a:t>tories, play in it and take a family picture in it. Instead we showed the students  and families the damaged igloo and discussed what should happen. The children wanted to try to save what we could, so that is what we did. It turned out well and they were happy with</a:t>
            </a:r>
          </a:p>
          <a:p>
            <a:r>
              <a:rPr lang="en-US" dirty="0" smtClean="0"/>
              <a:t>the results. </a:t>
            </a:r>
            <a:endParaRPr lang="en-C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3763965"/>
            <a:ext cx="4392488" cy="278084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3501008"/>
            <a:ext cx="3876912" cy="3043797"/>
          </a:xfrm>
          <a:prstGeom prst="rect">
            <a:avLst/>
          </a:prstGeom>
        </p:spPr>
      </p:pic>
    </p:spTree>
    <p:extLst>
      <p:ext uri="{BB962C8B-B14F-4D97-AF65-F5344CB8AC3E}">
        <p14:creationId xmlns:p14="http://schemas.microsoft.com/office/powerpoint/2010/main" val="41075578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47864" y="332656"/>
            <a:ext cx="2376264" cy="584775"/>
          </a:xfrm>
          <a:prstGeom prst="rect">
            <a:avLst/>
          </a:prstGeom>
          <a:noFill/>
        </p:spPr>
        <p:txBody>
          <a:bodyPr wrap="square" rtlCol="0">
            <a:spAutoFit/>
          </a:bodyPr>
          <a:lstStyle/>
          <a:p>
            <a:pPr algn="ctr"/>
            <a:r>
              <a:rPr lang="en-US" sz="3200" b="1" dirty="0" smtClean="0"/>
              <a:t>Reflection</a:t>
            </a:r>
            <a:endParaRPr lang="en-CA" sz="3200" b="1" dirty="0"/>
          </a:p>
        </p:txBody>
      </p:sp>
      <p:sp>
        <p:nvSpPr>
          <p:cNvPr id="2" name="TextBox 1"/>
          <p:cNvSpPr txBox="1"/>
          <p:nvPr/>
        </p:nvSpPr>
        <p:spPr>
          <a:xfrm>
            <a:off x="467544" y="1132510"/>
            <a:ext cx="7632847" cy="5632311"/>
          </a:xfrm>
          <a:prstGeom prst="rect">
            <a:avLst/>
          </a:prstGeom>
          <a:noFill/>
        </p:spPr>
        <p:txBody>
          <a:bodyPr wrap="square" rtlCol="0">
            <a:spAutoFit/>
          </a:bodyPr>
          <a:lstStyle/>
          <a:p>
            <a:pPr marL="285750" indent="-285750">
              <a:buFont typeface="Courier New" panose="02070309020205020404" pitchFamily="49" charset="0"/>
              <a:buChar char="o"/>
            </a:pPr>
            <a:r>
              <a:rPr lang="en-US" dirty="0" smtClean="0"/>
              <a:t>Most of the children were very interested in the project in the </a:t>
            </a:r>
          </a:p>
          <a:p>
            <a:r>
              <a:rPr lang="en-US" dirty="0" smtClean="0"/>
              <a:t>     beginning, as the project progressed a few remained involved</a:t>
            </a:r>
          </a:p>
          <a:p>
            <a:r>
              <a:rPr lang="en-US" dirty="0" smtClean="0"/>
              <a:t>     while others came and went. </a:t>
            </a:r>
          </a:p>
          <a:p>
            <a:pPr marL="285750" indent="-285750">
              <a:buFont typeface="Courier New" panose="02070309020205020404" pitchFamily="49" charset="0"/>
              <a:buChar char="o"/>
            </a:pPr>
            <a:r>
              <a:rPr lang="en-US" dirty="0" smtClean="0"/>
              <a:t>The kindergartens share the same classroom and were also interested in the project but we did all of the building in pre-k. I feel this project would have been better suited for the kindergarteners because their interest remained constant and </a:t>
            </a:r>
          </a:p>
          <a:p>
            <a:r>
              <a:rPr lang="en-US" dirty="0" smtClean="0"/>
              <a:t>    they had many in-depth questions during the process.</a:t>
            </a:r>
          </a:p>
          <a:p>
            <a:pPr marL="285750" indent="-285750">
              <a:buFont typeface="Courier New" panose="02070309020205020404" pitchFamily="49" charset="0"/>
              <a:buChar char="o"/>
            </a:pPr>
            <a:r>
              <a:rPr lang="en-US" dirty="0" smtClean="0"/>
              <a:t>Most of our pre-k class were three years old, they enjoyed playing in it, some enjoyed helping to build and were excited about the end product, but we sometimes found it difficult to sustain their  interest in the process. Many of the discussions took place during circle time/class meetings and quite a few students had trouble focusing. </a:t>
            </a:r>
          </a:p>
          <a:p>
            <a:pPr marL="285750" indent="-285750">
              <a:buFont typeface="Courier New" panose="02070309020205020404" pitchFamily="49" charset="0"/>
              <a:buChar char="o"/>
            </a:pPr>
            <a:r>
              <a:rPr lang="en-US" dirty="0" smtClean="0"/>
              <a:t>We would do this project again, if there was interest but with an older group; mostly four year olds.</a:t>
            </a:r>
          </a:p>
          <a:p>
            <a:pPr marL="285750" indent="-285750">
              <a:buFont typeface="Courier New" panose="02070309020205020404" pitchFamily="49" charset="0"/>
              <a:buChar char="o"/>
            </a:pPr>
            <a:r>
              <a:rPr lang="en-US" dirty="0" smtClean="0"/>
              <a:t>We would also do a better job of building the igloo so it would be more sturdy and last longer. </a:t>
            </a:r>
          </a:p>
          <a:p>
            <a:pPr marL="285750" indent="-285750">
              <a:buFont typeface="Courier New" panose="02070309020205020404" pitchFamily="49" charset="0"/>
              <a:buChar char="o"/>
            </a:pPr>
            <a:endParaRPr lang="en-US" dirty="0" smtClean="0"/>
          </a:p>
          <a:p>
            <a:pPr marL="285750" indent="-285750">
              <a:buFont typeface="Courier New" panose="02070309020205020404" pitchFamily="49" charset="0"/>
              <a:buChar char="o"/>
            </a:pPr>
            <a:endParaRPr lang="en-US" dirty="0" smtClean="0"/>
          </a:p>
        </p:txBody>
      </p:sp>
    </p:spTree>
    <p:extLst>
      <p:ext uri="{BB962C8B-B14F-4D97-AF65-F5344CB8AC3E}">
        <p14:creationId xmlns:p14="http://schemas.microsoft.com/office/powerpoint/2010/main" val="423110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45720" indent="0">
              <a:buNone/>
            </a:pPr>
            <a:r>
              <a:rPr lang="en-US" b="1" u="sng" dirty="0" smtClean="0"/>
              <a:t>Planning Web</a:t>
            </a:r>
            <a:endParaRPr lang="en-CA" b="1" u="sng" dirty="0"/>
          </a:p>
        </p:txBody>
      </p:sp>
      <p:sp>
        <p:nvSpPr>
          <p:cNvPr id="2" name="Rounded Rectangle 1"/>
          <p:cNvSpPr/>
          <p:nvPr/>
        </p:nvSpPr>
        <p:spPr>
          <a:xfrm>
            <a:off x="3275856" y="2420888"/>
            <a:ext cx="2232248" cy="15121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t>Snow</a:t>
            </a:r>
            <a:endParaRPr lang="en-CA" sz="5400" dirty="0"/>
          </a:p>
        </p:txBody>
      </p:sp>
      <p:sp>
        <p:nvSpPr>
          <p:cNvPr id="4" name="Oval 3"/>
          <p:cNvSpPr/>
          <p:nvPr/>
        </p:nvSpPr>
        <p:spPr>
          <a:xfrm>
            <a:off x="2981565" y="1268760"/>
            <a:ext cx="1116124" cy="61206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Food</a:t>
            </a:r>
            <a:endParaRPr lang="en-CA" dirty="0"/>
          </a:p>
        </p:txBody>
      </p:sp>
      <p:sp>
        <p:nvSpPr>
          <p:cNvPr id="5" name="Oval 4"/>
          <p:cNvSpPr/>
          <p:nvPr/>
        </p:nvSpPr>
        <p:spPr>
          <a:xfrm>
            <a:off x="299445" y="1843543"/>
            <a:ext cx="1584176" cy="79208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Animals</a:t>
            </a:r>
            <a:endParaRPr lang="en-CA" dirty="0"/>
          </a:p>
        </p:txBody>
      </p:sp>
      <p:sp>
        <p:nvSpPr>
          <p:cNvPr id="6" name="Oval 5"/>
          <p:cNvSpPr/>
          <p:nvPr/>
        </p:nvSpPr>
        <p:spPr>
          <a:xfrm>
            <a:off x="718288" y="3200311"/>
            <a:ext cx="1224136" cy="79208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Snow</a:t>
            </a:r>
          </a:p>
          <a:p>
            <a:pPr algn="ctr"/>
            <a:r>
              <a:rPr lang="en-US" dirty="0" smtClean="0"/>
              <a:t>Flakes</a:t>
            </a:r>
            <a:endParaRPr lang="en-CA" dirty="0"/>
          </a:p>
        </p:txBody>
      </p:sp>
      <p:sp>
        <p:nvSpPr>
          <p:cNvPr id="7" name="Oval 6"/>
          <p:cNvSpPr/>
          <p:nvPr/>
        </p:nvSpPr>
        <p:spPr>
          <a:xfrm>
            <a:off x="2900206" y="4897435"/>
            <a:ext cx="1440160" cy="72008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Weather</a:t>
            </a:r>
            <a:endParaRPr lang="en-CA" sz="1400" dirty="0"/>
          </a:p>
        </p:txBody>
      </p:sp>
      <p:sp>
        <p:nvSpPr>
          <p:cNvPr id="8" name="Oval 7"/>
          <p:cNvSpPr/>
          <p:nvPr/>
        </p:nvSpPr>
        <p:spPr>
          <a:xfrm>
            <a:off x="5761237" y="138687"/>
            <a:ext cx="1728192"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Activities</a:t>
            </a:r>
            <a:endParaRPr lang="en-CA" dirty="0"/>
          </a:p>
        </p:txBody>
      </p:sp>
      <p:sp>
        <p:nvSpPr>
          <p:cNvPr id="9" name="Oval 8"/>
          <p:cNvSpPr/>
          <p:nvPr/>
        </p:nvSpPr>
        <p:spPr>
          <a:xfrm>
            <a:off x="6406689" y="1867120"/>
            <a:ext cx="1296144" cy="57606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Igloo</a:t>
            </a:r>
            <a:endParaRPr lang="en-CA" dirty="0"/>
          </a:p>
        </p:txBody>
      </p:sp>
      <p:sp>
        <p:nvSpPr>
          <p:cNvPr id="10" name="Oval 9"/>
          <p:cNvSpPr/>
          <p:nvPr/>
        </p:nvSpPr>
        <p:spPr>
          <a:xfrm>
            <a:off x="5868144" y="3281982"/>
            <a:ext cx="158417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Snowmen</a:t>
            </a:r>
            <a:endParaRPr lang="en-CA" sz="1400" dirty="0"/>
          </a:p>
        </p:txBody>
      </p:sp>
      <p:sp>
        <p:nvSpPr>
          <p:cNvPr id="11" name="Oval 10"/>
          <p:cNvSpPr/>
          <p:nvPr/>
        </p:nvSpPr>
        <p:spPr>
          <a:xfrm>
            <a:off x="6512233" y="4602030"/>
            <a:ext cx="1728192" cy="39604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Snow globes</a:t>
            </a:r>
            <a:endParaRPr lang="en-CA" sz="1400" dirty="0"/>
          </a:p>
        </p:txBody>
      </p:sp>
      <p:sp>
        <p:nvSpPr>
          <p:cNvPr id="12" name="Oval 11"/>
          <p:cNvSpPr/>
          <p:nvPr/>
        </p:nvSpPr>
        <p:spPr>
          <a:xfrm>
            <a:off x="2843808" y="4092073"/>
            <a:ext cx="1224136" cy="39604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Ice fishing</a:t>
            </a:r>
            <a:endParaRPr lang="en-CA" sz="1400" dirty="0"/>
          </a:p>
        </p:txBody>
      </p:sp>
      <p:sp>
        <p:nvSpPr>
          <p:cNvPr id="13" name="TextBox 12"/>
          <p:cNvSpPr txBox="1"/>
          <p:nvPr/>
        </p:nvSpPr>
        <p:spPr>
          <a:xfrm>
            <a:off x="4067944" y="1415333"/>
            <a:ext cx="1440160" cy="1015663"/>
          </a:xfrm>
          <a:prstGeom prst="rect">
            <a:avLst/>
          </a:prstGeom>
          <a:noFill/>
        </p:spPr>
        <p:txBody>
          <a:bodyPr wrap="square" rtlCol="0">
            <a:spAutoFit/>
          </a:bodyPr>
          <a:lstStyle/>
          <a:p>
            <a:r>
              <a:rPr lang="en-US" sz="1200" dirty="0" smtClean="0"/>
              <a:t>Slush, </a:t>
            </a:r>
          </a:p>
          <a:p>
            <a:r>
              <a:rPr lang="en-US" sz="1200" dirty="0" smtClean="0"/>
              <a:t>snow cones,</a:t>
            </a:r>
          </a:p>
          <a:p>
            <a:r>
              <a:rPr lang="en-US" sz="1200" dirty="0" smtClean="0"/>
              <a:t>Snow taffy,</a:t>
            </a:r>
          </a:p>
          <a:p>
            <a:r>
              <a:rPr lang="en-US" sz="1200" dirty="0" smtClean="0"/>
              <a:t>Freezes, popsicles </a:t>
            </a:r>
            <a:endParaRPr lang="en-CA" sz="1200" dirty="0"/>
          </a:p>
        </p:txBody>
      </p:sp>
      <p:sp>
        <p:nvSpPr>
          <p:cNvPr id="14" name="TextBox 13"/>
          <p:cNvSpPr txBox="1"/>
          <p:nvPr/>
        </p:nvSpPr>
        <p:spPr>
          <a:xfrm>
            <a:off x="7376329" y="501525"/>
            <a:ext cx="1649811" cy="1015663"/>
          </a:xfrm>
          <a:prstGeom prst="rect">
            <a:avLst/>
          </a:prstGeom>
          <a:noFill/>
        </p:spPr>
        <p:txBody>
          <a:bodyPr wrap="none" rtlCol="0">
            <a:spAutoFit/>
          </a:bodyPr>
          <a:lstStyle/>
          <a:p>
            <a:r>
              <a:rPr lang="en-US" sz="1400" dirty="0"/>
              <a:t>s</a:t>
            </a:r>
            <a:r>
              <a:rPr lang="en-US" sz="1400" dirty="0" smtClean="0"/>
              <a:t>nowmobiling,</a:t>
            </a:r>
          </a:p>
          <a:p>
            <a:r>
              <a:rPr lang="en-US" sz="1400" dirty="0"/>
              <a:t>s</a:t>
            </a:r>
            <a:r>
              <a:rPr lang="en-US" sz="1400" dirty="0" smtClean="0"/>
              <a:t>ledding</a:t>
            </a:r>
            <a:r>
              <a:rPr lang="en-US" dirty="0" smtClean="0"/>
              <a:t>, </a:t>
            </a:r>
            <a:r>
              <a:rPr lang="en-US" sz="1400" dirty="0" smtClean="0"/>
              <a:t>skiing</a:t>
            </a:r>
          </a:p>
          <a:p>
            <a:r>
              <a:rPr lang="en-US" sz="1400" dirty="0" smtClean="0"/>
              <a:t>skating, snow</a:t>
            </a:r>
          </a:p>
          <a:p>
            <a:r>
              <a:rPr lang="en-US" sz="1400" dirty="0"/>
              <a:t>s</a:t>
            </a:r>
            <a:r>
              <a:rPr lang="en-US" sz="1400" dirty="0" smtClean="0"/>
              <a:t>hoeing, building</a:t>
            </a:r>
            <a:endParaRPr lang="en-CA" sz="1400" dirty="0"/>
          </a:p>
        </p:txBody>
      </p:sp>
      <p:sp>
        <p:nvSpPr>
          <p:cNvPr id="16" name="TextBox 15"/>
          <p:cNvSpPr txBox="1"/>
          <p:nvPr/>
        </p:nvSpPr>
        <p:spPr>
          <a:xfrm>
            <a:off x="7668344" y="2112431"/>
            <a:ext cx="1449436" cy="1169551"/>
          </a:xfrm>
          <a:prstGeom prst="rect">
            <a:avLst/>
          </a:prstGeom>
          <a:noFill/>
        </p:spPr>
        <p:txBody>
          <a:bodyPr wrap="none" rtlCol="0">
            <a:spAutoFit/>
          </a:bodyPr>
          <a:lstStyle/>
          <a:p>
            <a:r>
              <a:rPr lang="en-US" sz="1400" dirty="0" smtClean="0"/>
              <a:t>How to build,</a:t>
            </a:r>
          </a:p>
          <a:p>
            <a:r>
              <a:rPr lang="en-US" sz="1400" dirty="0"/>
              <a:t>i</a:t>
            </a:r>
            <a:r>
              <a:rPr lang="en-US" sz="1400" dirty="0" smtClean="0"/>
              <a:t>ce blocks, </a:t>
            </a:r>
          </a:p>
          <a:p>
            <a:r>
              <a:rPr lang="en-US" sz="1400" dirty="0"/>
              <a:t>m</a:t>
            </a:r>
            <a:r>
              <a:rPr lang="en-US" sz="1400" dirty="0" smtClean="0"/>
              <a:t>ilk jugs, fort</a:t>
            </a:r>
          </a:p>
          <a:p>
            <a:r>
              <a:rPr lang="en-US" sz="1400" dirty="0"/>
              <a:t>b</a:t>
            </a:r>
            <a:r>
              <a:rPr lang="en-US" sz="1400" dirty="0" smtClean="0"/>
              <a:t>uilding, sugar</a:t>
            </a:r>
          </a:p>
          <a:p>
            <a:r>
              <a:rPr lang="en-US" sz="1400" dirty="0" smtClean="0"/>
              <a:t>cubes</a:t>
            </a:r>
            <a:endParaRPr lang="en-CA" sz="1400" dirty="0"/>
          </a:p>
        </p:txBody>
      </p:sp>
      <p:sp>
        <p:nvSpPr>
          <p:cNvPr id="17" name="TextBox 16"/>
          <p:cNvSpPr txBox="1"/>
          <p:nvPr/>
        </p:nvSpPr>
        <p:spPr>
          <a:xfrm>
            <a:off x="7528195" y="3534010"/>
            <a:ext cx="1351652" cy="954107"/>
          </a:xfrm>
          <a:prstGeom prst="rect">
            <a:avLst/>
          </a:prstGeom>
          <a:noFill/>
        </p:spPr>
        <p:txBody>
          <a:bodyPr wrap="none" rtlCol="0">
            <a:spAutoFit/>
          </a:bodyPr>
          <a:lstStyle/>
          <a:p>
            <a:r>
              <a:rPr lang="en-US" sz="1400" dirty="0" smtClean="0"/>
              <a:t>Craft center,</a:t>
            </a:r>
          </a:p>
          <a:p>
            <a:r>
              <a:rPr lang="en-US" sz="1400" dirty="0"/>
              <a:t>r</a:t>
            </a:r>
            <a:r>
              <a:rPr lang="en-US" sz="1400" dirty="0" smtClean="0"/>
              <a:t>eal snow, </a:t>
            </a:r>
          </a:p>
          <a:p>
            <a:r>
              <a:rPr lang="en-US" sz="1400" dirty="0"/>
              <a:t>s</a:t>
            </a:r>
            <a:r>
              <a:rPr lang="en-US" sz="1400" dirty="0" smtClean="0"/>
              <a:t>ensory, fake </a:t>
            </a:r>
          </a:p>
          <a:p>
            <a:r>
              <a:rPr lang="en-US" sz="1400" dirty="0" smtClean="0"/>
              <a:t>snow</a:t>
            </a:r>
            <a:endParaRPr lang="en-CA" sz="1400" dirty="0"/>
          </a:p>
        </p:txBody>
      </p:sp>
      <p:sp>
        <p:nvSpPr>
          <p:cNvPr id="18" name="TextBox 17"/>
          <p:cNvSpPr txBox="1"/>
          <p:nvPr/>
        </p:nvSpPr>
        <p:spPr>
          <a:xfrm>
            <a:off x="539552" y="2564904"/>
            <a:ext cx="1462260" cy="523220"/>
          </a:xfrm>
          <a:prstGeom prst="rect">
            <a:avLst/>
          </a:prstGeom>
          <a:noFill/>
        </p:spPr>
        <p:txBody>
          <a:bodyPr wrap="none" rtlCol="0">
            <a:spAutoFit/>
          </a:bodyPr>
          <a:lstStyle/>
          <a:p>
            <a:r>
              <a:rPr lang="en-US" sz="1400" dirty="0" smtClean="0"/>
              <a:t>Arctic animals,</a:t>
            </a:r>
          </a:p>
          <a:p>
            <a:r>
              <a:rPr lang="en-US" sz="1400" dirty="0" smtClean="0"/>
              <a:t>sled dogs</a:t>
            </a:r>
          </a:p>
        </p:txBody>
      </p:sp>
      <p:sp>
        <p:nvSpPr>
          <p:cNvPr id="19" name="TextBox 18"/>
          <p:cNvSpPr txBox="1"/>
          <p:nvPr/>
        </p:nvSpPr>
        <p:spPr>
          <a:xfrm>
            <a:off x="3275856" y="5589240"/>
            <a:ext cx="2844048" cy="954107"/>
          </a:xfrm>
          <a:prstGeom prst="rect">
            <a:avLst/>
          </a:prstGeom>
          <a:noFill/>
        </p:spPr>
        <p:txBody>
          <a:bodyPr wrap="none" rtlCol="0">
            <a:spAutoFit/>
          </a:bodyPr>
          <a:lstStyle/>
          <a:p>
            <a:r>
              <a:rPr lang="en-US" sz="1400" dirty="0" smtClean="0"/>
              <a:t>Why does it snow?</a:t>
            </a:r>
          </a:p>
          <a:p>
            <a:r>
              <a:rPr lang="en-US" sz="1400" dirty="0" smtClean="0"/>
              <a:t>What is snow made of?</a:t>
            </a:r>
          </a:p>
          <a:p>
            <a:r>
              <a:rPr lang="en-US" sz="1400" dirty="0" smtClean="0"/>
              <a:t>When does it snow?</a:t>
            </a:r>
          </a:p>
          <a:p>
            <a:r>
              <a:rPr lang="en-US" sz="1400" dirty="0" smtClean="0"/>
              <a:t>Where does snow come from?</a:t>
            </a:r>
            <a:endParaRPr lang="en-CA" sz="1400" dirty="0"/>
          </a:p>
        </p:txBody>
      </p:sp>
      <p:sp>
        <p:nvSpPr>
          <p:cNvPr id="20" name="TextBox 19"/>
          <p:cNvSpPr txBox="1"/>
          <p:nvPr/>
        </p:nvSpPr>
        <p:spPr>
          <a:xfrm>
            <a:off x="899592" y="3933056"/>
            <a:ext cx="1673856" cy="738664"/>
          </a:xfrm>
          <a:prstGeom prst="rect">
            <a:avLst/>
          </a:prstGeom>
          <a:noFill/>
        </p:spPr>
        <p:txBody>
          <a:bodyPr wrap="none" rtlCol="0">
            <a:spAutoFit/>
          </a:bodyPr>
          <a:lstStyle/>
          <a:p>
            <a:r>
              <a:rPr lang="en-US" sz="1400" dirty="0"/>
              <a:t>m</a:t>
            </a:r>
            <a:r>
              <a:rPr lang="en-US" sz="1400" dirty="0" smtClean="0"/>
              <a:t>agnifying glass,</a:t>
            </a:r>
          </a:p>
          <a:p>
            <a:r>
              <a:rPr lang="en-US" sz="1400" dirty="0" smtClean="0"/>
              <a:t>coffee filters, </a:t>
            </a:r>
          </a:p>
          <a:p>
            <a:r>
              <a:rPr lang="en-US" sz="1400" dirty="0" smtClean="0"/>
              <a:t>paper plates</a:t>
            </a:r>
            <a:endParaRPr lang="en-CA" sz="1400" dirty="0"/>
          </a:p>
        </p:txBody>
      </p:sp>
      <p:sp>
        <p:nvSpPr>
          <p:cNvPr id="21" name="Oval 20"/>
          <p:cNvSpPr/>
          <p:nvPr/>
        </p:nvSpPr>
        <p:spPr>
          <a:xfrm>
            <a:off x="401485" y="5013176"/>
            <a:ext cx="1540939" cy="57606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Driving in snow</a:t>
            </a:r>
            <a:endParaRPr lang="en-CA" dirty="0"/>
          </a:p>
        </p:txBody>
      </p:sp>
      <p:sp>
        <p:nvSpPr>
          <p:cNvPr id="22" name="TextBox 21"/>
          <p:cNvSpPr txBox="1"/>
          <p:nvPr/>
        </p:nvSpPr>
        <p:spPr>
          <a:xfrm>
            <a:off x="718288" y="5589240"/>
            <a:ext cx="1734770" cy="738664"/>
          </a:xfrm>
          <a:prstGeom prst="rect">
            <a:avLst/>
          </a:prstGeom>
          <a:noFill/>
        </p:spPr>
        <p:txBody>
          <a:bodyPr wrap="none" rtlCol="0">
            <a:spAutoFit/>
          </a:bodyPr>
          <a:lstStyle/>
          <a:p>
            <a:r>
              <a:rPr lang="en-US" sz="1400" dirty="0"/>
              <a:t>s</a:t>
            </a:r>
            <a:r>
              <a:rPr lang="en-US" sz="1400" dirty="0" smtClean="0"/>
              <a:t>now plow,</a:t>
            </a:r>
          </a:p>
          <a:p>
            <a:r>
              <a:rPr lang="en-US" sz="1400" dirty="0"/>
              <a:t>g</a:t>
            </a:r>
            <a:r>
              <a:rPr lang="en-US" sz="1400" dirty="0" smtClean="0"/>
              <a:t>rader, trucks,</a:t>
            </a:r>
          </a:p>
          <a:p>
            <a:r>
              <a:rPr lang="en-US" sz="1400" dirty="0"/>
              <a:t>c</a:t>
            </a:r>
            <a:r>
              <a:rPr lang="en-US" sz="1400" dirty="0" smtClean="0"/>
              <a:t>ars, snowmobile </a:t>
            </a:r>
            <a:endParaRPr lang="en-CA" sz="1400" dirty="0"/>
          </a:p>
        </p:txBody>
      </p:sp>
      <p:sp>
        <p:nvSpPr>
          <p:cNvPr id="23" name="Oval 22"/>
          <p:cNvSpPr/>
          <p:nvPr/>
        </p:nvSpPr>
        <p:spPr>
          <a:xfrm>
            <a:off x="4891669" y="4825427"/>
            <a:ext cx="1548440" cy="4320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Snow painting</a:t>
            </a:r>
            <a:endParaRPr lang="en-CA" sz="1400" dirty="0"/>
          </a:p>
        </p:txBody>
      </p:sp>
      <p:cxnSp>
        <p:nvCxnSpPr>
          <p:cNvPr id="25" name="Straight Connector 24"/>
          <p:cNvCxnSpPr>
            <a:stCxn id="4" idx="4"/>
          </p:cNvCxnSpPr>
          <p:nvPr/>
        </p:nvCxnSpPr>
        <p:spPr>
          <a:xfrm>
            <a:off x="3539627" y="1880828"/>
            <a:ext cx="80659" cy="54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436096" y="692696"/>
            <a:ext cx="792088" cy="1750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508104" y="2239587"/>
            <a:ext cx="898585" cy="5869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10" idx="2"/>
          </p:cNvCxnSpPr>
          <p:nvPr/>
        </p:nvCxnSpPr>
        <p:spPr>
          <a:xfrm>
            <a:off x="5508104" y="3534010"/>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5" idx="6"/>
          </p:cNvCxnSpPr>
          <p:nvPr/>
        </p:nvCxnSpPr>
        <p:spPr>
          <a:xfrm>
            <a:off x="1883621" y="2239587"/>
            <a:ext cx="1392235" cy="45761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 idx="6"/>
          </p:cNvCxnSpPr>
          <p:nvPr/>
        </p:nvCxnSpPr>
        <p:spPr>
          <a:xfrm flipV="1">
            <a:off x="1942424" y="3281982"/>
            <a:ext cx="1333432" cy="3143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330356" y="3786038"/>
            <a:ext cx="1945500" cy="1227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620286" y="3933056"/>
            <a:ext cx="0" cy="159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 idx="7"/>
          </p:cNvCxnSpPr>
          <p:nvPr/>
        </p:nvCxnSpPr>
        <p:spPr>
          <a:xfrm flipV="1">
            <a:off x="4129459" y="3992399"/>
            <a:ext cx="82501" cy="1010489"/>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11" idx="0"/>
          </p:cNvCxnSpPr>
          <p:nvPr/>
        </p:nvCxnSpPr>
        <p:spPr>
          <a:xfrm>
            <a:off x="5436096" y="3786038"/>
            <a:ext cx="1940233" cy="815992"/>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04048" y="3933056"/>
            <a:ext cx="432048" cy="89237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9106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15616" y="476672"/>
            <a:ext cx="6400800" cy="3672408"/>
          </a:xfrm>
        </p:spPr>
        <p:txBody>
          <a:bodyPr>
            <a:normAutofit fontScale="92500"/>
          </a:bodyPr>
          <a:lstStyle/>
          <a:p>
            <a:pPr marL="45720" indent="0">
              <a:buNone/>
            </a:pPr>
            <a:r>
              <a:rPr lang="en-US" sz="3600" b="1" dirty="0" smtClean="0"/>
              <a:t>Phase I-Beginning the Project</a:t>
            </a:r>
          </a:p>
          <a:p>
            <a:pPr indent="-182563">
              <a:buFont typeface="Courier New" panose="02070309020205020404" pitchFamily="49" charset="0"/>
              <a:buChar char="o"/>
              <a:tabLst>
                <a:tab pos="339725" algn="l"/>
              </a:tabLst>
            </a:pPr>
            <a:r>
              <a:rPr lang="en-US" sz="2000" b="1" dirty="0"/>
              <a:t> </a:t>
            </a:r>
            <a:r>
              <a:rPr lang="en-US" sz="2000" dirty="0" smtClean="0"/>
              <a:t>Our project began with the subject of snow. The 	reason we choose snow was because the 	children were very excited about the first good 	snowfall and during recess built snow sculptures. 	Many talked about snowmobiles and sledding 	during circle time. Also for November family day 	we did snow painting and most were engaged. 	We decided to put out numerous snow invitations 	and then observe the children to see where their 	interests took them.</a:t>
            </a:r>
            <a:endParaRPr lang="en-CA" sz="20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4437112"/>
            <a:ext cx="2915816" cy="218686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4293096"/>
            <a:ext cx="1656184" cy="2208245"/>
          </a:xfrm>
          <a:prstGeom prst="rect">
            <a:avLst/>
          </a:prstGeom>
        </p:spPr>
      </p:pic>
      <p:sp>
        <p:nvSpPr>
          <p:cNvPr id="11" name="TextBox 10"/>
          <p:cNvSpPr txBox="1"/>
          <p:nvPr/>
        </p:nvSpPr>
        <p:spPr>
          <a:xfrm>
            <a:off x="4355976" y="5013176"/>
            <a:ext cx="1075936" cy="646331"/>
          </a:xfrm>
          <a:prstGeom prst="rect">
            <a:avLst/>
          </a:prstGeom>
          <a:noFill/>
        </p:spPr>
        <p:txBody>
          <a:bodyPr wrap="none" rtlCol="0">
            <a:spAutoFit/>
          </a:bodyPr>
          <a:lstStyle/>
          <a:p>
            <a:r>
              <a:rPr lang="en-US" dirty="0" smtClean="0"/>
              <a:t>Making </a:t>
            </a:r>
          </a:p>
          <a:p>
            <a:r>
              <a:rPr lang="en-US" dirty="0" smtClean="0"/>
              <a:t>‘snow’</a:t>
            </a:r>
            <a:endParaRPr lang="en-CA" dirty="0"/>
          </a:p>
        </p:txBody>
      </p:sp>
    </p:spTree>
    <p:extLst>
      <p:ext uri="{BB962C8B-B14F-4D97-AF65-F5344CB8AC3E}">
        <p14:creationId xmlns:p14="http://schemas.microsoft.com/office/powerpoint/2010/main" val="27921743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07504" y="1349479"/>
            <a:ext cx="2868704" cy="2151529"/>
          </a:xfrm>
          <a:prstGeom prst="rect">
            <a:avLst/>
          </a:prstGeom>
        </p:spPr>
      </p:pic>
      <p:sp>
        <p:nvSpPr>
          <p:cNvPr id="5" name="TextBox 4"/>
          <p:cNvSpPr txBox="1"/>
          <p:nvPr/>
        </p:nvSpPr>
        <p:spPr>
          <a:xfrm>
            <a:off x="1547664" y="260648"/>
            <a:ext cx="5832648" cy="584775"/>
          </a:xfrm>
          <a:prstGeom prst="rect">
            <a:avLst/>
          </a:prstGeom>
          <a:noFill/>
        </p:spPr>
        <p:txBody>
          <a:bodyPr wrap="square" rtlCol="0">
            <a:spAutoFit/>
          </a:bodyPr>
          <a:lstStyle/>
          <a:p>
            <a:r>
              <a:rPr lang="en-US" sz="3200" dirty="0" smtClean="0"/>
              <a:t>Examples of Snow Invitations</a:t>
            </a:r>
            <a:endParaRPr lang="en-CA" sz="32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242186" y="1307739"/>
            <a:ext cx="2635757" cy="2552798"/>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588" y="4221088"/>
            <a:ext cx="2664296" cy="2376264"/>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3717032"/>
            <a:ext cx="2736304" cy="2880320"/>
          </a:xfrm>
          <a:prstGeom prst="rect">
            <a:avLst/>
          </a:prstGeom>
        </p:spPr>
      </p:pic>
      <p:sp>
        <p:nvSpPr>
          <p:cNvPr id="16" name="TextBox 15"/>
          <p:cNvSpPr txBox="1"/>
          <p:nvPr/>
        </p:nvSpPr>
        <p:spPr>
          <a:xfrm>
            <a:off x="3419872" y="2571869"/>
            <a:ext cx="2262871" cy="2585323"/>
          </a:xfrm>
          <a:prstGeom prst="rect">
            <a:avLst/>
          </a:prstGeom>
          <a:noFill/>
        </p:spPr>
        <p:txBody>
          <a:bodyPr wrap="square" rtlCol="0">
            <a:spAutoFit/>
          </a:bodyPr>
          <a:lstStyle/>
          <a:p>
            <a:r>
              <a:rPr lang="en-US" dirty="0" smtClean="0"/>
              <a:t>Snow fort building</a:t>
            </a:r>
          </a:p>
          <a:p>
            <a:r>
              <a:rPr lang="en-US" dirty="0" smtClean="0"/>
              <a:t>Materials.</a:t>
            </a:r>
          </a:p>
          <a:p>
            <a:endParaRPr lang="en-US" dirty="0" smtClean="0"/>
          </a:p>
          <a:p>
            <a:r>
              <a:rPr lang="en-US" dirty="0" smtClean="0"/>
              <a:t>Real snow with tools and vehicles.</a:t>
            </a:r>
          </a:p>
          <a:p>
            <a:endParaRPr lang="en-US" dirty="0" smtClean="0"/>
          </a:p>
          <a:p>
            <a:r>
              <a:rPr lang="en-US" dirty="0" smtClean="0"/>
              <a:t>Ice with hidden objects and tools. </a:t>
            </a:r>
          </a:p>
          <a:p>
            <a:endParaRPr lang="en-CA" dirty="0"/>
          </a:p>
        </p:txBody>
      </p:sp>
    </p:spTree>
    <p:extLst>
      <p:ext uri="{BB962C8B-B14F-4D97-AF65-F5344CB8AC3E}">
        <p14:creationId xmlns:p14="http://schemas.microsoft.com/office/powerpoint/2010/main" val="89524706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07504" y="980728"/>
            <a:ext cx="3264363" cy="2448272"/>
          </a:xfrm>
        </p:spPr>
      </p:pic>
      <p:sp>
        <p:nvSpPr>
          <p:cNvPr id="5" name="TextBox 4"/>
          <p:cNvSpPr txBox="1"/>
          <p:nvPr/>
        </p:nvSpPr>
        <p:spPr>
          <a:xfrm>
            <a:off x="2195736" y="476672"/>
            <a:ext cx="2733441" cy="369332"/>
          </a:xfrm>
          <a:prstGeom prst="rect">
            <a:avLst/>
          </a:prstGeom>
          <a:noFill/>
        </p:spPr>
        <p:txBody>
          <a:bodyPr wrap="none" rtlCol="0">
            <a:spAutoFit/>
          </a:bodyPr>
          <a:lstStyle/>
          <a:p>
            <a:r>
              <a:rPr lang="en-US" dirty="0" smtClean="0"/>
              <a:t> </a:t>
            </a:r>
            <a:r>
              <a:rPr lang="en-US" b="1" dirty="0" smtClean="0"/>
              <a:t>More Snow Invitations </a:t>
            </a:r>
            <a:endParaRPr lang="en-CA"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3933057"/>
            <a:ext cx="3127255" cy="234544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9792" y="4450378"/>
            <a:ext cx="3563888" cy="240762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8203" y="844703"/>
            <a:ext cx="2976331" cy="223224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5140" y="3933057"/>
            <a:ext cx="3562456" cy="239497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30994" y="1638092"/>
            <a:ext cx="2736304" cy="2052228"/>
          </a:xfrm>
          <a:prstGeom prst="rect">
            <a:avLst/>
          </a:prstGeom>
        </p:spPr>
      </p:pic>
      <p:sp>
        <p:nvSpPr>
          <p:cNvPr id="11" name="TextBox 10"/>
          <p:cNvSpPr txBox="1"/>
          <p:nvPr/>
        </p:nvSpPr>
        <p:spPr>
          <a:xfrm>
            <a:off x="3851920" y="1268760"/>
            <a:ext cx="1293944" cy="369332"/>
          </a:xfrm>
          <a:prstGeom prst="rect">
            <a:avLst/>
          </a:prstGeom>
          <a:noFill/>
        </p:spPr>
        <p:txBody>
          <a:bodyPr wrap="none" rtlCol="0">
            <a:spAutoFit/>
          </a:bodyPr>
          <a:lstStyle/>
          <a:p>
            <a:r>
              <a:rPr lang="en-US" dirty="0" smtClean="0"/>
              <a:t>Ice fishing</a:t>
            </a:r>
            <a:endParaRPr lang="en-CA" dirty="0"/>
          </a:p>
        </p:txBody>
      </p:sp>
      <p:sp>
        <p:nvSpPr>
          <p:cNvPr id="14" name="TextBox 13"/>
          <p:cNvSpPr txBox="1"/>
          <p:nvPr/>
        </p:nvSpPr>
        <p:spPr>
          <a:xfrm>
            <a:off x="6516216" y="476672"/>
            <a:ext cx="1463862" cy="369332"/>
          </a:xfrm>
          <a:prstGeom prst="rect">
            <a:avLst/>
          </a:prstGeom>
          <a:noFill/>
        </p:spPr>
        <p:txBody>
          <a:bodyPr wrap="none" rtlCol="0">
            <a:spAutoFit/>
          </a:bodyPr>
          <a:lstStyle/>
          <a:p>
            <a:r>
              <a:rPr lang="en-US" dirty="0" smtClean="0"/>
              <a:t>Snow crafts</a:t>
            </a:r>
            <a:endParaRPr lang="en-CA" dirty="0"/>
          </a:p>
        </p:txBody>
      </p:sp>
      <p:sp>
        <p:nvSpPr>
          <p:cNvPr id="17" name="TextBox 16"/>
          <p:cNvSpPr txBox="1"/>
          <p:nvPr/>
        </p:nvSpPr>
        <p:spPr>
          <a:xfrm>
            <a:off x="3347864" y="4149080"/>
            <a:ext cx="1281120" cy="369332"/>
          </a:xfrm>
          <a:prstGeom prst="rect">
            <a:avLst/>
          </a:prstGeom>
          <a:noFill/>
        </p:spPr>
        <p:txBody>
          <a:bodyPr wrap="none" rtlCol="0">
            <a:spAutoFit/>
          </a:bodyPr>
          <a:lstStyle/>
          <a:p>
            <a:r>
              <a:rPr lang="en-US" dirty="0" smtClean="0"/>
              <a:t>Snowballs</a:t>
            </a:r>
            <a:endParaRPr lang="en-CA" dirty="0"/>
          </a:p>
        </p:txBody>
      </p:sp>
      <p:sp>
        <p:nvSpPr>
          <p:cNvPr id="18" name="TextBox 17"/>
          <p:cNvSpPr txBox="1"/>
          <p:nvPr/>
        </p:nvSpPr>
        <p:spPr>
          <a:xfrm>
            <a:off x="395536" y="661338"/>
            <a:ext cx="1157689" cy="369332"/>
          </a:xfrm>
          <a:prstGeom prst="rect">
            <a:avLst/>
          </a:prstGeom>
          <a:noFill/>
        </p:spPr>
        <p:txBody>
          <a:bodyPr wrap="none" rtlCol="0">
            <a:spAutoFit/>
          </a:bodyPr>
          <a:lstStyle/>
          <a:p>
            <a:r>
              <a:rPr lang="en-US" dirty="0" smtClean="0"/>
              <a:t>Sledding</a:t>
            </a:r>
            <a:endParaRPr lang="en-CA" dirty="0"/>
          </a:p>
        </p:txBody>
      </p:sp>
      <p:sp>
        <p:nvSpPr>
          <p:cNvPr id="20" name="TextBox 19"/>
          <p:cNvSpPr txBox="1"/>
          <p:nvPr/>
        </p:nvSpPr>
        <p:spPr>
          <a:xfrm>
            <a:off x="6372200" y="3501008"/>
            <a:ext cx="2198038" cy="369332"/>
          </a:xfrm>
          <a:prstGeom prst="rect">
            <a:avLst/>
          </a:prstGeom>
          <a:noFill/>
        </p:spPr>
        <p:txBody>
          <a:bodyPr wrap="none" rtlCol="0">
            <a:spAutoFit/>
          </a:bodyPr>
          <a:lstStyle/>
          <a:p>
            <a:r>
              <a:rPr lang="en-US" dirty="0" smtClean="0"/>
              <a:t>Snowstorm in a jar</a:t>
            </a:r>
            <a:endParaRPr lang="en-CA" dirty="0"/>
          </a:p>
        </p:txBody>
      </p:sp>
    </p:spTree>
    <p:extLst>
      <p:ext uri="{BB962C8B-B14F-4D97-AF65-F5344CB8AC3E}">
        <p14:creationId xmlns:p14="http://schemas.microsoft.com/office/powerpoint/2010/main" val="352861781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45720" indent="0">
              <a:buNone/>
            </a:pPr>
            <a:r>
              <a:rPr lang="en-US" b="1" dirty="0" smtClean="0"/>
              <a:t>Phase I continued- The process</a:t>
            </a:r>
          </a:p>
          <a:p>
            <a:pPr>
              <a:buFont typeface="Courier New" panose="02070309020205020404" pitchFamily="49" charset="0"/>
              <a:buChar char="o"/>
            </a:pPr>
            <a:r>
              <a:rPr lang="en-US" dirty="0" smtClean="0"/>
              <a:t>This is the snow web the class created.</a:t>
            </a:r>
          </a:p>
          <a:p>
            <a:pPr marL="45720" indent="0">
              <a:buNone/>
            </a:pPr>
            <a:endParaRPr lang="en-US" dirty="0"/>
          </a:p>
          <a:p>
            <a:pPr marL="45720" indent="0">
              <a:buNone/>
            </a:pPr>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556792"/>
            <a:ext cx="4838582" cy="4538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42096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6400800" cy="5361776"/>
          </a:xfrm>
        </p:spPr>
        <p:txBody>
          <a:bodyPr>
            <a:normAutofit/>
          </a:bodyPr>
          <a:lstStyle/>
          <a:p>
            <a:pPr marL="45720" indent="0">
              <a:buNone/>
            </a:pPr>
            <a:r>
              <a:rPr lang="en-US" b="1" dirty="0" smtClean="0"/>
              <a:t>The Process Cont.</a:t>
            </a:r>
          </a:p>
          <a:p>
            <a:r>
              <a:rPr lang="en-US" dirty="0" smtClean="0"/>
              <a:t>During </a:t>
            </a:r>
            <a:r>
              <a:rPr lang="en-US" dirty="0"/>
              <a:t>their exploration we noticed </a:t>
            </a:r>
            <a:r>
              <a:rPr lang="en-CA" dirty="0"/>
              <a:t>a couple students  making a snow fort out of some of the materials and saw that another child had made a picture of a snow tree fort and another had made an igloo out of clay. </a:t>
            </a:r>
            <a:endParaRPr lang="en-CA" dirty="0" smtClean="0"/>
          </a:p>
          <a:p>
            <a:endParaRPr lang="en-CA" dirty="0"/>
          </a:p>
          <a:p>
            <a:endParaRPr lang="en-CA" dirty="0" smtClean="0"/>
          </a:p>
          <a:p>
            <a:endParaRPr lang="en-CA" dirty="0"/>
          </a:p>
          <a:p>
            <a:pPr marL="45720" indent="0">
              <a:buNone/>
            </a:pPr>
            <a:r>
              <a:rPr lang="en-CA" dirty="0" smtClean="0"/>
              <a:t> </a:t>
            </a:r>
            <a:endParaRPr lang="en-CA" dirty="0"/>
          </a:p>
          <a:p>
            <a:endParaRPr lang="en-CA"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3068960"/>
            <a:ext cx="3528392" cy="264629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2984949"/>
            <a:ext cx="2664296" cy="3552395"/>
          </a:xfrm>
          <a:prstGeom prst="rect">
            <a:avLst/>
          </a:prstGeom>
        </p:spPr>
      </p:pic>
    </p:spTree>
    <p:extLst>
      <p:ext uri="{BB962C8B-B14F-4D97-AF65-F5344CB8AC3E}">
        <p14:creationId xmlns:p14="http://schemas.microsoft.com/office/powerpoint/2010/main" val="2347222617"/>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764704"/>
            <a:ext cx="7344816" cy="2308324"/>
          </a:xfrm>
          <a:prstGeom prst="rect">
            <a:avLst/>
          </a:prstGeom>
        </p:spPr>
        <p:txBody>
          <a:bodyPr wrap="square">
            <a:spAutoFit/>
          </a:bodyPr>
          <a:lstStyle/>
          <a:p>
            <a:pPr marL="342900" indent="-342900">
              <a:buFont typeface="Courier New" panose="02070309020205020404" pitchFamily="49" charset="0"/>
              <a:buChar char="o"/>
            </a:pPr>
            <a:r>
              <a:rPr lang="en-CA" sz="2400" dirty="0"/>
              <a:t>During circle time we discussed snow forts/igloos and watched a video of Inuit making an igloo. This lead to more discussion and we asked the class if they would like to make a snow fort/igloo in our class, the response was a resounding YES!</a:t>
            </a:r>
          </a:p>
        </p:txBody>
      </p:sp>
      <p:pic>
        <p:nvPicPr>
          <p:cNvPr id="5" name="Picture 8" descr="Image result for Iglo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356992"/>
            <a:ext cx="3600400" cy="243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679128"/>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916</TotalTime>
  <Words>1257</Words>
  <Application>Microsoft Office PowerPoint</Application>
  <PresentationFormat>On-screen Show (4:3)</PresentationFormat>
  <Paragraphs>146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Slipstream</vt:lpstr>
      <vt:lpstr> Igloo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srsd119</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Igloo Project</dc:title>
  <dc:creator>Howat, Lisa</dc:creator>
  <cp:lastModifiedBy>Pam Driedger</cp:lastModifiedBy>
  <cp:revision>75</cp:revision>
  <dcterms:created xsi:type="dcterms:W3CDTF">2015-02-22T22:33:21Z</dcterms:created>
  <dcterms:modified xsi:type="dcterms:W3CDTF">2015-06-30T16:38:02Z</dcterms:modified>
</cp:coreProperties>
</file>