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7" r:id="rId12"/>
    <p:sldId id="268" r:id="rId13"/>
    <p:sldId id="270" r:id="rId14"/>
    <p:sldId id="274" r:id="rId15"/>
    <p:sldId id="272" r:id="rId16"/>
    <p:sldId id="273" r:id="rId17"/>
    <p:sldId id="275" r:id="rId18"/>
    <p:sldId id="271"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autoAdjust="0"/>
  </p:normalViewPr>
  <p:slideViewPr>
    <p:cSldViewPr snapToGrid="0">
      <p:cViewPr>
        <p:scale>
          <a:sx n="62" d="100"/>
          <a:sy n="62" d="100"/>
        </p:scale>
        <p:origin x="-426" y="-3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2156CB-7636-4306-9A58-588BBED53A40}"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CA"/>
        </a:p>
      </dgm:t>
    </dgm:pt>
    <dgm:pt modelId="{64542BA0-79CB-4DA9-9FDE-8972AA05756C}">
      <dgm:prSet phldrT="[Text]"/>
      <dgm:spPr/>
      <dgm:t>
        <a:bodyPr/>
        <a:lstStyle/>
        <a:p>
          <a:r>
            <a:rPr lang="en-CA" dirty="0" smtClean="0"/>
            <a:t>Fish Project</a:t>
          </a:r>
          <a:endParaRPr lang="en-CA" dirty="0"/>
        </a:p>
      </dgm:t>
    </dgm:pt>
    <dgm:pt modelId="{ABF890C1-7775-479B-96EC-EA0BDFEA1432}" type="parTrans" cxnId="{6D6DB01E-402F-45CC-9943-469CF5E18788}">
      <dgm:prSet/>
      <dgm:spPr/>
      <dgm:t>
        <a:bodyPr/>
        <a:lstStyle/>
        <a:p>
          <a:endParaRPr lang="en-CA"/>
        </a:p>
      </dgm:t>
    </dgm:pt>
    <dgm:pt modelId="{304A12B3-28B5-485B-B5A7-BC2C25354BFD}" type="sibTrans" cxnId="{6D6DB01E-402F-45CC-9943-469CF5E18788}">
      <dgm:prSet/>
      <dgm:spPr/>
      <dgm:t>
        <a:bodyPr/>
        <a:lstStyle/>
        <a:p>
          <a:endParaRPr lang="en-CA"/>
        </a:p>
      </dgm:t>
    </dgm:pt>
    <dgm:pt modelId="{0ECD90F3-9B40-446B-BD02-295AE17771F9}">
      <dgm:prSet phldrT="[Text]"/>
      <dgm:spPr/>
      <dgm:t>
        <a:bodyPr/>
        <a:lstStyle/>
        <a:p>
          <a:r>
            <a:rPr lang="en-CA" dirty="0" smtClean="0"/>
            <a:t>Math –graphing, counting</a:t>
          </a:r>
          <a:endParaRPr lang="en-CA" dirty="0"/>
        </a:p>
      </dgm:t>
    </dgm:pt>
    <dgm:pt modelId="{0B68C4C0-AE70-4DBE-B9DC-ECB7E7E62919}" type="parTrans" cxnId="{F7C95C58-6FC9-42E2-8B29-D6E0FF0D4CD9}">
      <dgm:prSet/>
      <dgm:spPr/>
      <dgm:t>
        <a:bodyPr/>
        <a:lstStyle/>
        <a:p>
          <a:endParaRPr lang="en-CA"/>
        </a:p>
      </dgm:t>
    </dgm:pt>
    <dgm:pt modelId="{D5B77811-DDCD-436C-83B9-B30DBB7A450E}" type="sibTrans" cxnId="{F7C95C58-6FC9-42E2-8B29-D6E0FF0D4CD9}">
      <dgm:prSet/>
      <dgm:spPr/>
      <dgm:t>
        <a:bodyPr/>
        <a:lstStyle/>
        <a:p>
          <a:endParaRPr lang="en-CA"/>
        </a:p>
      </dgm:t>
    </dgm:pt>
    <dgm:pt modelId="{0D363C73-AF59-4216-ABC2-E61978B09741}">
      <dgm:prSet phldrT="[Text]"/>
      <dgm:spPr/>
      <dgm:t>
        <a:bodyPr/>
        <a:lstStyle/>
        <a:p>
          <a:r>
            <a:rPr lang="en-CA" dirty="0" smtClean="0"/>
            <a:t>ELA – journal writing, book looks, research</a:t>
          </a:r>
          <a:endParaRPr lang="en-CA" dirty="0"/>
        </a:p>
      </dgm:t>
    </dgm:pt>
    <dgm:pt modelId="{BFF81A6C-8DDF-4FDF-9147-6887EA38FF44}" type="parTrans" cxnId="{748B01CA-8841-450A-B132-38EB7360F9E1}">
      <dgm:prSet/>
      <dgm:spPr/>
      <dgm:t>
        <a:bodyPr/>
        <a:lstStyle/>
        <a:p>
          <a:endParaRPr lang="en-CA"/>
        </a:p>
      </dgm:t>
    </dgm:pt>
    <dgm:pt modelId="{5F57AECC-839A-48F2-8B44-B342FE1B2E1F}" type="sibTrans" cxnId="{748B01CA-8841-450A-B132-38EB7360F9E1}">
      <dgm:prSet/>
      <dgm:spPr/>
      <dgm:t>
        <a:bodyPr/>
        <a:lstStyle/>
        <a:p>
          <a:endParaRPr lang="en-CA"/>
        </a:p>
      </dgm:t>
    </dgm:pt>
    <dgm:pt modelId="{12DF9070-57FD-4FC5-B0A0-8C62B2893E4B}">
      <dgm:prSet phldrT="[Text]"/>
      <dgm:spPr/>
      <dgm:t>
        <a:bodyPr/>
        <a:lstStyle/>
        <a:p>
          <a:r>
            <a:rPr lang="en-CA" dirty="0" smtClean="0"/>
            <a:t>Other- experts on fishing,</a:t>
          </a:r>
        </a:p>
        <a:p>
          <a:r>
            <a:rPr lang="en-CA" dirty="0" smtClean="0"/>
            <a:t>Ocean in a Bottle craft-</a:t>
          </a:r>
          <a:endParaRPr lang="en-CA" dirty="0"/>
        </a:p>
      </dgm:t>
    </dgm:pt>
    <dgm:pt modelId="{B2E30798-FFAF-4169-8983-EB09CAE97A2D}" type="parTrans" cxnId="{F11790FA-E4A0-481A-88F2-206C2C4C72C8}">
      <dgm:prSet/>
      <dgm:spPr/>
      <dgm:t>
        <a:bodyPr/>
        <a:lstStyle/>
        <a:p>
          <a:endParaRPr lang="en-CA"/>
        </a:p>
      </dgm:t>
    </dgm:pt>
    <dgm:pt modelId="{D707D7EB-516F-499D-BD03-14E5DFC81AD3}" type="sibTrans" cxnId="{F11790FA-E4A0-481A-88F2-206C2C4C72C8}">
      <dgm:prSet/>
      <dgm:spPr/>
      <dgm:t>
        <a:bodyPr/>
        <a:lstStyle/>
        <a:p>
          <a:endParaRPr lang="en-CA"/>
        </a:p>
      </dgm:t>
    </dgm:pt>
    <dgm:pt modelId="{BE733699-95C8-4579-8F26-D4C11CB284BD}">
      <dgm:prSet phldrT="[Text]"/>
      <dgm:spPr/>
      <dgm:t>
        <a:bodyPr/>
        <a:lstStyle/>
        <a:p>
          <a:r>
            <a:rPr lang="en-CA" dirty="0" smtClean="0"/>
            <a:t>Art- dance, visual art  (mural)</a:t>
          </a:r>
          <a:endParaRPr lang="en-CA" dirty="0"/>
        </a:p>
      </dgm:t>
    </dgm:pt>
    <dgm:pt modelId="{3A18CA5F-54BB-4F62-8CB5-6F802C9E8CB5}" type="parTrans" cxnId="{4344228C-7225-474E-94CA-3EE7DF0C37A0}">
      <dgm:prSet/>
      <dgm:spPr/>
      <dgm:t>
        <a:bodyPr/>
        <a:lstStyle/>
        <a:p>
          <a:endParaRPr lang="en-CA"/>
        </a:p>
      </dgm:t>
    </dgm:pt>
    <dgm:pt modelId="{3F4354A4-22D2-4317-90C2-5A714EEC1C67}" type="sibTrans" cxnId="{4344228C-7225-474E-94CA-3EE7DF0C37A0}">
      <dgm:prSet/>
      <dgm:spPr/>
      <dgm:t>
        <a:bodyPr/>
        <a:lstStyle/>
        <a:p>
          <a:endParaRPr lang="en-CA"/>
        </a:p>
      </dgm:t>
    </dgm:pt>
    <dgm:pt modelId="{68BFB3A3-52AB-48AA-994C-B9CD4EEF122B}">
      <dgm:prSet phldrT="[Text]"/>
      <dgm:spPr/>
      <dgm:t>
        <a:bodyPr/>
        <a:lstStyle/>
        <a:p>
          <a:r>
            <a:rPr lang="en-CA" dirty="0" smtClean="0"/>
            <a:t>Science- habitats</a:t>
          </a:r>
          <a:endParaRPr lang="en-CA" dirty="0"/>
        </a:p>
      </dgm:t>
    </dgm:pt>
    <dgm:pt modelId="{C0994D02-4AC9-40D8-AFDD-BCB12FCB84D0}" type="parTrans" cxnId="{1F238E68-808F-4867-9516-FAFBB48DE113}">
      <dgm:prSet/>
      <dgm:spPr/>
      <dgm:t>
        <a:bodyPr/>
        <a:lstStyle/>
        <a:p>
          <a:endParaRPr lang="en-CA"/>
        </a:p>
      </dgm:t>
    </dgm:pt>
    <dgm:pt modelId="{F1E5D083-10E0-4097-B098-45DC29776799}" type="sibTrans" cxnId="{1F238E68-808F-4867-9516-FAFBB48DE113}">
      <dgm:prSet/>
      <dgm:spPr/>
      <dgm:t>
        <a:bodyPr/>
        <a:lstStyle/>
        <a:p>
          <a:endParaRPr lang="en-CA"/>
        </a:p>
      </dgm:t>
    </dgm:pt>
    <dgm:pt modelId="{90056F64-FAD2-485B-80B6-1E97BAE78BC2}" type="pres">
      <dgm:prSet presAssocID="{F62156CB-7636-4306-9A58-588BBED53A40}" presName="Name0" presStyleCnt="0">
        <dgm:presLayoutVars>
          <dgm:chMax val="1"/>
          <dgm:dir/>
          <dgm:animLvl val="ctr"/>
          <dgm:resizeHandles val="exact"/>
        </dgm:presLayoutVars>
      </dgm:prSet>
      <dgm:spPr/>
      <dgm:t>
        <a:bodyPr/>
        <a:lstStyle/>
        <a:p>
          <a:endParaRPr lang="en-CA"/>
        </a:p>
      </dgm:t>
    </dgm:pt>
    <dgm:pt modelId="{514ED3E7-C4BC-4032-B246-D02B649A1661}" type="pres">
      <dgm:prSet presAssocID="{64542BA0-79CB-4DA9-9FDE-8972AA05756C}" presName="centerShape" presStyleLbl="node0" presStyleIdx="0" presStyleCnt="1"/>
      <dgm:spPr/>
      <dgm:t>
        <a:bodyPr/>
        <a:lstStyle/>
        <a:p>
          <a:endParaRPr lang="en-CA"/>
        </a:p>
      </dgm:t>
    </dgm:pt>
    <dgm:pt modelId="{A915AFD4-3350-402F-8819-9252D5DE500F}" type="pres">
      <dgm:prSet presAssocID="{0B68C4C0-AE70-4DBE-B9DC-ECB7E7E62919}" presName="parTrans" presStyleLbl="sibTrans2D1" presStyleIdx="0" presStyleCnt="5"/>
      <dgm:spPr/>
      <dgm:t>
        <a:bodyPr/>
        <a:lstStyle/>
        <a:p>
          <a:endParaRPr lang="en-CA"/>
        </a:p>
      </dgm:t>
    </dgm:pt>
    <dgm:pt modelId="{80419944-410C-4B81-8D50-3BBF63C61B8D}" type="pres">
      <dgm:prSet presAssocID="{0B68C4C0-AE70-4DBE-B9DC-ECB7E7E62919}" presName="connectorText" presStyleLbl="sibTrans2D1" presStyleIdx="0" presStyleCnt="5"/>
      <dgm:spPr/>
      <dgm:t>
        <a:bodyPr/>
        <a:lstStyle/>
        <a:p>
          <a:endParaRPr lang="en-CA"/>
        </a:p>
      </dgm:t>
    </dgm:pt>
    <dgm:pt modelId="{495DFFDC-D75B-4E7F-ACC1-C50F83C1C429}" type="pres">
      <dgm:prSet presAssocID="{0ECD90F3-9B40-446B-BD02-295AE17771F9}" presName="node" presStyleLbl="node1" presStyleIdx="0" presStyleCnt="5">
        <dgm:presLayoutVars>
          <dgm:bulletEnabled val="1"/>
        </dgm:presLayoutVars>
      </dgm:prSet>
      <dgm:spPr/>
      <dgm:t>
        <a:bodyPr/>
        <a:lstStyle/>
        <a:p>
          <a:endParaRPr lang="en-CA"/>
        </a:p>
      </dgm:t>
    </dgm:pt>
    <dgm:pt modelId="{5486F64E-8936-4AC1-B27E-290F4EF8B0BF}" type="pres">
      <dgm:prSet presAssocID="{BFF81A6C-8DDF-4FDF-9147-6887EA38FF44}" presName="parTrans" presStyleLbl="sibTrans2D1" presStyleIdx="1" presStyleCnt="5"/>
      <dgm:spPr/>
      <dgm:t>
        <a:bodyPr/>
        <a:lstStyle/>
        <a:p>
          <a:endParaRPr lang="en-CA"/>
        </a:p>
      </dgm:t>
    </dgm:pt>
    <dgm:pt modelId="{97AB0881-0E3E-4459-8638-13A4E30E2DF0}" type="pres">
      <dgm:prSet presAssocID="{BFF81A6C-8DDF-4FDF-9147-6887EA38FF44}" presName="connectorText" presStyleLbl="sibTrans2D1" presStyleIdx="1" presStyleCnt="5"/>
      <dgm:spPr/>
      <dgm:t>
        <a:bodyPr/>
        <a:lstStyle/>
        <a:p>
          <a:endParaRPr lang="en-CA"/>
        </a:p>
      </dgm:t>
    </dgm:pt>
    <dgm:pt modelId="{9262D7F6-9476-4097-8D23-F1431088AF59}" type="pres">
      <dgm:prSet presAssocID="{0D363C73-AF59-4216-ABC2-E61978B09741}" presName="node" presStyleLbl="node1" presStyleIdx="1" presStyleCnt="5">
        <dgm:presLayoutVars>
          <dgm:bulletEnabled val="1"/>
        </dgm:presLayoutVars>
      </dgm:prSet>
      <dgm:spPr/>
      <dgm:t>
        <a:bodyPr/>
        <a:lstStyle/>
        <a:p>
          <a:endParaRPr lang="en-CA"/>
        </a:p>
      </dgm:t>
    </dgm:pt>
    <dgm:pt modelId="{327B1879-22CE-4DBE-9214-9C35809414AE}" type="pres">
      <dgm:prSet presAssocID="{B2E30798-FFAF-4169-8983-EB09CAE97A2D}" presName="parTrans" presStyleLbl="sibTrans2D1" presStyleIdx="2" presStyleCnt="5"/>
      <dgm:spPr/>
      <dgm:t>
        <a:bodyPr/>
        <a:lstStyle/>
        <a:p>
          <a:endParaRPr lang="en-CA"/>
        </a:p>
      </dgm:t>
    </dgm:pt>
    <dgm:pt modelId="{6E264AC4-EB66-4860-BC40-38BA6AD524C8}" type="pres">
      <dgm:prSet presAssocID="{B2E30798-FFAF-4169-8983-EB09CAE97A2D}" presName="connectorText" presStyleLbl="sibTrans2D1" presStyleIdx="2" presStyleCnt="5"/>
      <dgm:spPr/>
      <dgm:t>
        <a:bodyPr/>
        <a:lstStyle/>
        <a:p>
          <a:endParaRPr lang="en-CA"/>
        </a:p>
      </dgm:t>
    </dgm:pt>
    <dgm:pt modelId="{86DDDDF8-8C15-4315-A950-6825480B78C0}" type="pres">
      <dgm:prSet presAssocID="{12DF9070-57FD-4FC5-B0A0-8C62B2893E4B}" presName="node" presStyleLbl="node1" presStyleIdx="2" presStyleCnt="5">
        <dgm:presLayoutVars>
          <dgm:bulletEnabled val="1"/>
        </dgm:presLayoutVars>
      </dgm:prSet>
      <dgm:spPr/>
      <dgm:t>
        <a:bodyPr/>
        <a:lstStyle/>
        <a:p>
          <a:endParaRPr lang="en-CA"/>
        </a:p>
      </dgm:t>
    </dgm:pt>
    <dgm:pt modelId="{CE4D72C8-D85D-4DFF-8C7A-2473BDC2BE3B}" type="pres">
      <dgm:prSet presAssocID="{3A18CA5F-54BB-4F62-8CB5-6F802C9E8CB5}" presName="parTrans" presStyleLbl="sibTrans2D1" presStyleIdx="3" presStyleCnt="5"/>
      <dgm:spPr/>
      <dgm:t>
        <a:bodyPr/>
        <a:lstStyle/>
        <a:p>
          <a:endParaRPr lang="en-CA"/>
        </a:p>
      </dgm:t>
    </dgm:pt>
    <dgm:pt modelId="{5C12337F-EE1C-4D8C-806C-6849E5BB502F}" type="pres">
      <dgm:prSet presAssocID="{3A18CA5F-54BB-4F62-8CB5-6F802C9E8CB5}" presName="connectorText" presStyleLbl="sibTrans2D1" presStyleIdx="3" presStyleCnt="5"/>
      <dgm:spPr/>
      <dgm:t>
        <a:bodyPr/>
        <a:lstStyle/>
        <a:p>
          <a:endParaRPr lang="en-CA"/>
        </a:p>
      </dgm:t>
    </dgm:pt>
    <dgm:pt modelId="{10E133AA-2F50-41FA-8F28-F4EE93E631C3}" type="pres">
      <dgm:prSet presAssocID="{BE733699-95C8-4579-8F26-D4C11CB284BD}" presName="node" presStyleLbl="node1" presStyleIdx="3" presStyleCnt="5">
        <dgm:presLayoutVars>
          <dgm:bulletEnabled val="1"/>
        </dgm:presLayoutVars>
      </dgm:prSet>
      <dgm:spPr/>
      <dgm:t>
        <a:bodyPr/>
        <a:lstStyle/>
        <a:p>
          <a:endParaRPr lang="en-CA"/>
        </a:p>
      </dgm:t>
    </dgm:pt>
    <dgm:pt modelId="{859B06C3-76FE-45BB-833E-CEB7D09EDF23}" type="pres">
      <dgm:prSet presAssocID="{C0994D02-4AC9-40D8-AFDD-BCB12FCB84D0}" presName="parTrans" presStyleLbl="sibTrans2D1" presStyleIdx="4" presStyleCnt="5"/>
      <dgm:spPr/>
      <dgm:t>
        <a:bodyPr/>
        <a:lstStyle/>
        <a:p>
          <a:endParaRPr lang="en-CA"/>
        </a:p>
      </dgm:t>
    </dgm:pt>
    <dgm:pt modelId="{F7D8B2CA-0D30-4954-8B1C-2BFFB345318B}" type="pres">
      <dgm:prSet presAssocID="{C0994D02-4AC9-40D8-AFDD-BCB12FCB84D0}" presName="connectorText" presStyleLbl="sibTrans2D1" presStyleIdx="4" presStyleCnt="5"/>
      <dgm:spPr/>
      <dgm:t>
        <a:bodyPr/>
        <a:lstStyle/>
        <a:p>
          <a:endParaRPr lang="en-CA"/>
        </a:p>
      </dgm:t>
    </dgm:pt>
    <dgm:pt modelId="{728DC539-0F98-4391-8EEF-DB352229B872}" type="pres">
      <dgm:prSet presAssocID="{68BFB3A3-52AB-48AA-994C-B9CD4EEF122B}" presName="node" presStyleLbl="node1" presStyleIdx="4" presStyleCnt="5">
        <dgm:presLayoutVars>
          <dgm:bulletEnabled val="1"/>
        </dgm:presLayoutVars>
      </dgm:prSet>
      <dgm:spPr/>
      <dgm:t>
        <a:bodyPr/>
        <a:lstStyle/>
        <a:p>
          <a:endParaRPr lang="en-CA"/>
        </a:p>
      </dgm:t>
    </dgm:pt>
  </dgm:ptLst>
  <dgm:cxnLst>
    <dgm:cxn modelId="{748B01CA-8841-450A-B132-38EB7360F9E1}" srcId="{64542BA0-79CB-4DA9-9FDE-8972AA05756C}" destId="{0D363C73-AF59-4216-ABC2-E61978B09741}" srcOrd="1" destOrd="0" parTransId="{BFF81A6C-8DDF-4FDF-9147-6887EA38FF44}" sibTransId="{5F57AECC-839A-48F2-8B44-B342FE1B2E1F}"/>
    <dgm:cxn modelId="{7E5F9D2F-8018-45C7-B399-CC8964018473}" type="presOf" srcId="{BE733699-95C8-4579-8F26-D4C11CB284BD}" destId="{10E133AA-2F50-41FA-8F28-F4EE93E631C3}" srcOrd="0" destOrd="0" presId="urn:microsoft.com/office/officeart/2005/8/layout/radial5"/>
    <dgm:cxn modelId="{A4788BD8-F86F-4757-A08F-D94376F9751B}" type="presOf" srcId="{B2E30798-FFAF-4169-8983-EB09CAE97A2D}" destId="{6E264AC4-EB66-4860-BC40-38BA6AD524C8}" srcOrd="1" destOrd="0" presId="urn:microsoft.com/office/officeart/2005/8/layout/radial5"/>
    <dgm:cxn modelId="{5BAFCBE4-DABA-42C8-A0B0-874BAE2D72FA}" type="presOf" srcId="{3A18CA5F-54BB-4F62-8CB5-6F802C9E8CB5}" destId="{5C12337F-EE1C-4D8C-806C-6849E5BB502F}" srcOrd="1" destOrd="0" presId="urn:microsoft.com/office/officeart/2005/8/layout/radial5"/>
    <dgm:cxn modelId="{71A96102-C532-4B93-9368-B5C3AB5A8F68}" type="presOf" srcId="{12DF9070-57FD-4FC5-B0A0-8C62B2893E4B}" destId="{86DDDDF8-8C15-4315-A950-6825480B78C0}" srcOrd="0" destOrd="0" presId="urn:microsoft.com/office/officeart/2005/8/layout/radial5"/>
    <dgm:cxn modelId="{31DCEE2A-1D5A-4E8C-A799-239A3B60C737}" type="presOf" srcId="{B2E30798-FFAF-4169-8983-EB09CAE97A2D}" destId="{327B1879-22CE-4DBE-9214-9C35809414AE}" srcOrd="0" destOrd="0" presId="urn:microsoft.com/office/officeart/2005/8/layout/radial5"/>
    <dgm:cxn modelId="{1F238E68-808F-4867-9516-FAFBB48DE113}" srcId="{64542BA0-79CB-4DA9-9FDE-8972AA05756C}" destId="{68BFB3A3-52AB-48AA-994C-B9CD4EEF122B}" srcOrd="4" destOrd="0" parTransId="{C0994D02-4AC9-40D8-AFDD-BCB12FCB84D0}" sibTransId="{F1E5D083-10E0-4097-B098-45DC29776799}"/>
    <dgm:cxn modelId="{E1EBB64D-97D3-4D61-9769-2118F27873F5}" type="presOf" srcId="{C0994D02-4AC9-40D8-AFDD-BCB12FCB84D0}" destId="{859B06C3-76FE-45BB-833E-CEB7D09EDF23}" srcOrd="0" destOrd="0" presId="urn:microsoft.com/office/officeart/2005/8/layout/radial5"/>
    <dgm:cxn modelId="{6D6DB01E-402F-45CC-9943-469CF5E18788}" srcId="{F62156CB-7636-4306-9A58-588BBED53A40}" destId="{64542BA0-79CB-4DA9-9FDE-8972AA05756C}" srcOrd="0" destOrd="0" parTransId="{ABF890C1-7775-479B-96EC-EA0BDFEA1432}" sibTransId="{304A12B3-28B5-485B-B5A7-BC2C25354BFD}"/>
    <dgm:cxn modelId="{F11790FA-E4A0-481A-88F2-206C2C4C72C8}" srcId="{64542BA0-79CB-4DA9-9FDE-8972AA05756C}" destId="{12DF9070-57FD-4FC5-B0A0-8C62B2893E4B}" srcOrd="2" destOrd="0" parTransId="{B2E30798-FFAF-4169-8983-EB09CAE97A2D}" sibTransId="{D707D7EB-516F-499D-BD03-14E5DFC81AD3}"/>
    <dgm:cxn modelId="{9AB61D18-BBFC-4818-9B6F-57E33299AAB5}" type="presOf" srcId="{BFF81A6C-8DDF-4FDF-9147-6887EA38FF44}" destId="{97AB0881-0E3E-4459-8638-13A4E30E2DF0}" srcOrd="1" destOrd="0" presId="urn:microsoft.com/office/officeart/2005/8/layout/radial5"/>
    <dgm:cxn modelId="{F7C95C58-6FC9-42E2-8B29-D6E0FF0D4CD9}" srcId="{64542BA0-79CB-4DA9-9FDE-8972AA05756C}" destId="{0ECD90F3-9B40-446B-BD02-295AE17771F9}" srcOrd="0" destOrd="0" parTransId="{0B68C4C0-AE70-4DBE-B9DC-ECB7E7E62919}" sibTransId="{D5B77811-DDCD-436C-83B9-B30DBB7A450E}"/>
    <dgm:cxn modelId="{2C2E268A-FA7B-49DB-A97F-260DA550630D}" type="presOf" srcId="{0ECD90F3-9B40-446B-BD02-295AE17771F9}" destId="{495DFFDC-D75B-4E7F-ACC1-C50F83C1C429}" srcOrd="0" destOrd="0" presId="urn:microsoft.com/office/officeart/2005/8/layout/radial5"/>
    <dgm:cxn modelId="{4344228C-7225-474E-94CA-3EE7DF0C37A0}" srcId="{64542BA0-79CB-4DA9-9FDE-8972AA05756C}" destId="{BE733699-95C8-4579-8F26-D4C11CB284BD}" srcOrd="3" destOrd="0" parTransId="{3A18CA5F-54BB-4F62-8CB5-6F802C9E8CB5}" sibTransId="{3F4354A4-22D2-4317-90C2-5A714EEC1C67}"/>
    <dgm:cxn modelId="{2309B572-E192-4322-9045-DB6A8C22542A}" type="presOf" srcId="{C0994D02-4AC9-40D8-AFDD-BCB12FCB84D0}" destId="{F7D8B2CA-0D30-4954-8B1C-2BFFB345318B}" srcOrd="1" destOrd="0" presId="urn:microsoft.com/office/officeart/2005/8/layout/radial5"/>
    <dgm:cxn modelId="{0C4B0079-1A9B-4AFA-9EE8-D88324A4F5C8}" type="presOf" srcId="{0B68C4C0-AE70-4DBE-B9DC-ECB7E7E62919}" destId="{A915AFD4-3350-402F-8819-9252D5DE500F}" srcOrd="0" destOrd="0" presId="urn:microsoft.com/office/officeart/2005/8/layout/radial5"/>
    <dgm:cxn modelId="{BB6ECB19-99D3-419E-B955-A683D3754A78}" type="presOf" srcId="{3A18CA5F-54BB-4F62-8CB5-6F802C9E8CB5}" destId="{CE4D72C8-D85D-4DFF-8C7A-2473BDC2BE3B}" srcOrd="0" destOrd="0" presId="urn:microsoft.com/office/officeart/2005/8/layout/radial5"/>
    <dgm:cxn modelId="{040B9A6B-0F3A-4D2F-AE26-26FD78719DA9}" type="presOf" srcId="{0B68C4C0-AE70-4DBE-B9DC-ECB7E7E62919}" destId="{80419944-410C-4B81-8D50-3BBF63C61B8D}" srcOrd="1" destOrd="0" presId="urn:microsoft.com/office/officeart/2005/8/layout/radial5"/>
    <dgm:cxn modelId="{75A5DF92-9F13-4EE6-96DD-C09BFB4C93FD}" type="presOf" srcId="{F62156CB-7636-4306-9A58-588BBED53A40}" destId="{90056F64-FAD2-485B-80B6-1E97BAE78BC2}" srcOrd="0" destOrd="0" presId="urn:microsoft.com/office/officeart/2005/8/layout/radial5"/>
    <dgm:cxn modelId="{C8AFA565-6017-4DC9-B0CA-B2F956F53A0D}" type="presOf" srcId="{64542BA0-79CB-4DA9-9FDE-8972AA05756C}" destId="{514ED3E7-C4BC-4032-B246-D02B649A1661}" srcOrd="0" destOrd="0" presId="urn:microsoft.com/office/officeart/2005/8/layout/radial5"/>
    <dgm:cxn modelId="{E2C91C93-6D54-42B7-A200-C33F4F25BFFA}" type="presOf" srcId="{0D363C73-AF59-4216-ABC2-E61978B09741}" destId="{9262D7F6-9476-4097-8D23-F1431088AF59}" srcOrd="0" destOrd="0" presId="urn:microsoft.com/office/officeart/2005/8/layout/radial5"/>
    <dgm:cxn modelId="{937E8CD5-3A04-42E0-A064-14931F8821F9}" type="presOf" srcId="{BFF81A6C-8DDF-4FDF-9147-6887EA38FF44}" destId="{5486F64E-8936-4AC1-B27E-290F4EF8B0BF}" srcOrd="0" destOrd="0" presId="urn:microsoft.com/office/officeart/2005/8/layout/radial5"/>
    <dgm:cxn modelId="{6ECA9743-1E49-40C3-8CDD-B8550561F6CE}" type="presOf" srcId="{68BFB3A3-52AB-48AA-994C-B9CD4EEF122B}" destId="{728DC539-0F98-4391-8EEF-DB352229B872}" srcOrd="0" destOrd="0" presId="urn:microsoft.com/office/officeart/2005/8/layout/radial5"/>
    <dgm:cxn modelId="{2CBB9AE0-4C8E-4B8B-8C91-2E9B5C3903FD}" type="presParOf" srcId="{90056F64-FAD2-485B-80B6-1E97BAE78BC2}" destId="{514ED3E7-C4BC-4032-B246-D02B649A1661}" srcOrd="0" destOrd="0" presId="urn:microsoft.com/office/officeart/2005/8/layout/radial5"/>
    <dgm:cxn modelId="{0A59282F-E347-4537-A096-16C16882997D}" type="presParOf" srcId="{90056F64-FAD2-485B-80B6-1E97BAE78BC2}" destId="{A915AFD4-3350-402F-8819-9252D5DE500F}" srcOrd="1" destOrd="0" presId="urn:microsoft.com/office/officeart/2005/8/layout/radial5"/>
    <dgm:cxn modelId="{BB764118-048D-4C1F-9E7F-64E7CA7C2EE1}" type="presParOf" srcId="{A915AFD4-3350-402F-8819-9252D5DE500F}" destId="{80419944-410C-4B81-8D50-3BBF63C61B8D}" srcOrd="0" destOrd="0" presId="urn:microsoft.com/office/officeart/2005/8/layout/radial5"/>
    <dgm:cxn modelId="{685CF12E-CC07-457E-8CD2-DAA76806167B}" type="presParOf" srcId="{90056F64-FAD2-485B-80B6-1E97BAE78BC2}" destId="{495DFFDC-D75B-4E7F-ACC1-C50F83C1C429}" srcOrd="2" destOrd="0" presId="urn:microsoft.com/office/officeart/2005/8/layout/radial5"/>
    <dgm:cxn modelId="{17B0CA45-2B2B-45FD-9AC4-E0C4EB316C27}" type="presParOf" srcId="{90056F64-FAD2-485B-80B6-1E97BAE78BC2}" destId="{5486F64E-8936-4AC1-B27E-290F4EF8B0BF}" srcOrd="3" destOrd="0" presId="urn:microsoft.com/office/officeart/2005/8/layout/radial5"/>
    <dgm:cxn modelId="{9B4B6F29-3B0F-4EF2-BA7F-C13F90C6C4D3}" type="presParOf" srcId="{5486F64E-8936-4AC1-B27E-290F4EF8B0BF}" destId="{97AB0881-0E3E-4459-8638-13A4E30E2DF0}" srcOrd="0" destOrd="0" presId="urn:microsoft.com/office/officeart/2005/8/layout/radial5"/>
    <dgm:cxn modelId="{CC74FE48-B0F0-4DD5-83A5-3AD8C497D590}" type="presParOf" srcId="{90056F64-FAD2-485B-80B6-1E97BAE78BC2}" destId="{9262D7F6-9476-4097-8D23-F1431088AF59}" srcOrd="4" destOrd="0" presId="urn:microsoft.com/office/officeart/2005/8/layout/radial5"/>
    <dgm:cxn modelId="{6C30C6D2-80B6-468F-9216-E7FDF7DB56AD}" type="presParOf" srcId="{90056F64-FAD2-485B-80B6-1E97BAE78BC2}" destId="{327B1879-22CE-4DBE-9214-9C35809414AE}" srcOrd="5" destOrd="0" presId="urn:microsoft.com/office/officeart/2005/8/layout/radial5"/>
    <dgm:cxn modelId="{BF3B8263-EE8C-4A2C-AB66-FF207EC02855}" type="presParOf" srcId="{327B1879-22CE-4DBE-9214-9C35809414AE}" destId="{6E264AC4-EB66-4860-BC40-38BA6AD524C8}" srcOrd="0" destOrd="0" presId="urn:microsoft.com/office/officeart/2005/8/layout/radial5"/>
    <dgm:cxn modelId="{C32023B9-6256-450D-B001-8412DCB0A511}" type="presParOf" srcId="{90056F64-FAD2-485B-80B6-1E97BAE78BC2}" destId="{86DDDDF8-8C15-4315-A950-6825480B78C0}" srcOrd="6" destOrd="0" presId="urn:microsoft.com/office/officeart/2005/8/layout/radial5"/>
    <dgm:cxn modelId="{08DFA07D-0AAE-4424-9353-0DF9166E7866}" type="presParOf" srcId="{90056F64-FAD2-485B-80B6-1E97BAE78BC2}" destId="{CE4D72C8-D85D-4DFF-8C7A-2473BDC2BE3B}" srcOrd="7" destOrd="0" presId="urn:microsoft.com/office/officeart/2005/8/layout/radial5"/>
    <dgm:cxn modelId="{580A950B-F99C-4C24-8203-2FB69D402EFD}" type="presParOf" srcId="{CE4D72C8-D85D-4DFF-8C7A-2473BDC2BE3B}" destId="{5C12337F-EE1C-4D8C-806C-6849E5BB502F}" srcOrd="0" destOrd="0" presId="urn:microsoft.com/office/officeart/2005/8/layout/radial5"/>
    <dgm:cxn modelId="{4F6D8CE9-304E-44DC-838A-E9F146BFCA6C}" type="presParOf" srcId="{90056F64-FAD2-485B-80B6-1E97BAE78BC2}" destId="{10E133AA-2F50-41FA-8F28-F4EE93E631C3}" srcOrd="8" destOrd="0" presId="urn:microsoft.com/office/officeart/2005/8/layout/radial5"/>
    <dgm:cxn modelId="{FFEE3C34-D418-49F7-BC1D-A9EB2F82F802}" type="presParOf" srcId="{90056F64-FAD2-485B-80B6-1E97BAE78BC2}" destId="{859B06C3-76FE-45BB-833E-CEB7D09EDF23}" srcOrd="9" destOrd="0" presId="urn:microsoft.com/office/officeart/2005/8/layout/radial5"/>
    <dgm:cxn modelId="{E09995A9-8AC4-479C-A133-6E0A6DF0B6C1}" type="presParOf" srcId="{859B06C3-76FE-45BB-833E-CEB7D09EDF23}" destId="{F7D8B2CA-0D30-4954-8B1C-2BFFB345318B}" srcOrd="0" destOrd="0" presId="urn:microsoft.com/office/officeart/2005/8/layout/radial5"/>
    <dgm:cxn modelId="{6B26D6E5-FEC7-43DE-8ABB-FF0F8B4AB2C5}" type="presParOf" srcId="{90056F64-FAD2-485B-80B6-1E97BAE78BC2}" destId="{728DC539-0F98-4391-8EEF-DB352229B872}"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ED3E7-C4BC-4032-B246-D02B649A1661}">
      <dsp:nvSpPr>
        <dsp:cNvPr id="0" name=""/>
        <dsp:cNvSpPr/>
      </dsp:nvSpPr>
      <dsp:spPr>
        <a:xfrm>
          <a:off x="3406078" y="2147406"/>
          <a:ext cx="1531920" cy="153192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CA" sz="2800" kern="1200" dirty="0" smtClean="0"/>
            <a:t>Fish Project</a:t>
          </a:r>
          <a:endParaRPr lang="en-CA" sz="2800" kern="1200" dirty="0"/>
        </a:p>
      </dsp:txBody>
      <dsp:txXfrm>
        <a:off x="3630422" y="2371750"/>
        <a:ext cx="1083232" cy="1083232"/>
      </dsp:txXfrm>
    </dsp:sp>
    <dsp:sp modelId="{A915AFD4-3350-402F-8819-9252D5DE500F}">
      <dsp:nvSpPr>
        <dsp:cNvPr id="0" name=""/>
        <dsp:cNvSpPr/>
      </dsp:nvSpPr>
      <dsp:spPr>
        <a:xfrm rot="16200000">
          <a:off x="4009630" y="1589741"/>
          <a:ext cx="324817" cy="5208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a:p>
      </dsp:txBody>
      <dsp:txXfrm>
        <a:off x="4058353" y="1742634"/>
        <a:ext cx="227372" cy="312512"/>
      </dsp:txXfrm>
    </dsp:sp>
    <dsp:sp modelId="{495DFFDC-D75B-4E7F-ACC1-C50F83C1C429}">
      <dsp:nvSpPr>
        <dsp:cNvPr id="0" name=""/>
        <dsp:cNvSpPr/>
      </dsp:nvSpPr>
      <dsp:spPr>
        <a:xfrm>
          <a:off x="3406078" y="2623"/>
          <a:ext cx="1531920" cy="153192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CA" sz="1500" kern="1200" dirty="0" smtClean="0"/>
            <a:t>Math –graphing, counting</a:t>
          </a:r>
          <a:endParaRPr lang="en-CA" sz="1500" kern="1200" dirty="0"/>
        </a:p>
      </dsp:txBody>
      <dsp:txXfrm>
        <a:off x="3630422" y="226967"/>
        <a:ext cx="1083232" cy="1083232"/>
      </dsp:txXfrm>
    </dsp:sp>
    <dsp:sp modelId="{5486F64E-8936-4AC1-B27E-290F4EF8B0BF}">
      <dsp:nvSpPr>
        <dsp:cNvPr id="0" name=""/>
        <dsp:cNvSpPr/>
      </dsp:nvSpPr>
      <dsp:spPr>
        <a:xfrm rot="20520000">
          <a:off x="5020792" y="2324393"/>
          <a:ext cx="324817" cy="5208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a:p>
      </dsp:txBody>
      <dsp:txXfrm>
        <a:off x="5023177" y="2443619"/>
        <a:ext cx="227372" cy="312512"/>
      </dsp:txXfrm>
    </dsp:sp>
    <dsp:sp modelId="{9262D7F6-9476-4097-8D23-F1431088AF59}">
      <dsp:nvSpPr>
        <dsp:cNvPr id="0" name=""/>
        <dsp:cNvSpPr/>
      </dsp:nvSpPr>
      <dsp:spPr>
        <a:xfrm>
          <a:off x="5445888" y="1484631"/>
          <a:ext cx="1531920" cy="153192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CA" sz="1500" kern="1200" dirty="0" smtClean="0"/>
            <a:t>ELA – journal writing, book looks, research</a:t>
          </a:r>
          <a:endParaRPr lang="en-CA" sz="1500" kern="1200" dirty="0"/>
        </a:p>
      </dsp:txBody>
      <dsp:txXfrm>
        <a:off x="5670232" y="1708975"/>
        <a:ext cx="1083232" cy="1083232"/>
      </dsp:txXfrm>
    </dsp:sp>
    <dsp:sp modelId="{327B1879-22CE-4DBE-9214-9C35809414AE}">
      <dsp:nvSpPr>
        <dsp:cNvPr id="0" name=""/>
        <dsp:cNvSpPr/>
      </dsp:nvSpPr>
      <dsp:spPr>
        <a:xfrm rot="3240000">
          <a:off x="4634562" y="3513085"/>
          <a:ext cx="324817" cy="5208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a:p>
      </dsp:txBody>
      <dsp:txXfrm>
        <a:off x="4654646" y="3577838"/>
        <a:ext cx="227372" cy="312512"/>
      </dsp:txXfrm>
    </dsp:sp>
    <dsp:sp modelId="{86DDDDF8-8C15-4315-A950-6825480B78C0}">
      <dsp:nvSpPr>
        <dsp:cNvPr id="0" name=""/>
        <dsp:cNvSpPr/>
      </dsp:nvSpPr>
      <dsp:spPr>
        <a:xfrm>
          <a:off x="4666750" y="3882572"/>
          <a:ext cx="1531920" cy="153192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CA" sz="1500" kern="1200" dirty="0" smtClean="0"/>
            <a:t>Other- experts on fishing,</a:t>
          </a:r>
        </a:p>
        <a:p>
          <a:pPr lvl="0" algn="ctr" defTabSz="666750">
            <a:lnSpc>
              <a:spcPct val="90000"/>
            </a:lnSpc>
            <a:spcBef>
              <a:spcPct val="0"/>
            </a:spcBef>
            <a:spcAft>
              <a:spcPct val="35000"/>
            </a:spcAft>
          </a:pPr>
          <a:r>
            <a:rPr lang="en-CA" sz="1500" kern="1200" dirty="0" smtClean="0"/>
            <a:t>Ocean in a Bottle craft-</a:t>
          </a:r>
          <a:endParaRPr lang="en-CA" sz="1500" kern="1200" dirty="0"/>
        </a:p>
      </dsp:txBody>
      <dsp:txXfrm>
        <a:off x="4891094" y="4106916"/>
        <a:ext cx="1083232" cy="1083232"/>
      </dsp:txXfrm>
    </dsp:sp>
    <dsp:sp modelId="{CE4D72C8-D85D-4DFF-8C7A-2473BDC2BE3B}">
      <dsp:nvSpPr>
        <dsp:cNvPr id="0" name=""/>
        <dsp:cNvSpPr/>
      </dsp:nvSpPr>
      <dsp:spPr>
        <a:xfrm rot="7560000">
          <a:off x="3384698" y="3513085"/>
          <a:ext cx="324817" cy="5208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a:p>
      </dsp:txBody>
      <dsp:txXfrm rot="10800000">
        <a:off x="3462059" y="3577838"/>
        <a:ext cx="227372" cy="312512"/>
      </dsp:txXfrm>
    </dsp:sp>
    <dsp:sp modelId="{10E133AA-2F50-41FA-8F28-F4EE93E631C3}">
      <dsp:nvSpPr>
        <dsp:cNvPr id="0" name=""/>
        <dsp:cNvSpPr/>
      </dsp:nvSpPr>
      <dsp:spPr>
        <a:xfrm>
          <a:off x="2145406" y="3882572"/>
          <a:ext cx="1531920" cy="153192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CA" sz="1500" kern="1200" dirty="0" smtClean="0"/>
            <a:t>Art- dance, visual art  (mural)</a:t>
          </a:r>
          <a:endParaRPr lang="en-CA" sz="1500" kern="1200" dirty="0"/>
        </a:p>
      </dsp:txBody>
      <dsp:txXfrm>
        <a:off x="2369750" y="4106916"/>
        <a:ext cx="1083232" cy="1083232"/>
      </dsp:txXfrm>
    </dsp:sp>
    <dsp:sp modelId="{859B06C3-76FE-45BB-833E-CEB7D09EDF23}">
      <dsp:nvSpPr>
        <dsp:cNvPr id="0" name=""/>
        <dsp:cNvSpPr/>
      </dsp:nvSpPr>
      <dsp:spPr>
        <a:xfrm rot="11880000">
          <a:off x="2998468" y="2324393"/>
          <a:ext cx="324817" cy="5208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a:p>
      </dsp:txBody>
      <dsp:txXfrm rot="10800000">
        <a:off x="3093528" y="2443619"/>
        <a:ext cx="227372" cy="312512"/>
      </dsp:txXfrm>
    </dsp:sp>
    <dsp:sp modelId="{728DC539-0F98-4391-8EEF-DB352229B872}">
      <dsp:nvSpPr>
        <dsp:cNvPr id="0" name=""/>
        <dsp:cNvSpPr/>
      </dsp:nvSpPr>
      <dsp:spPr>
        <a:xfrm>
          <a:off x="1366268" y="1484631"/>
          <a:ext cx="1531920" cy="153192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CA" sz="1500" kern="1200" dirty="0" smtClean="0"/>
            <a:t>Science- habitats</a:t>
          </a:r>
          <a:endParaRPr lang="en-CA" sz="1500" kern="1200" dirty="0"/>
        </a:p>
      </dsp:txBody>
      <dsp:txXfrm>
        <a:off x="1590612" y="1708975"/>
        <a:ext cx="1083232" cy="108323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8/28/2015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email">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email">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8/28/2015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image" Target="../media/image36.emf"/><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emf"/><Relationship Id="rId10" Type="http://schemas.openxmlformats.org/officeDocument/2006/relationships/image" Target="../media/image44.emf"/><Relationship Id="rId4" Type="http://schemas.openxmlformats.org/officeDocument/2006/relationships/image" Target="../media/image38.emf"/><Relationship Id="rId9" Type="http://schemas.openxmlformats.org/officeDocument/2006/relationships/image" Target="../media/image4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Our Fish Project</a:t>
            </a:r>
            <a:endParaRPr lang="en-CA" dirty="0"/>
          </a:p>
        </p:txBody>
      </p:sp>
      <p:sp>
        <p:nvSpPr>
          <p:cNvPr id="3" name="Subtitle 2"/>
          <p:cNvSpPr>
            <a:spLocks noGrp="1"/>
          </p:cNvSpPr>
          <p:nvPr>
            <p:ph type="subTitle" idx="1"/>
          </p:nvPr>
        </p:nvSpPr>
        <p:spPr>
          <a:xfrm>
            <a:off x="2692398" y="3657596"/>
            <a:ext cx="6815669" cy="1648499"/>
          </a:xfrm>
        </p:spPr>
        <p:txBody>
          <a:bodyPr>
            <a:normAutofit fontScale="92500" lnSpcReduction="10000"/>
          </a:bodyPr>
          <a:lstStyle/>
          <a:p>
            <a:r>
              <a:rPr lang="en-CA" dirty="0" smtClean="0"/>
              <a:t>Westberry School Kindergarten</a:t>
            </a:r>
          </a:p>
          <a:p>
            <a:r>
              <a:rPr lang="en-CA" dirty="0" smtClean="0"/>
              <a:t>Kindersley, SK </a:t>
            </a:r>
          </a:p>
          <a:p>
            <a:r>
              <a:rPr lang="en-CA" sz="1400" dirty="0" smtClean="0"/>
              <a:t>Pamela Sawatzky</a:t>
            </a:r>
          </a:p>
          <a:p>
            <a:r>
              <a:rPr lang="en-CA" sz="1400" dirty="0" smtClean="0"/>
              <a:t>306-463-2433</a:t>
            </a:r>
          </a:p>
          <a:p>
            <a:r>
              <a:rPr lang="en-CA" sz="1400" dirty="0"/>
              <a:t>p</a:t>
            </a:r>
            <a:r>
              <a:rPr lang="en-CA" sz="1400" dirty="0" smtClean="0"/>
              <a:t>am.sawatzky@sunwestsd.ca</a:t>
            </a:r>
            <a:endParaRPr lang="en-CA" sz="14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379852" y="4000499"/>
            <a:ext cx="3481589" cy="2611191"/>
          </a:xfrm>
          <a:prstGeom prst="rect">
            <a:avLst/>
          </a:prstGeom>
          <a:ln>
            <a:noFill/>
          </a:ln>
          <a:effectLst>
            <a:softEdge rad="112500"/>
          </a:effectLst>
        </p:spPr>
      </p:pic>
    </p:spTree>
    <p:extLst>
      <p:ext uri="{BB962C8B-B14F-4D97-AF65-F5344CB8AC3E}">
        <p14:creationId xmlns:p14="http://schemas.microsoft.com/office/powerpoint/2010/main" val="545937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1237" y="729220"/>
            <a:ext cx="2215435" cy="2953913"/>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32054" y="3505556"/>
            <a:ext cx="3049871" cy="2287404"/>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144777" y="3505556"/>
            <a:ext cx="3069465" cy="230209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653278" y="1648495"/>
            <a:ext cx="2902041" cy="2176531"/>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293217" y="882738"/>
            <a:ext cx="5898524" cy="584775"/>
          </a:xfrm>
          <a:prstGeom prst="rect">
            <a:avLst/>
          </a:prstGeom>
          <a:noFill/>
        </p:spPr>
        <p:txBody>
          <a:bodyPr wrap="square" rtlCol="0">
            <a:spAutoFit/>
          </a:bodyPr>
          <a:lstStyle/>
          <a:p>
            <a:pPr algn="ctr"/>
            <a:r>
              <a:rPr lang="en-CA" sz="3200" dirty="0" smtClean="0"/>
              <a:t>Developing the Project</a:t>
            </a:r>
            <a:endParaRPr lang="en-CA" sz="3200" dirty="0"/>
          </a:p>
        </p:txBody>
      </p:sp>
      <p:sp>
        <p:nvSpPr>
          <p:cNvPr id="8" name="TextBox 7"/>
          <p:cNvSpPr txBox="1"/>
          <p:nvPr/>
        </p:nvSpPr>
        <p:spPr>
          <a:xfrm>
            <a:off x="3586733" y="1467513"/>
            <a:ext cx="1706484" cy="1477328"/>
          </a:xfrm>
          <a:prstGeom prst="rect">
            <a:avLst/>
          </a:prstGeom>
          <a:noFill/>
        </p:spPr>
        <p:txBody>
          <a:bodyPr wrap="square" rtlCol="0">
            <a:spAutoFit/>
          </a:bodyPr>
          <a:lstStyle/>
          <a:p>
            <a:r>
              <a:rPr lang="en-CA" dirty="0" smtClean="0"/>
              <a:t>Numeracy: Fishing for numbers, voting for the names of the new fish</a:t>
            </a:r>
            <a:endParaRPr lang="en-CA" dirty="0"/>
          </a:p>
        </p:txBody>
      </p:sp>
      <p:sp>
        <p:nvSpPr>
          <p:cNvPr id="9" name="TextBox 8"/>
          <p:cNvSpPr txBox="1"/>
          <p:nvPr/>
        </p:nvSpPr>
        <p:spPr>
          <a:xfrm>
            <a:off x="8847786" y="2034862"/>
            <a:ext cx="2134139" cy="923330"/>
          </a:xfrm>
          <a:prstGeom prst="rect">
            <a:avLst/>
          </a:prstGeom>
          <a:noFill/>
        </p:spPr>
        <p:txBody>
          <a:bodyPr wrap="square" rtlCol="0">
            <a:spAutoFit/>
          </a:bodyPr>
          <a:lstStyle/>
          <a:p>
            <a:r>
              <a:rPr lang="en-CA" dirty="0" smtClean="0"/>
              <a:t>Creating an underwater viewer, watching ocean video</a:t>
            </a:r>
            <a:endParaRPr lang="en-CA" dirty="0"/>
          </a:p>
        </p:txBody>
      </p:sp>
    </p:spTree>
    <p:extLst>
      <p:ext uri="{BB962C8B-B14F-4D97-AF65-F5344CB8AC3E}">
        <p14:creationId xmlns:p14="http://schemas.microsoft.com/office/powerpoint/2010/main" val="3993864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l="17750" r="29351"/>
          <a:stretch/>
        </p:blipFill>
        <p:spPr>
          <a:xfrm>
            <a:off x="1403797" y="1090877"/>
            <a:ext cx="3026536" cy="4290912"/>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42208" y="1534225"/>
            <a:ext cx="5130085" cy="3847564"/>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5422006" y="798490"/>
            <a:ext cx="5370490" cy="584775"/>
          </a:xfrm>
          <a:prstGeom prst="rect">
            <a:avLst/>
          </a:prstGeom>
          <a:noFill/>
        </p:spPr>
        <p:txBody>
          <a:bodyPr wrap="square" rtlCol="0">
            <a:spAutoFit/>
          </a:bodyPr>
          <a:lstStyle/>
          <a:p>
            <a:pPr algn="ctr"/>
            <a:r>
              <a:rPr lang="en-CA" sz="3200" dirty="0" smtClean="0"/>
              <a:t>Ask an Expert</a:t>
            </a:r>
            <a:endParaRPr lang="en-CA" sz="3200" dirty="0"/>
          </a:p>
        </p:txBody>
      </p:sp>
      <p:sp>
        <p:nvSpPr>
          <p:cNvPr id="5" name="TextBox 4"/>
          <p:cNvSpPr txBox="1"/>
          <p:nvPr/>
        </p:nvSpPr>
        <p:spPr>
          <a:xfrm>
            <a:off x="2361127" y="5718220"/>
            <a:ext cx="7967729" cy="369332"/>
          </a:xfrm>
          <a:prstGeom prst="rect">
            <a:avLst/>
          </a:prstGeom>
          <a:noFill/>
        </p:spPr>
        <p:txBody>
          <a:bodyPr wrap="square" rtlCol="0">
            <a:spAutoFit/>
          </a:bodyPr>
          <a:lstStyle/>
          <a:p>
            <a:pPr algn="ctr"/>
            <a:r>
              <a:rPr lang="en-CA" dirty="0" smtClean="0"/>
              <a:t>I invited two fathers who fish a lot to come in and share their expertise. </a:t>
            </a:r>
            <a:endParaRPr lang="en-CA" dirty="0"/>
          </a:p>
        </p:txBody>
      </p:sp>
    </p:spTree>
    <p:extLst>
      <p:ext uri="{BB962C8B-B14F-4D97-AF65-F5344CB8AC3E}">
        <p14:creationId xmlns:p14="http://schemas.microsoft.com/office/powerpoint/2010/main" val="4008205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Concluding the Project</a:t>
            </a:r>
            <a:endParaRPr lang="en-CA" dirty="0"/>
          </a:p>
        </p:txBody>
      </p:sp>
      <p:pic>
        <p:nvPicPr>
          <p:cNvPr id="8" name="Content Placeholder 7"/>
          <p:cNvPicPr>
            <a:picLocks noGrp="1" noChangeAspect="1"/>
          </p:cNvPicPr>
          <p:nvPr>
            <p:ph idx="1"/>
          </p:nvPr>
        </p:nvPicPr>
        <p:blipFill rotWithShape="1">
          <a:blip r:embed="rId2"/>
          <a:srcRect t="20675"/>
          <a:stretch/>
        </p:blipFill>
        <p:spPr>
          <a:xfrm>
            <a:off x="5476550" y="1584936"/>
            <a:ext cx="5362828" cy="3193125"/>
          </a:xfrm>
          <a:prstGeom prst="rect">
            <a:avLst/>
          </a:prstGeom>
          <a:ln>
            <a:noFill/>
          </a:ln>
          <a:effectLst>
            <a:softEdge rad="112500"/>
          </a:effectLst>
        </p:spPr>
      </p:pic>
      <p:sp>
        <p:nvSpPr>
          <p:cNvPr id="5" name="Text Placeholder 4"/>
          <p:cNvSpPr>
            <a:spLocks noGrp="1"/>
          </p:cNvSpPr>
          <p:nvPr>
            <p:ph type="body" sz="half" idx="2"/>
          </p:nvPr>
        </p:nvSpPr>
        <p:spPr/>
        <p:txBody>
          <a:bodyPr/>
          <a:lstStyle/>
          <a:p>
            <a:r>
              <a:rPr lang="en-CA" dirty="0" smtClean="0"/>
              <a:t>Our concluding project was an ocean mural. I built knowledge of murals by showing Google images and reading the book </a:t>
            </a:r>
            <a:r>
              <a:rPr lang="en-CA" u="sng" dirty="0" smtClean="0"/>
              <a:t>Sky Color</a:t>
            </a:r>
            <a:r>
              <a:rPr lang="en-CA" dirty="0" smtClean="0"/>
              <a:t> by Peter H. Reynolds. I also used the book </a:t>
            </a:r>
            <a:r>
              <a:rPr lang="en-CA" u="sng" dirty="0" smtClean="0"/>
              <a:t>Aska’s Sea Creatures </a:t>
            </a:r>
            <a:r>
              <a:rPr lang="en-CA" dirty="0" smtClean="0"/>
              <a:t>by David Day to stimulate the children’s thinking about what they wanted add to the mural. </a:t>
            </a:r>
            <a:endParaRPr lang="en-CA" dirty="0"/>
          </a:p>
        </p:txBody>
      </p:sp>
    </p:spTree>
    <p:extLst>
      <p:ext uri="{BB962C8B-B14F-4D97-AF65-F5344CB8AC3E}">
        <p14:creationId xmlns:p14="http://schemas.microsoft.com/office/powerpoint/2010/main" val="83799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t="10384"/>
          <a:stretch/>
        </p:blipFill>
        <p:spPr>
          <a:xfrm>
            <a:off x="4930285" y="1058131"/>
            <a:ext cx="3134265" cy="2106601"/>
          </a:xfrm>
          <a:prstGeom prst="rect">
            <a:avLst/>
          </a:prstGeom>
          <a:ln>
            <a:noFill/>
          </a:ln>
          <a:effectLst>
            <a:softEdge rad="112500"/>
          </a:effectLst>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37062" y="3704282"/>
            <a:ext cx="3039414" cy="2279561"/>
          </a:xfrm>
          <a:prstGeom prst="rect">
            <a:avLst/>
          </a:prstGeom>
          <a:ln>
            <a:noFill/>
          </a:ln>
          <a:effectLst>
            <a:softEdge rad="112500"/>
          </a:effectLst>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val="0"/>
              </a:ext>
            </a:extLst>
          </a:blip>
          <a:srcRect l="27164"/>
          <a:stretch/>
        </p:blipFill>
        <p:spPr>
          <a:xfrm>
            <a:off x="1737062" y="724504"/>
            <a:ext cx="2693830" cy="2773857"/>
          </a:xfrm>
          <a:prstGeom prst="rect">
            <a:avLst/>
          </a:prstGeom>
          <a:ln>
            <a:noFill/>
          </a:ln>
          <a:effectLst>
            <a:softEdge rad="112500"/>
          </a:effectLst>
        </p:spPr>
      </p:pic>
      <p:sp>
        <p:nvSpPr>
          <p:cNvPr id="6" name="TextBox 5"/>
          <p:cNvSpPr txBox="1"/>
          <p:nvPr/>
        </p:nvSpPr>
        <p:spPr>
          <a:xfrm>
            <a:off x="5089529" y="3498361"/>
            <a:ext cx="2975021" cy="2308324"/>
          </a:xfrm>
          <a:prstGeom prst="rect">
            <a:avLst/>
          </a:prstGeom>
          <a:noFill/>
        </p:spPr>
        <p:txBody>
          <a:bodyPr wrap="square" rtlCol="0">
            <a:spAutoFit/>
          </a:bodyPr>
          <a:lstStyle/>
          <a:p>
            <a:r>
              <a:rPr lang="en-CA" dirty="0" smtClean="0"/>
              <a:t>I provided a variety of open ended materials such as aluminum foil, crepe paper, “Easter grass”, coffee filters, tissue paper and paper plates. I let the children decide on their contribution and facilitated their work.  </a:t>
            </a:r>
            <a:endParaRPr lang="en-CA" dirty="0"/>
          </a:p>
        </p:txBody>
      </p:sp>
      <p:sp>
        <p:nvSpPr>
          <p:cNvPr id="7" name="TextBox 6"/>
          <p:cNvSpPr txBox="1"/>
          <p:nvPr/>
        </p:nvSpPr>
        <p:spPr>
          <a:xfrm>
            <a:off x="8511965" y="1236371"/>
            <a:ext cx="2266682" cy="1200329"/>
          </a:xfrm>
          <a:prstGeom prst="rect">
            <a:avLst/>
          </a:prstGeom>
          <a:noFill/>
        </p:spPr>
        <p:txBody>
          <a:bodyPr wrap="square" rtlCol="0">
            <a:spAutoFit/>
          </a:bodyPr>
          <a:lstStyle/>
          <a:p>
            <a:r>
              <a:rPr lang="en-CA" dirty="0" smtClean="0"/>
              <a:t>My goal for this part of the project was to stimulate creativity and collaboration. </a:t>
            </a:r>
            <a:endParaRPr lang="en-CA"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7863550" y="2986640"/>
            <a:ext cx="3331539" cy="2498654"/>
          </a:xfrm>
          <a:prstGeom prst="rect">
            <a:avLst/>
          </a:prstGeom>
          <a:ln>
            <a:noFill/>
          </a:ln>
          <a:effectLst>
            <a:softEdge rad="112500"/>
          </a:effectLst>
        </p:spPr>
      </p:pic>
      <p:sp>
        <p:nvSpPr>
          <p:cNvPr id="4" name="5-Point Star 3"/>
          <p:cNvSpPr/>
          <p:nvPr/>
        </p:nvSpPr>
        <p:spPr>
          <a:xfrm>
            <a:off x="8625576" y="3164732"/>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1391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Sharing Our Knowledge</a:t>
            </a:r>
            <a:endParaRPr lang="en-CA" sz="3200"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5418138" y="1377554"/>
            <a:ext cx="5470525" cy="4102893"/>
          </a:xfrm>
          <a:prstGeom prst="rect">
            <a:avLst/>
          </a:prstGeom>
          <a:ln>
            <a:noFill/>
          </a:ln>
          <a:effectLst>
            <a:softEdge rad="112500"/>
          </a:effectLst>
        </p:spPr>
      </p:pic>
      <p:sp>
        <p:nvSpPr>
          <p:cNvPr id="6" name="Text Placeholder 5"/>
          <p:cNvSpPr>
            <a:spLocks noGrp="1"/>
          </p:cNvSpPr>
          <p:nvPr>
            <p:ph type="body" sz="half" idx="2"/>
          </p:nvPr>
        </p:nvSpPr>
        <p:spPr/>
        <p:txBody>
          <a:bodyPr/>
          <a:lstStyle/>
          <a:p>
            <a:r>
              <a:rPr lang="en-CA" dirty="0" smtClean="0"/>
              <a:t>Our culminating event was a Science Fair . Parents and children were invited to participate in a variety of science stations. One of the stations had students telling what they had learned during the fish project and explaining their contribution to the mural. Another station was fish tasting. </a:t>
            </a:r>
            <a:r>
              <a:rPr lang="en-CA" dirty="0" err="1" smtClean="0"/>
              <a:t>Trytin’s</a:t>
            </a:r>
            <a:r>
              <a:rPr lang="en-CA" dirty="0" smtClean="0"/>
              <a:t> (right) Grandpa caught Jackfish for us so we could have a sample of real fish. </a:t>
            </a:r>
            <a:endParaRPr lang="en-CA" dirty="0"/>
          </a:p>
        </p:txBody>
      </p:sp>
    </p:spTree>
    <p:extLst>
      <p:ext uri="{BB962C8B-B14F-4D97-AF65-F5344CB8AC3E}">
        <p14:creationId xmlns:p14="http://schemas.microsoft.com/office/powerpoint/2010/main" val="3871536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Sharing our Knowledge</a:t>
            </a:r>
            <a:endParaRPr lang="en-CA" dirty="0"/>
          </a:p>
        </p:txBody>
      </p:sp>
      <p:sp>
        <p:nvSpPr>
          <p:cNvPr id="3" name="Text Placeholder 2"/>
          <p:cNvSpPr>
            <a:spLocks noGrp="1"/>
          </p:cNvSpPr>
          <p:nvPr>
            <p:ph type="body" idx="1"/>
          </p:nvPr>
        </p:nvSpPr>
        <p:spPr/>
        <p:txBody>
          <a:bodyPr/>
          <a:lstStyle/>
          <a:p>
            <a:pPr algn="ctr"/>
            <a:r>
              <a:rPr lang="en-CA" dirty="0" smtClean="0"/>
              <a:t>Showing off our Ocean Mural</a:t>
            </a:r>
            <a:endParaRPr lang="en-CA" dirty="0"/>
          </a:p>
        </p:txBody>
      </p:sp>
      <p:pic>
        <p:nvPicPr>
          <p:cNvPr id="7" name="Content Placeholder 6"/>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1899708" y="3243263"/>
            <a:ext cx="3509433" cy="2632075"/>
          </a:xfrm>
          <a:prstGeom prst="rect">
            <a:avLst/>
          </a:prstGeom>
          <a:ln>
            <a:noFill/>
          </a:ln>
          <a:effectLst>
            <a:softEdge rad="112500"/>
          </a:effectLst>
        </p:spPr>
      </p:pic>
      <p:sp>
        <p:nvSpPr>
          <p:cNvPr id="5" name="Text Placeholder 4"/>
          <p:cNvSpPr>
            <a:spLocks noGrp="1"/>
          </p:cNvSpPr>
          <p:nvPr>
            <p:ph type="body" sz="quarter" idx="3"/>
          </p:nvPr>
        </p:nvSpPr>
        <p:spPr/>
        <p:txBody>
          <a:bodyPr/>
          <a:lstStyle/>
          <a:p>
            <a:r>
              <a:rPr lang="en-CA" dirty="0" smtClean="0"/>
              <a:t>Explaining our research to Dad.</a:t>
            </a:r>
            <a:endParaRPr lang="en-CA" dirty="0"/>
          </a:p>
        </p:txBody>
      </p:sp>
      <p:pic>
        <p:nvPicPr>
          <p:cNvPr id="8" name="Content Placeholder 7"/>
          <p:cNvPicPr>
            <a:picLocks noGrp="1" noChangeAspect="1"/>
          </p:cNvPicPr>
          <p:nvPr>
            <p:ph sz="quarter" idx="4"/>
          </p:nvPr>
        </p:nvPicPr>
        <p:blipFill>
          <a:blip r:embed="rId3" cstate="email">
            <a:extLst>
              <a:ext uri="{28A0092B-C50C-407E-A947-70E740481C1C}">
                <a14:useLocalDpi xmlns:a14="http://schemas.microsoft.com/office/drawing/2010/main" val="0"/>
              </a:ext>
            </a:extLst>
          </a:blip>
          <a:stretch>
            <a:fillRect/>
          </a:stretch>
        </p:blipFill>
        <p:spPr>
          <a:xfrm>
            <a:off x="6784446" y="3243263"/>
            <a:ext cx="3509433" cy="2632075"/>
          </a:xfrm>
          <a:prstGeom prst="rect">
            <a:avLst/>
          </a:prstGeom>
          <a:ln>
            <a:noFill/>
          </a:ln>
          <a:effectLst>
            <a:softEdge rad="112500"/>
          </a:effectLst>
        </p:spPr>
      </p:pic>
    </p:spTree>
    <p:extLst>
      <p:ext uri="{BB962C8B-B14F-4D97-AF65-F5344CB8AC3E}">
        <p14:creationId xmlns:p14="http://schemas.microsoft.com/office/powerpoint/2010/main" val="1660987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curricular outcomes were included?</a:t>
            </a:r>
            <a:endParaRPr lang="en-CA" dirty="0"/>
          </a:p>
        </p:txBody>
      </p:sp>
      <p:pic>
        <p:nvPicPr>
          <p:cNvPr id="4" name="Content Placeholder 3"/>
          <p:cNvPicPr>
            <a:picLocks noGrp="1" noChangeAspect="1"/>
          </p:cNvPicPr>
          <p:nvPr>
            <p:ph idx="1"/>
          </p:nvPr>
        </p:nvPicPr>
        <p:blipFill>
          <a:blip r:embed="rId2"/>
          <a:stretch>
            <a:fillRect/>
          </a:stretch>
        </p:blipFill>
        <p:spPr>
          <a:xfrm>
            <a:off x="6430443" y="2615218"/>
            <a:ext cx="6028815" cy="1648206"/>
          </a:xfrm>
          <a:prstGeom prst="rect">
            <a:avLst/>
          </a:prstGeom>
        </p:spPr>
      </p:pic>
      <p:pic>
        <p:nvPicPr>
          <p:cNvPr id="5" name="Picture 4"/>
          <p:cNvPicPr>
            <a:picLocks noChangeAspect="1"/>
          </p:cNvPicPr>
          <p:nvPr/>
        </p:nvPicPr>
        <p:blipFill>
          <a:blip r:embed="rId3"/>
          <a:stretch>
            <a:fillRect/>
          </a:stretch>
        </p:blipFill>
        <p:spPr>
          <a:xfrm>
            <a:off x="8603863" y="2664531"/>
            <a:ext cx="7083425" cy="684638"/>
          </a:xfrm>
          <a:prstGeom prst="rect">
            <a:avLst/>
          </a:prstGeom>
        </p:spPr>
      </p:pic>
      <p:pic>
        <p:nvPicPr>
          <p:cNvPr id="6" name="Picture 5"/>
          <p:cNvPicPr>
            <a:picLocks noChangeAspect="1"/>
          </p:cNvPicPr>
          <p:nvPr/>
        </p:nvPicPr>
        <p:blipFill>
          <a:blip r:embed="rId4"/>
          <a:stretch>
            <a:fillRect/>
          </a:stretch>
        </p:blipFill>
        <p:spPr>
          <a:xfrm>
            <a:off x="962083" y="2677057"/>
            <a:ext cx="6958028" cy="583723"/>
          </a:xfrm>
          <a:prstGeom prst="rect">
            <a:avLst/>
          </a:prstGeom>
        </p:spPr>
      </p:pic>
      <p:pic>
        <p:nvPicPr>
          <p:cNvPr id="7" name="Picture 6"/>
          <p:cNvPicPr>
            <a:picLocks noChangeAspect="1"/>
          </p:cNvPicPr>
          <p:nvPr/>
        </p:nvPicPr>
        <p:blipFill>
          <a:blip r:embed="rId5"/>
          <a:stretch>
            <a:fillRect/>
          </a:stretch>
        </p:blipFill>
        <p:spPr>
          <a:xfrm>
            <a:off x="962083" y="3396624"/>
            <a:ext cx="7191060" cy="1147329"/>
          </a:xfrm>
          <a:prstGeom prst="rect">
            <a:avLst/>
          </a:prstGeom>
        </p:spPr>
      </p:pic>
      <p:pic>
        <p:nvPicPr>
          <p:cNvPr id="8" name="Picture 7"/>
          <p:cNvPicPr>
            <a:picLocks noChangeAspect="1"/>
          </p:cNvPicPr>
          <p:nvPr/>
        </p:nvPicPr>
        <p:blipFill>
          <a:blip r:embed="rId6"/>
          <a:stretch>
            <a:fillRect/>
          </a:stretch>
        </p:blipFill>
        <p:spPr>
          <a:xfrm>
            <a:off x="905873" y="4722083"/>
            <a:ext cx="7494859" cy="636526"/>
          </a:xfrm>
          <a:prstGeom prst="rect">
            <a:avLst/>
          </a:prstGeom>
        </p:spPr>
      </p:pic>
      <p:pic>
        <p:nvPicPr>
          <p:cNvPr id="9" name="Picture 8"/>
          <p:cNvPicPr>
            <a:picLocks noChangeAspect="1"/>
          </p:cNvPicPr>
          <p:nvPr/>
        </p:nvPicPr>
        <p:blipFill>
          <a:blip r:embed="rId7"/>
          <a:stretch>
            <a:fillRect/>
          </a:stretch>
        </p:blipFill>
        <p:spPr>
          <a:xfrm>
            <a:off x="905873" y="5617675"/>
            <a:ext cx="7878219" cy="405353"/>
          </a:xfrm>
          <a:prstGeom prst="rect">
            <a:avLst/>
          </a:prstGeom>
        </p:spPr>
      </p:pic>
      <p:pic>
        <p:nvPicPr>
          <p:cNvPr id="10" name="Picture 9"/>
          <p:cNvPicPr>
            <a:picLocks noChangeAspect="1"/>
          </p:cNvPicPr>
          <p:nvPr/>
        </p:nvPicPr>
        <p:blipFill>
          <a:blip r:embed="rId8"/>
          <a:stretch>
            <a:fillRect/>
          </a:stretch>
        </p:blipFill>
        <p:spPr>
          <a:xfrm>
            <a:off x="3606909" y="2726093"/>
            <a:ext cx="6885427" cy="801206"/>
          </a:xfrm>
          <a:prstGeom prst="rect">
            <a:avLst/>
          </a:prstGeom>
        </p:spPr>
      </p:pic>
      <p:pic>
        <p:nvPicPr>
          <p:cNvPr id="11" name="Picture 10"/>
          <p:cNvPicPr>
            <a:picLocks noChangeAspect="1"/>
          </p:cNvPicPr>
          <p:nvPr/>
        </p:nvPicPr>
        <p:blipFill>
          <a:blip r:embed="rId9"/>
          <a:stretch>
            <a:fillRect/>
          </a:stretch>
        </p:blipFill>
        <p:spPr>
          <a:xfrm>
            <a:off x="3606909" y="3791980"/>
            <a:ext cx="6623768" cy="1068184"/>
          </a:xfrm>
          <a:prstGeom prst="rect">
            <a:avLst/>
          </a:prstGeom>
        </p:spPr>
      </p:pic>
      <p:sp>
        <p:nvSpPr>
          <p:cNvPr id="12" name="TextBox 11"/>
          <p:cNvSpPr txBox="1"/>
          <p:nvPr/>
        </p:nvSpPr>
        <p:spPr>
          <a:xfrm>
            <a:off x="3950215" y="2008872"/>
            <a:ext cx="4291569" cy="369332"/>
          </a:xfrm>
          <a:prstGeom prst="rect">
            <a:avLst/>
          </a:prstGeom>
          <a:noFill/>
        </p:spPr>
        <p:txBody>
          <a:bodyPr wrap="square" rtlCol="0">
            <a:spAutoFit/>
          </a:bodyPr>
          <a:lstStyle/>
          <a:p>
            <a:pPr algn="ctr"/>
            <a:r>
              <a:rPr lang="en-CA" dirty="0" smtClean="0"/>
              <a:t>(Summarised)</a:t>
            </a:r>
            <a:endParaRPr lang="en-CA" dirty="0"/>
          </a:p>
        </p:txBody>
      </p:sp>
      <p:pic>
        <p:nvPicPr>
          <p:cNvPr id="14" name="Picture 13"/>
          <p:cNvPicPr>
            <a:picLocks noChangeAspect="1"/>
          </p:cNvPicPr>
          <p:nvPr/>
        </p:nvPicPr>
        <p:blipFill>
          <a:blip r:embed="rId10"/>
          <a:stretch>
            <a:fillRect/>
          </a:stretch>
        </p:blipFill>
        <p:spPr>
          <a:xfrm>
            <a:off x="6430443" y="4263424"/>
            <a:ext cx="7482971" cy="1673119"/>
          </a:xfrm>
          <a:prstGeom prst="rect">
            <a:avLst/>
          </a:prstGeom>
        </p:spPr>
      </p:pic>
      <p:sp>
        <p:nvSpPr>
          <p:cNvPr id="15" name="TextBox 14"/>
          <p:cNvSpPr txBox="1"/>
          <p:nvPr/>
        </p:nvSpPr>
        <p:spPr>
          <a:xfrm>
            <a:off x="6918793" y="2064005"/>
            <a:ext cx="184731" cy="369332"/>
          </a:xfrm>
          <a:prstGeom prst="rect">
            <a:avLst/>
          </a:prstGeom>
          <a:noFill/>
        </p:spPr>
        <p:txBody>
          <a:bodyPr wrap="none" rtlCol="0">
            <a:spAutoFit/>
          </a:bodyPr>
          <a:lstStyle/>
          <a:p>
            <a:endParaRPr lang="en-CA" dirty="0"/>
          </a:p>
        </p:txBody>
      </p:sp>
    </p:spTree>
    <p:extLst>
      <p:ext uri="{BB962C8B-B14F-4D97-AF65-F5344CB8AC3E}">
        <p14:creationId xmlns:p14="http://schemas.microsoft.com/office/powerpoint/2010/main" val="926807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Skills, Dispositions</a:t>
            </a:r>
            <a:endParaRPr lang="en-US" dirty="0"/>
          </a:p>
        </p:txBody>
      </p:sp>
      <p:sp>
        <p:nvSpPr>
          <p:cNvPr id="3" name="Content Placeholder 2"/>
          <p:cNvSpPr>
            <a:spLocks noGrp="1"/>
          </p:cNvSpPr>
          <p:nvPr>
            <p:ph idx="1"/>
          </p:nvPr>
        </p:nvSpPr>
        <p:spPr/>
        <p:txBody>
          <a:bodyPr/>
          <a:lstStyle/>
          <a:p>
            <a:r>
              <a:rPr lang="en-US" dirty="0" smtClean="0"/>
              <a:t>The students learned quite a few facts and information about fish such as what they ate, how they protect themselves and where they live.</a:t>
            </a:r>
          </a:p>
          <a:p>
            <a:r>
              <a:rPr lang="en-US" dirty="0" smtClean="0"/>
              <a:t>New vocabulary was learned such as predator, prey and camouflage. </a:t>
            </a:r>
          </a:p>
          <a:p>
            <a:r>
              <a:rPr lang="en-US" dirty="0" smtClean="0"/>
              <a:t>They developed an inquisitive stance as a </a:t>
            </a:r>
            <a:r>
              <a:rPr lang="en-US" smtClean="0"/>
              <a:t>learner and to </a:t>
            </a:r>
            <a:r>
              <a:rPr lang="en-US" dirty="0" smtClean="0"/>
              <a:t>‘wonder’ about things. </a:t>
            </a:r>
          </a:p>
          <a:p>
            <a:r>
              <a:rPr lang="en-US" dirty="0" smtClean="0"/>
              <a:t>Students developed their capacity for creativity and collaboration. </a:t>
            </a:r>
            <a:endParaRPr lang="en-US" dirty="0"/>
          </a:p>
        </p:txBody>
      </p:sp>
    </p:spTree>
    <p:extLst>
      <p:ext uri="{BB962C8B-B14F-4D97-AF65-F5344CB8AC3E}">
        <p14:creationId xmlns:p14="http://schemas.microsoft.com/office/powerpoint/2010/main" val="1796030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What did I learn? </a:t>
            </a:r>
            <a:endParaRPr lang="en-CA" dirty="0"/>
          </a:p>
        </p:txBody>
      </p:sp>
      <p:sp>
        <p:nvSpPr>
          <p:cNvPr id="4" name="Content Placeholder 3"/>
          <p:cNvSpPr>
            <a:spLocks noGrp="1"/>
          </p:cNvSpPr>
          <p:nvPr>
            <p:ph idx="1"/>
          </p:nvPr>
        </p:nvSpPr>
        <p:spPr/>
        <p:txBody>
          <a:bodyPr>
            <a:normAutofit fontScale="92500"/>
          </a:bodyPr>
          <a:lstStyle/>
          <a:p>
            <a:r>
              <a:rPr lang="en-CA" dirty="0" smtClean="0"/>
              <a:t>It is important to choose a topic based on student interest and one that has a wealth of information from which to springboard other ideas.</a:t>
            </a:r>
          </a:p>
          <a:p>
            <a:r>
              <a:rPr lang="en-CA" dirty="0" smtClean="0"/>
              <a:t>It can be a good thing to stretch a project over several months if student interest is maintained. We would do something related to the project, leave it and then revisit the topic weeks later. By the time we revisited it, student knowledge and skill level had grown and they could address the subject with new insights.</a:t>
            </a:r>
          </a:p>
          <a:p>
            <a:r>
              <a:rPr lang="en-CA" dirty="0" smtClean="0"/>
              <a:t>Drawing on the funds of knowledge of parents is an effective way to engage families.</a:t>
            </a:r>
          </a:p>
          <a:p>
            <a:endParaRPr lang="en-CA" dirty="0"/>
          </a:p>
        </p:txBody>
      </p:sp>
    </p:spTree>
    <p:extLst>
      <p:ext uri="{BB962C8B-B14F-4D97-AF65-F5344CB8AC3E}">
        <p14:creationId xmlns:p14="http://schemas.microsoft.com/office/powerpoint/2010/main" val="272697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27678" y="1703119"/>
            <a:ext cx="4064000" cy="30480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l="23294"/>
          <a:stretch/>
        </p:blipFill>
        <p:spPr>
          <a:xfrm>
            <a:off x="6448301" y="973776"/>
            <a:ext cx="3115293" cy="304602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676406" y="4889787"/>
            <a:ext cx="4857008" cy="707886"/>
          </a:xfrm>
          <a:prstGeom prst="rect">
            <a:avLst/>
          </a:prstGeom>
          <a:noFill/>
        </p:spPr>
        <p:txBody>
          <a:bodyPr wrap="square" rtlCol="0">
            <a:spAutoFit/>
          </a:bodyPr>
          <a:lstStyle/>
          <a:p>
            <a:pPr algn="ctr"/>
            <a:r>
              <a:rPr lang="en-US" sz="4000" dirty="0" smtClean="0"/>
              <a:t>The End</a:t>
            </a:r>
            <a:endParaRPr lang="en-US" sz="4000" dirty="0"/>
          </a:p>
        </p:txBody>
      </p:sp>
    </p:spTree>
    <p:extLst>
      <p:ext uri="{BB962C8B-B14F-4D97-AF65-F5344CB8AC3E}">
        <p14:creationId xmlns:p14="http://schemas.microsoft.com/office/powerpoint/2010/main" val="4094630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By the Numbers</a:t>
            </a:r>
            <a:endParaRPr lang="en-CA"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356827" y="2596100"/>
            <a:ext cx="4423833" cy="3317875"/>
          </a:xfrm>
        </p:spPr>
      </p:pic>
      <p:sp>
        <p:nvSpPr>
          <p:cNvPr id="7" name="TextBox 6"/>
          <p:cNvSpPr txBox="1"/>
          <p:nvPr/>
        </p:nvSpPr>
        <p:spPr>
          <a:xfrm>
            <a:off x="1674254" y="3000777"/>
            <a:ext cx="4421746" cy="2031325"/>
          </a:xfrm>
          <a:prstGeom prst="rect">
            <a:avLst/>
          </a:prstGeom>
          <a:noFill/>
        </p:spPr>
        <p:txBody>
          <a:bodyPr wrap="square" rtlCol="0">
            <a:spAutoFit/>
          </a:bodyPr>
          <a:lstStyle/>
          <a:p>
            <a:pPr marL="285750" indent="-285750">
              <a:buFont typeface="Arial" panose="020B0604020202020204" pitchFamily="34" charset="0"/>
              <a:buChar char="•"/>
            </a:pPr>
            <a:r>
              <a:rPr lang="en-CA" dirty="0" smtClean="0"/>
              <a:t>5, 6 year olds</a:t>
            </a:r>
          </a:p>
          <a:p>
            <a:pPr marL="285750" indent="-285750">
              <a:buFont typeface="Arial" panose="020B0604020202020204" pitchFamily="34" charset="0"/>
              <a:buChar char="•"/>
            </a:pPr>
            <a:r>
              <a:rPr lang="en-CA" dirty="0" smtClean="0"/>
              <a:t>44 students</a:t>
            </a:r>
          </a:p>
          <a:p>
            <a:pPr marL="285750" indent="-285750">
              <a:buFont typeface="Arial" panose="020B0604020202020204" pitchFamily="34" charset="0"/>
              <a:buChar char="•"/>
            </a:pPr>
            <a:r>
              <a:rPr lang="en-CA" dirty="0"/>
              <a:t>2</a:t>
            </a:r>
            <a:r>
              <a:rPr lang="en-CA" dirty="0" smtClean="0"/>
              <a:t> </a:t>
            </a:r>
            <a:r>
              <a:rPr lang="en-CA" dirty="0"/>
              <a:t>f</a:t>
            </a:r>
            <a:r>
              <a:rPr lang="en-CA" dirty="0" smtClean="0"/>
              <a:t>ull day, every other day Kindergarten</a:t>
            </a:r>
          </a:p>
          <a:p>
            <a:pPr marL="285750" indent="-285750">
              <a:buFont typeface="Arial" panose="020B0604020202020204" pitchFamily="34" charset="0"/>
              <a:buChar char="•"/>
            </a:pPr>
            <a:r>
              <a:rPr lang="en-CA" dirty="0" smtClean="0"/>
              <a:t>2 educators- 1 </a:t>
            </a:r>
            <a:r>
              <a:rPr lang="en-CA" dirty="0"/>
              <a:t>t</a:t>
            </a:r>
            <a:r>
              <a:rPr lang="en-CA" dirty="0" smtClean="0"/>
              <a:t>eacher and 1 educational </a:t>
            </a:r>
            <a:r>
              <a:rPr lang="en-CA" dirty="0"/>
              <a:t>a</a:t>
            </a:r>
            <a:r>
              <a:rPr lang="en-CA" dirty="0" smtClean="0"/>
              <a:t>ssistant</a:t>
            </a:r>
          </a:p>
          <a:p>
            <a:pPr marL="285750" indent="-285750">
              <a:buFont typeface="Arial" panose="020B0604020202020204" pitchFamily="34" charset="0"/>
              <a:buChar char="•"/>
            </a:pPr>
            <a:r>
              <a:rPr lang="en-CA" dirty="0" smtClean="0"/>
              <a:t>Support from 2 learning </a:t>
            </a:r>
            <a:r>
              <a:rPr lang="en-CA" dirty="0"/>
              <a:t>c</a:t>
            </a:r>
            <a:r>
              <a:rPr lang="en-CA" dirty="0" smtClean="0"/>
              <a:t>oaches</a:t>
            </a:r>
          </a:p>
          <a:p>
            <a:pPr marL="285750" indent="-285750">
              <a:buFont typeface="Arial" panose="020B0604020202020204" pitchFamily="34" charset="0"/>
              <a:buChar char="•"/>
            </a:pPr>
            <a:r>
              <a:rPr lang="en-CA" dirty="0" smtClean="0"/>
              <a:t>4 months to complete project</a:t>
            </a:r>
            <a:endParaRPr lang="en-CA" dirty="0"/>
          </a:p>
        </p:txBody>
      </p:sp>
    </p:spTree>
    <p:extLst>
      <p:ext uri="{BB962C8B-B14F-4D97-AF65-F5344CB8AC3E}">
        <p14:creationId xmlns:p14="http://schemas.microsoft.com/office/powerpoint/2010/main" val="3459103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42640" y="983673"/>
            <a:ext cx="3717925" cy="812800"/>
          </a:xfrm>
        </p:spPr>
        <p:txBody>
          <a:bodyPr>
            <a:noAutofit/>
          </a:bodyPr>
          <a:lstStyle/>
          <a:p>
            <a:r>
              <a:rPr lang="en-CA" sz="3200" dirty="0" smtClean="0"/>
              <a:t>Phase 1: Beginning the Project</a:t>
            </a:r>
            <a:endParaRPr lang="en-CA" sz="3200" dirty="0"/>
          </a:p>
        </p:txBody>
      </p:sp>
      <p:pic>
        <p:nvPicPr>
          <p:cNvPr id="5" name="Content Placeholder 4"/>
          <p:cNvPicPr>
            <a:picLocks noGrp="1" noChangeAspect="1"/>
          </p:cNvPicPr>
          <p:nvPr>
            <p:ph idx="4294967295"/>
          </p:nvPr>
        </p:nvPicPr>
        <p:blipFill>
          <a:blip r:embed="rId2" cstate="email">
            <a:extLst>
              <a:ext uri="{28A0092B-C50C-407E-A947-70E740481C1C}">
                <a14:useLocalDpi xmlns:a14="http://schemas.microsoft.com/office/drawing/2010/main" val="0"/>
              </a:ext>
            </a:extLst>
          </a:blip>
          <a:stretch>
            <a:fillRect/>
          </a:stretch>
        </p:blipFill>
        <p:spPr>
          <a:xfrm>
            <a:off x="7679821" y="1248538"/>
            <a:ext cx="2782887" cy="2085975"/>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4294967295"/>
          </p:nvPr>
        </p:nvSpPr>
        <p:spPr>
          <a:xfrm>
            <a:off x="1050964" y="1900052"/>
            <a:ext cx="4101275" cy="4275285"/>
          </a:xfrm>
        </p:spPr>
        <p:txBody>
          <a:bodyPr>
            <a:normAutofit fontScale="70000" lnSpcReduction="20000"/>
          </a:bodyPr>
          <a:lstStyle/>
          <a:p>
            <a:r>
              <a:rPr lang="en-CA" dirty="0" smtClean="0"/>
              <a:t>This topic was chosen because of a problem that arose with our fish tank and our fish, “Princess Shiny”. The tank was getting a lot of algae in it and I complained to the students that it had taken me a long time on the weekend to clean it. One of the students who has a fish tank at home told me that I needed to get Janitor Fish to clean the tank. I said I had thought of that but I knew from past experience that this particular fish had already eaten 3 other fish! Another student suggested snails and still another suggested we get other fish that could be friends with Princess Shiny but live in other bowls. I could tell that there was a lot of interest in this topic because we kept coming back to it over the course of several days. Additionally, many of the children had background knowledge from their home lives. </a:t>
            </a:r>
            <a:endParaRPr lang="en-CA"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l="26994" t="32112" r="32583" b="37277"/>
          <a:stretch/>
        </p:blipFill>
        <p:spPr>
          <a:xfrm>
            <a:off x="6063522" y="3631397"/>
            <a:ext cx="3232598" cy="20992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3126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29933" y="1202381"/>
            <a:ext cx="2489915" cy="1867436"/>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52967" y="2316402"/>
            <a:ext cx="2704564" cy="202842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378508" y="2313500"/>
            <a:ext cx="4151425" cy="2031325"/>
          </a:xfrm>
          <a:prstGeom prst="rect">
            <a:avLst/>
          </a:prstGeom>
          <a:noFill/>
        </p:spPr>
        <p:txBody>
          <a:bodyPr wrap="square" rtlCol="0">
            <a:spAutoFit/>
          </a:bodyPr>
          <a:lstStyle/>
          <a:p>
            <a:r>
              <a:rPr lang="en-CA" dirty="0" smtClean="0"/>
              <a:t>I went to the pet store in Saskatoon to enquire about adding other fish to Princess Shiny’s tank. They said the best bet were snails and even then, the fish may eat them. In addition, I bought 2 Beta fish. Prior to the purchase we had polled the class to choose colours of the fish. </a:t>
            </a:r>
            <a:endParaRPr lang="en-CA" dirty="0"/>
          </a:p>
        </p:txBody>
      </p:sp>
      <p:sp>
        <p:nvSpPr>
          <p:cNvPr id="8" name="TextBox 7"/>
          <p:cNvSpPr txBox="1"/>
          <p:nvPr/>
        </p:nvSpPr>
        <p:spPr>
          <a:xfrm>
            <a:off x="7006108" y="4643868"/>
            <a:ext cx="2678805" cy="646331"/>
          </a:xfrm>
          <a:prstGeom prst="rect">
            <a:avLst/>
          </a:prstGeom>
          <a:noFill/>
        </p:spPr>
        <p:txBody>
          <a:bodyPr wrap="square" rtlCol="0">
            <a:spAutoFit/>
          </a:bodyPr>
          <a:lstStyle/>
          <a:p>
            <a:r>
              <a:rPr lang="en-CA" dirty="0" smtClean="0"/>
              <a:t>Preparing for the new fish. Conditioning the tap water. </a:t>
            </a:r>
            <a:endParaRPr lang="en-CA" dirty="0"/>
          </a:p>
        </p:txBody>
      </p:sp>
      <p:sp>
        <p:nvSpPr>
          <p:cNvPr id="9" name="TextBox 8"/>
          <p:cNvSpPr txBox="1"/>
          <p:nvPr/>
        </p:nvSpPr>
        <p:spPr>
          <a:xfrm>
            <a:off x="7366716" y="5613365"/>
            <a:ext cx="3400022" cy="369332"/>
          </a:xfrm>
          <a:prstGeom prst="rect">
            <a:avLst/>
          </a:prstGeom>
          <a:noFill/>
        </p:spPr>
        <p:txBody>
          <a:bodyPr wrap="square" rtlCol="0">
            <a:spAutoFit/>
          </a:bodyPr>
          <a:lstStyle/>
          <a:p>
            <a:pPr algn="ctr"/>
            <a:r>
              <a:rPr lang="en-CA" dirty="0" smtClean="0"/>
              <a:t>.</a:t>
            </a:r>
            <a:endParaRPr lang="en-CA" dirty="0"/>
          </a:p>
        </p:txBody>
      </p:sp>
    </p:spTree>
    <p:extLst>
      <p:ext uri="{BB962C8B-B14F-4D97-AF65-F5344CB8AC3E}">
        <p14:creationId xmlns:p14="http://schemas.microsoft.com/office/powerpoint/2010/main" val="937586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90903" y="792051"/>
            <a:ext cx="2507087" cy="1880315"/>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62248" y="1531071"/>
            <a:ext cx="2477305" cy="1857978"/>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40568" y="2157210"/>
            <a:ext cx="2601534" cy="1951150"/>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337192" y="3267181"/>
            <a:ext cx="2962141" cy="2221606"/>
          </a:xfrm>
          <a:prstGeom prst="rect">
            <a:avLst/>
          </a:prstGeom>
        </p:spPr>
      </p:pic>
      <p:sp>
        <p:nvSpPr>
          <p:cNvPr id="6" name="TextBox 5"/>
          <p:cNvSpPr txBox="1"/>
          <p:nvPr/>
        </p:nvSpPr>
        <p:spPr>
          <a:xfrm>
            <a:off x="1017430" y="2949262"/>
            <a:ext cx="2202287" cy="923330"/>
          </a:xfrm>
          <a:prstGeom prst="rect">
            <a:avLst/>
          </a:prstGeom>
          <a:noFill/>
        </p:spPr>
        <p:txBody>
          <a:bodyPr wrap="square" rtlCol="0">
            <a:spAutoFit/>
          </a:bodyPr>
          <a:lstStyle/>
          <a:p>
            <a:r>
              <a:rPr lang="en-CA" dirty="0" smtClean="0"/>
              <a:t>The students recorded their names in the fish journal after feeding it.</a:t>
            </a:r>
            <a:endParaRPr lang="en-CA" dirty="0"/>
          </a:p>
        </p:txBody>
      </p:sp>
      <p:sp>
        <p:nvSpPr>
          <p:cNvPr id="7" name="TextBox 6"/>
          <p:cNvSpPr txBox="1"/>
          <p:nvPr/>
        </p:nvSpPr>
        <p:spPr>
          <a:xfrm>
            <a:off x="3474400" y="3872592"/>
            <a:ext cx="2421229" cy="1200329"/>
          </a:xfrm>
          <a:prstGeom prst="rect">
            <a:avLst/>
          </a:prstGeom>
          <a:noFill/>
        </p:spPr>
        <p:txBody>
          <a:bodyPr wrap="square" rtlCol="0">
            <a:spAutoFit/>
          </a:bodyPr>
          <a:lstStyle/>
          <a:p>
            <a:r>
              <a:rPr lang="en-CA" dirty="0" smtClean="0"/>
              <a:t>Building background knowledge and interest engaging with books about fish.</a:t>
            </a:r>
            <a:endParaRPr lang="en-CA" dirty="0"/>
          </a:p>
        </p:txBody>
      </p:sp>
      <p:sp>
        <p:nvSpPr>
          <p:cNvPr id="9" name="TextBox 8"/>
          <p:cNvSpPr txBox="1"/>
          <p:nvPr/>
        </p:nvSpPr>
        <p:spPr>
          <a:xfrm>
            <a:off x="6026373" y="4267475"/>
            <a:ext cx="2125014" cy="646331"/>
          </a:xfrm>
          <a:prstGeom prst="rect">
            <a:avLst/>
          </a:prstGeom>
          <a:noFill/>
        </p:spPr>
        <p:txBody>
          <a:bodyPr wrap="square" rtlCol="0">
            <a:spAutoFit/>
          </a:bodyPr>
          <a:lstStyle/>
          <a:p>
            <a:r>
              <a:rPr lang="en-CA" dirty="0" smtClean="0"/>
              <a:t>Representing in journals. </a:t>
            </a:r>
            <a:endParaRPr lang="en-CA" dirty="0"/>
          </a:p>
        </p:txBody>
      </p:sp>
      <p:sp>
        <p:nvSpPr>
          <p:cNvPr id="10" name="TextBox 9"/>
          <p:cNvSpPr txBox="1"/>
          <p:nvPr/>
        </p:nvSpPr>
        <p:spPr>
          <a:xfrm>
            <a:off x="8641724" y="5640946"/>
            <a:ext cx="2421228" cy="369332"/>
          </a:xfrm>
          <a:prstGeom prst="rect">
            <a:avLst/>
          </a:prstGeom>
          <a:noFill/>
        </p:spPr>
        <p:txBody>
          <a:bodyPr wrap="square" rtlCol="0">
            <a:spAutoFit/>
          </a:bodyPr>
          <a:lstStyle/>
          <a:p>
            <a:r>
              <a:rPr lang="en-CA" dirty="0" smtClean="0"/>
              <a:t>Exploring materials.</a:t>
            </a:r>
            <a:endParaRPr lang="en-CA" dirty="0"/>
          </a:p>
        </p:txBody>
      </p:sp>
    </p:spTree>
    <p:extLst>
      <p:ext uri="{BB962C8B-B14F-4D97-AF65-F5344CB8AC3E}">
        <p14:creationId xmlns:p14="http://schemas.microsoft.com/office/powerpoint/2010/main" val="2153999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402901" y="1671080"/>
            <a:ext cx="2547128" cy="3396172"/>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043189" y="1107583"/>
            <a:ext cx="6336405" cy="369332"/>
          </a:xfrm>
          <a:prstGeom prst="rect">
            <a:avLst/>
          </a:prstGeom>
          <a:noFill/>
        </p:spPr>
        <p:txBody>
          <a:bodyPr wrap="square" rtlCol="0">
            <a:spAutoFit/>
          </a:bodyPr>
          <a:lstStyle/>
          <a:p>
            <a:endParaRPr lang="en-CA" dirty="0"/>
          </a:p>
        </p:txBody>
      </p:sp>
      <p:graphicFrame>
        <p:nvGraphicFramePr>
          <p:cNvPr id="4" name="Diagram 3"/>
          <p:cNvGraphicFramePr/>
          <p:nvPr>
            <p:extLst>
              <p:ext uri="{D42A27DB-BD31-4B8C-83A1-F6EECF244321}">
                <p14:modId xmlns:p14="http://schemas.microsoft.com/office/powerpoint/2010/main" val="4045249623"/>
              </p:ext>
            </p:extLst>
          </p:nvPr>
        </p:nvGraphicFramePr>
        <p:xfrm>
          <a:off x="244699" y="656823"/>
          <a:ext cx="8344078" cy="5417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043189" y="1004552"/>
            <a:ext cx="2215166" cy="369332"/>
          </a:xfrm>
          <a:prstGeom prst="rect">
            <a:avLst/>
          </a:prstGeom>
          <a:noFill/>
        </p:spPr>
        <p:txBody>
          <a:bodyPr wrap="square" rtlCol="0">
            <a:spAutoFit/>
          </a:bodyPr>
          <a:lstStyle/>
          <a:p>
            <a:r>
              <a:rPr lang="en-CA" dirty="0" smtClean="0"/>
              <a:t>Teacher Topic Web</a:t>
            </a:r>
            <a:endParaRPr lang="en-CA" dirty="0"/>
          </a:p>
        </p:txBody>
      </p:sp>
    </p:spTree>
    <p:extLst>
      <p:ext uri="{BB962C8B-B14F-4D97-AF65-F5344CB8AC3E}">
        <p14:creationId xmlns:p14="http://schemas.microsoft.com/office/powerpoint/2010/main" val="2527162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r="1397"/>
          <a:stretch/>
        </p:blipFill>
        <p:spPr>
          <a:xfrm>
            <a:off x="1429556" y="919049"/>
            <a:ext cx="3344326" cy="4522273"/>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2232810" y="5678441"/>
            <a:ext cx="2162708" cy="369332"/>
          </a:xfrm>
          <a:prstGeom prst="rect">
            <a:avLst/>
          </a:prstGeom>
        </p:spPr>
        <p:txBody>
          <a:bodyPr wrap="none">
            <a:spAutoFit/>
          </a:bodyPr>
          <a:lstStyle/>
          <a:p>
            <a:r>
              <a:rPr lang="en-CA" dirty="0"/>
              <a:t>Our web of questions</a:t>
            </a:r>
          </a:p>
        </p:txBody>
      </p:sp>
      <p:sp>
        <p:nvSpPr>
          <p:cNvPr id="4" name="TextBox 3"/>
          <p:cNvSpPr txBox="1"/>
          <p:nvPr/>
        </p:nvSpPr>
        <p:spPr>
          <a:xfrm>
            <a:off x="5862397" y="2641507"/>
            <a:ext cx="5512157"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CA" dirty="0" smtClean="0"/>
              <a:t>Questions that were decided to investigate: </a:t>
            </a:r>
          </a:p>
          <a:p>
            <a:pPr marL="342900" indent="-342900">
              <a:buFont typeface="+mj-lt"/>
              <a:buAutoNum type="arabicPeriod"/>
            </a:pPr>
            <a:r>
              <a:rPr lang="en-CA" dirty="0" smtClean="0"/>
              <a:t>What do fish eat?</a:t>
            </a:r>
          </a:p>
          <a:p>
            <a:pPr marL="342900" indent="-342900">
              <a:buFont typeface="+mj-lt"/>
              <a:buAutoNum type="arabicPeriod"/>
            </a:pPr>
            <a:r>
              <a:rPr lang="en-CA" dirty="0" smtClean="0"/>
              <a:t>Where do fish live?</a:t>
            </a:r>
          </a:p>
          <a:p>
            <a:pPr marL="342900" indent="-342900">
              <a:buFont typeface="+mj-lt"/>
              <a:buAutoNum type="arabicPeriod"/>
            </a:pPr>
            <a:r>
              <a:rPr lang="en-CA" dirty="0" smtClean="0"/>
              <a:t>How do fish protect themselves?</a:t>
            </a:r>
          </a:p>
          <a:p>
            <a:pPr marL="342900" indent="-342900">
              <a:buFont typeface="+mj-lt"/>
              <a:buAutoNum type="arabicPeriod"/>
            </a:pPr>
            <a:r>
              <a:rPr lang="en-CA" dirty="0" smtClean="0"/>
              <a:t>How do fish hear? </a:t>
            </a:r>
          </a:p>
          <a:p>
            <a:pPr marL="342900" indent="-342900">
              <a:buFont typeface="+mj-lt"/>
              <a:buAutoNum type="arabicPeriod"/>
            </a:pPr>
            <a:endParaRPr lang="en-CA" dirty="0"/>
          </a:p>
          <a:p>
            <a:pPr marL="342900" indent="-342900">
              <a:buFont typeface="+mj-lt"/>
              <a:buAutoNum type="arabicPeriod"/>
            </a:pPr>
            <a:endParaRPr lang="en-CA" dirty="0" smtClean="0"/>
          </a:p>
        </p:txBody>
      </p:sp>
    </p:spTree>
    <p:extLst>
      <p:ext uri="{BB962C8B-B14F-4D97-AF65-F5344CB8AC3E}">
        <p14:creationId xmlns:p14="http://schemas.microsoft.com/office/powerpoint/2010/main" val="3613103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Phase 2: Developing the Project</a:t>
            </a:r>
            <a:endParaRPr lang="en-CA"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5418138" y="1377554"/>
            <a:ext cx="5470525" cy="4102893"/>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p:txBody>
          <a:bodyPr>
            <a:normAutofit fontScale="92500"/>
          </a:bodyPr>
          <a:lstStyle/>
          <a:p>
            <a:r>
              <a:rPr lang="en-CA" dirty="0" smtClean="0"/>
              <a:t>I invited the support of 2 learning coaches to take groups to do research on the questions chosen to investigate. Each group found information in different ways. Books, Google searches, and prior experience provided the answers. Student represented their learning by drawing pictures and writing key words with support from the educators. Teachers also created word documents that included photos to represent the student’s findings. </a:t>
            </a:r>
            <a:endParaRPr lang="en-CA" dirty="0"/>
          </a:p>
        </p:txBody>
      </p:sp>
    </p:spTree>
    <p:extLst>
      <p:ext uri="{BB962C8B-B14F-4D97-AF65-F5344CB8AC3E}">
        <p14:creationId xmlns:p14="http://schemas.microsoft.com/office/powerpoint/2010/main" val="2270929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l="25857"/>
          <a:stretch/>
        </p:blipFill>
        <p:spPr>
          <a:xfrm>
            <a:off x="1662545" y="888642"/>
            <a:ext cx="3571569" cy="3857222"/>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r="24911"/>
          <a:stretch/>
        </p:blipFill>
        <p:spPr>
          <a:xfrm>
            <a:off x="6253245" y="2233591"/>
            <a:ext cx="3698278" cy="3693909"/>
          </a:xfrm>
          <a:prstGeom prst="rect">
            <a:avLst/>
          </a:prstGeom>
          <a:ln>
            <a:noFill/>
          </a:ln>
          <a:effectLst>
            <a:outerShdw blurRad="190500" algn="tl" rotWithShape="0">
              <a:srgbClr val="000000">
                <a:alpha val="70000"/>
              </a:srgbClr>
            </a:outerShdw>
          </a:effectLst>
        </p:spPr>
      </p:pic>
      <p:sp>
        <p:nvSpPr>
          <p:cNvPr id="6" name="TextBox 5"/>
          <p:cNvSpPr txBox="1"/>
          <p:nvPr/>
        </p:nvSpPr>
        <p:spPr>
          <a:xfrm>
            <a:off x="6310648" y="888642"/>
            <a:ext cx="4829577" cy="369332"/>
          </a:xfrm>
          <a:prstGeom prst="rect">
            <a:avLst/>
          </a:prstGeom>
          <a:noFill/>
        </p:spPr>
        <p:txBody>
          <a:bodyPr wrap="square" rtlCol="0">
            <a:spAutoFit/>
          </a:bodyPr>
          <a:lstStyle/>
          <a:p>
            <a:r>
              <a:rPr lang="en-CA" dirty="0" smtClean="0"/>
              <a:t>Sharing our research findings……</a:t>
            </a:r>
            <a:endParaRPr lang="en-CA" dirty="0"/>
          </a:p>
        </p:txBody>
      </p:sp>
      <p:sp>
        <p:nvSpPr>
          <p:cNvPr id="2" name="5-Point Star 1"/>
          <p:cNvSpPr/>
          <p:nvPr/>
        </p:nvSpPr>
        <p:spPr>
          <a:xfrm>
            <a:off x="9267568" y="3599935"/>
            <a:ext cx="469557" cy="6178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88317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279</TotalTime>
  <Words>914</Words>
  <Application>Microsoft Office PowerPoint</Application>
  <PresentationFormat>Custom</PresentationFormat>
  <Paragraphs>65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Organic</vt:lpstr>
      <vt:lpstr>Our Fish Project</vt:lpstr>
      <vt:lpstr>By the Numbers</vt:lpstr>
      <vt:lpstr>Phase 1: Beginning the Project</vt:lpstr>
      <vt:lpstr>PowerPoint Presentation</vt:lpstr>
      <vt:lpstr>PowerPoint Presentation</vt:lpstr>
      <vt:lpstr>PowerPoint Presentation</vt:lpstr>
      <vt:lpstr>PowerPoint Presentation</vt:lpstr>
      <vt:lpstr>Phase 2: Developing the Project</vt:lpstr>
      <vt:lpstr>PowerPoint Presentation</vt:lpstr>
      <vt:lpstr>PowerPoint Presentation</vt:lpstr>
      <vt:lpstr>PowerPoint Presentation</vt:lpstr>
      <vt:lpstr>Concluding the Project</vt:lpstr>
      <vt:lpstr>PowerPoint Presentation</vt:lpstr>
      <vt:lpstr>Sharing Our Knowledge</vt:lpstr>
      <vt:lpstr>Sharing our Knowledge</vt:lpstr>
      <vt:lpstr>What curricular outcomes were included?</vt:lpstr>
      <vt:lpstr>Knowledge, Skills, Dispositions</vt:lpstr>
      <vt:lpstr>What did I learn?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Fish Project</dc:title>
  <dc:creator>Pamela Sawatzky</dc:creator>
  <cp:lastModifiedBy>Amy Templeman</cp:lastModifiedBy>
  <cp:revision>30</cp:revision>
  <dcterms:created xsi:type="dcterms:W3CDTF">2015-03-24T20:52:51Z</dcterms:created>
  <dcterms:modified xsi:type="dcterms:W3CDTF">2015-08-28T17:07:53Z</dcterms:modified>
</cp:coreProperties>
</file>