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57" r:id="rId3"/>
    <p:sldId id="260" r:id="rId4"/>
    <p:sldId id="262" r:id="rId5"/>
    <p:sldId id="261" r:id="rId6"/>
    <p:sldId id="263" r:id="rId7"/>
    <p:sldId id="264" r:id="rId8"/>
    <p:sldId id="265" r:id="rId9"/>
    <p:sldId id="266" r:id="rId10"/>
    <p:sldId id="258" r:id="rId11"/>
    <p:sldId id="259" r:id="rId12"/>
    <p:sldId id="268" r:id="rId13"/>
    <p:sldId id="269" r:id="rId14"/>
    <p:sldId id="270"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p:scale>
          <a:sx n="77" d="100"/>
          <a:sy n="77" d="100"/>
        </p:scale>
        <p:origin x="-58"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7FE2751C-8516-4D2F-89F9-FC63E7822273}" type="datetimeFigureOut">
              <a:rPr lang="en-US" smtClean="0"/>
              <a:t>6/30/2015</a:t>
            </a:fld>
            <a:endParaRPr lang="en-US"/>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US"/>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598BB81-3F2C-4B41-A32D-72EDD69061D0}" type="slidenum">
              <a:rPr lang="en-US" smtClean="0"/>
              <a:t>‹#›</a:t>
            </a:fld>
            <a:endParaRPr lang="en-US"/>
          </a:p>
        </p:txBody>
      </p:sp>
    </p:spTree>
    <p:extLst>
      <p:ext uri="{BB962C8B-B14F-4D97-AF65-F5344CB8AC3E}">
        <p14:creationId xmlns:p14="http://schemas.microsoft.com/office/powerpoint/2010/main" val="1466030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E2751C-8516-4D2F-89F9-FC63E7822273}" type="datetimeFigureOut">
              <a:rPr lang="en-US" smtClean="0"/>
              <a:t>6/30/2015</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98BB81-3F2C-4B41-A32D-72EDD69061D0}" type="slidenum">
              <a:rPr lang="en-US" smtClean="0"/>
              <a:t>‹#›</a:t>
            </a:fld>
            <a:endParaRPr lang="en-US"/>
          </a:p>
        </p:txBody>
      </p:sp>
    </p:spTree>
    <p:extLst>
      <p:ext uri="{BB962C8B-B14F-4D97-AF65-F5344CB8AC3E}">
        <p14:creationId xmlns:p14="http://schemas.microsoft.com/office/powerpoint/2010/main" val="986460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E2751C-8516-4D2F-89F9-FC63E7822273}" type="datetimeFigureOut">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98BB81-3F2C-4B41-A32D-72EDD69061D0}" type="slidenum">
              <a:rPr lang="en-US" smtClean="0"/>
              <a:t>‹#›</a:t>
            </a:fld>
            <a:endParaRPr lang="en-US"/>
          </a:p>
        </p:txBody>
      </p:sp>
    </p:spTree>
    <p:extLst>
      <p:ext uri="{BB962C8B-B14F-4D97-AF65-F5344CB8AC3E}">
        <p14:creationId xmlns:p14="http://schemas.microsoft.com/office/powerpoint/2010/main" val="1646104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E2751C-8516-4D2F-89F9-FC63E7822273}" type="datetimeFigureOut">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98BB81-3F2C-4B41-A32D-72EDD69061D0}" type="slidenum">
              <a:rPr lang="en-US" smtClean="0"/>
              <a:t>‹#›</a:t>
            </a:fld>
            <a:endParaRPr lang="en-US"/>
          </a:p>
        </p:txBody>
      </p:sp>
    </p:spTree>
    <p:extLst>
      <p:ext uri="{BB962C8B-B14F-4D97-AF65-F5344CB8AC3E}">
        <p14:creationId xmlns:p14="http://schemas.microsoft.com/office/powerpoint/2010/main" val="2519515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E2751C-8516-4D2F-89F9-FC63E7822273}" type="datetimeFigureOut">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98BB81-3F2C-4B41-A32D-72EDD69061D0}" type="slidenum">
              <a:rPr lang="en-US" smtClean="0"/>
              <a:t>‹#›</a:t>
            </a:fld>
            <a:endParaRPr lang="en-US"/>
          </a:p>
        </p:txBody>
      </p:sp>
    </p:spTree>
    <p:extLst>
      <p:ext uri="{BB962C8B-B14F-4D97-AF65-F5344CB8AC3E}">
        <p14:creationId xmlns:p14="http://schemas.microsoft.com/office/powerpoint/2010/main" val="899048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FE2751C-8516-4D2F-89F9-FC63E7822273}" type="datetimeFigureOut">
              <a:rPr lang="en-US" smtClean="0"/>
              <a:t>6/30/2015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98BB81-3F2C-4B41-A32D-72EDD69061D0}" type="slidenum">
              <a:rPr lang="en-US" smtClean="0"/>
              <a:t>‹#›</a:t>
            </a:fld>
            <a:endParaRPr lang="en-US"/>
          </a:p>
        </p:txBody>
      </p:sp>
    </p:spTree>
    <p:extLst>
      <p:ext uri="{BB962C8B-B14F-4D97-AF65-F5344CB8AC3E}">
        <p14:creationId xmlns:p14="http://schemas.microsoft.com/office/powerpoint/2010/main" val="1133123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FE2751C-8516-4D2F-89F9-FC63E7822273}" type="datetimeFigureOut">
              <a:rPr lang="en-US" smtClean="0"/>
              <a:t>6/30/2015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98BB81-3F2C-4B41-A32D-72EDD69061D0}" type="slidenum">
              <a:rPr lang="en-US" smtClean="0"/>
              <a:t>‹#›</a:t>
            </a:fld>
            <a:endParaRPr lang="en-US"/>
          </a:p>
        </p:txBody>
      </p:sp>
    </p:spTree>
    <p:extLst>
      <p:ext uri="{BB962C8B-B14F-4D97-AF65-F5344CB8AC3E}">
        <p14:creationId xmlns:p14="http://schemas.microsoft.com/office/powerpoint/2010/main" val="2459481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E2751C-8516-4D2F-89F9-FC63E7822273}" type="datetimeFigureOut">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8BB81-3F2C-4B41-A32D-72EDD69061D0}" type="slidenum">
              <a:rPr lang="en-US" smtClean="0"/>
              <a:t>‹#›</a:t>
            </a:fld>
            <a:endParaRPr lang="en-US"/>
          </a:p>
        </p:txBody>
      </p:sp>
    </p:spTree>
    <p:extLst>
      <p:ext uri="{BB962C8B-B14F-4D97-AF65-F5344CB8AC3E}">
        <p14:creationId xmlns:p14="http://schemas.microsoft.com/office/powerpoint/2010/main" val="2965750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E2751C-8516-4D2F-89F9-FC63E7822273}" type="datetimeFigureOut">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98BB81-3F2C-4B41-A32D-72EDD69061D0}" type="slidenum">
              <a:rPr lang="en-US" smtClean="0"/>
              <a:t>‹#›</a:t>
            </a:fld>
            <a:endParaRPr lang="en-US"/>
          </a:p>
        </p:txBody>
      </p:sp>
    </p:spTree>
    <p:extLst>
      <p:ext uri="{BB962C8B-B14F-4D97-AF65-F5344CB8AC3E}">
        <p14:creationId xmlns:p14="http://schemas.microsoft.com/office/powerpoint/2010/main" val="444223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E2751C-8516-4D2F-89F9-FC63E7822273}" type="datetimeFigureOut">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8BB81-3F2C-4B41-A32D-72EDD69061D0}" type="slidenum">
              <a:rPr lang="en-US" smtClean="0"/>
              <a:t>‹#›</a:t>
            </a:fld>
            <a:endParaRPr lang="en-US"/>
          </a:p>
        </p:txBody>
      </p:sp>
    </p:spTree>
    <p:extLst>
      <p:ext uri="{BB962C8B-B14F-4D97-AF65-F5344CB8AC3E}">
        <p14:creationId xmlns:p14="http://schemas.microsoft.com/office/powerpoint/2010/main" val="4241381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E2751C-8516-4D2F-89F9-FC63E7822273}" type="datetimeFigureOut">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98BB81-3F2C-4B41-A32D-72EDD69061D0}" type="slidenum">
              <a:rPr lang="en-US" smtClean="0"/>
              <a:t>‹#›</a:t>
            </a:fld>
            <a:endParaRPr lang="en-US"/>
          </a:p>
        </p:txBody>
      </p:sp>
    </p:spTree>
    <p:extLst>
      <p:ext uri="{BB962C8B-B14F-4D97-AF65-F5344CB8AC3E}">
        <p14:creationId xmlns:p14="http://schemas.microsoft.com/office/powerpoint/2010/main" val="3941380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E2751C-8516-4D2F-89F9-FC63E7822273}" type="datetimeFigureOut">
              <a:rPr lang="en-US" smtClean="0"/>
              <a:t>6/30/2015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8BB81-3F2C-4B41-A32D-72EDD69061D0}" type="slidenum">
              <a:rPr lang="en-US" smtClean="0"/>
              <a:t>‹#›</a:t>
            </a:fld>
            <a:endParaRPr lang="en-US"/>
          </a:p>
        </p:txBody>
      </p:sp>
    </p:spTree>
    <p:extLst>
      <p:ext uri="{BB962C8B-B14F-4D97-AF65-F5344CB8AC3E}">
        <p14:creationId xmlns:p14="http://schemas.microsoft.com/office/powerpoint/2010/main" val="2737315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FE2751C-8516-4D2F-89F9-FC63E7822273}" type="datetimeFigureOut">
              <a:rPr lang="en-US" smtClean="0"/>
              <a:t>6/30/2015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98BB81-3F2C-4B41-A32D-72EDD69061D0}" type="slidenum">
              <a:rPr lang="en-US" smtClean="0"/>
              <a:t>‹#›</a:t>
            </a:fld>
            <a:endParaRPr lang="en-US"/>
          </a:p>
        </p:txBody>
      </p:sp>
    </p:spTree>
    <p:extLst>
      <p:ext uri="{BB962C8B-B14F-4D97-AF65-F5344CB8AC3E}">
        <p14:creationId xmlns:p14="http://schemas.microsoft.com/office/powerpoint/2010/main" val="3697075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E2751C-8516-4D2F-89F9-FC63E7822273}" type="datetimeFigureOut">
              <a:rPr lang="en-US" smtClean="0"/>
              <a:t>6/30/2015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98BB81-3F2C-4B41-A32D-72EDD69061D0}" type="slidenum">
              <a:rPr lang="en-US" smtClean="0"/>
              <a:t>‹#›</a:t>
            </a:fld>
            <a:endParaRPr lang="en-US"/>
          </a:p>
        </p:txBody>
      </p:sp>
    </p:spTree>
    <p:extLst>
      <p:ext uri="{BB962C8B-B14F-4D97-AF65-F5344CB8AC3E}">
        <p14:creationId xmlns:p14="http://schemas.microsoft.com/office/powerpoint/2010/main" val="1258645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E2751C-8516-4D2F-89F9-FC63E7822273}" type="datetimeFigureOut">
              <a:rPr lang="en-US" smtClean="0"/>
              <a:t>6/30/2015</a:t>
            </a:fld>
            <a:endParaRPr lang="en-US"/>
          </a:p>
        </p:txBody>
      </p:sp>
      <p:sp>
        <p:nvSpPr>
          <p:cNvPr id="3" name="Footer Placeholder 2"/>
          <p:cNvSpPr>
            <a:spLocks noGrp="1"/>
          </p:cNvSpPr>
          <p:nvPr>
            <p:ph type="ftr" sz="quarter" idx="11"/>
          </p:nvPr>
        </p:nvSpPr>
        <p:spPr/>
        <p:txBody>
          <a:bodyPr/>
          <a:lstStyle/>
          <a:p>
            <a:endParaRPr lang="en-US"/>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98BB81-3F2C-4B41-A32D-72EDD69061D0}" type="slidenum">
              <a:rPr lang="en-US" smtClean="0"/>
              <a:t>‹#›</a:t>
            </a:fld>
            <a:endParaRPr lang="en-US"/>
          </a:p>
        </p:txBody>
      </p:sp>
    </p:spTree>
    <p:extLst>
      <p:ext uri="{BB962C8B-B14F-4D97-AF65-F5344CB8AC3E}">
        <p14:creationId xmlns:p14="http://schemas.microsoft.com/office/powerpoint/2010/main" val="756612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E2751C-8516-4D2F-89F9-FC63E7822273}" type="datetimeFigureOut">
              <a:rPr lang="en-US" smtClean="0"/>
              <a:t>6/30/2015</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98BB81-3F2C-4B41-A32D-72EDD69061D0}" type="slidenum">
              <a:rPr lang="en-US" smtClean="0"/>
              <a:t>‹#›</a:t>
            </a:fld>
            <a:endParaRPr lang="en-US"/>
          </a:p>
        </p:txBody>
      </p:sp>
    </p:spTree>
    <p:extLst>
      <p:ext uri="{BB962C8B-B14F-4D97-AF65-F5344CB8AC3E}">
        <p14:creationId xmlns:p14="http://schemas.microsoft.com/office/powerpoint/2010/main" val="3999251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E2751C-8516-4D2F-89F9-FC63E7822273}" type="datetimeFigureOut">
              <a:rPr lang="en-US" smtClean="0"/>
              <a:t>6/30/2015</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98BB81-3F2C-4B41-A32D-72EDD69061D0}" type="slidenum">
              <a:rPr lang="en-US" smtClean="0"/>
              <a:t>‹#›</a:t>
            </a:fld>
            <a:endParaRPr lang="en-US"/>
          </a:p>
        </p:txBody>
      </p:sp>
    </p:spTree>
    <p:extLst>
      <p:ext uri="{BB962C8B-B14F-4D97-AF65-F5344CB8AC3E}">
        <p14:creationId xmlns:p14="http://schemas.microsoft.com/office/powerpoint/2010/main" val="62216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7FE2751C-8516-4D2F-89F9-FC63E7822273}" type="datetimeFigureOut">
              <a:rPr lang="en-US" smtClean="0"/>
              <a:t>6/30/2015</a:t>
            </a:fld>
            <a:endParaRPr lang="en-US"/>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98BB81-3F2C-4B41-A32D-72EDD69061D0}" type="slidenum">
              <a:rPr lang="en-US" smtClean="0"/>
              <a:t>‹#›</a:t>
            </a:fld>
            <a:endParaRPr lang="en-US"/>
          </a:p>
        </p:txBody>
      </p:sp>
    </p:spTree>
    <p:extLst>
      <p:ext uri="{BB962C8B-B14F-4D97-AF65-F5344CB8AC3E}">
        <p14:creationId xmlns:p14="http://schemas.microsoft.com/office/powerpoint/2010/main" val="29611627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Restaurant/Bakery Project</a:t>
            </a:r>
            <a:endParaRPr lang="en-US" dirty="0"/>
          </a:p>
        </p:txBody>
      </p:sp>
      <p:sp>
        <p:nvSpPr>
          <p:cNvPr id="3" name="Subtitle 2"/>
          <p:cNvSpPr>
            <a:spLocks noGrp="1"/>
          </p:cNvSpPr>
          <p:nvPr>
            <p:ph type="subTitle" idx="1"/>
          </p:nvPr>
        </p:nvSpPr>
        <p:spPr/>
        <p:txBody>
          <a:bodyPr/>
          <a:lstStyle/>
          <a:p>
            <a:r>
              <a:rPr lang="en-US" dirty="0" smtClean="0"/>
              <a:t>Lisa Cooper and Leanne Van Betuw</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1003838"/>
            <a:ext cx="3737113" cy="2802835"/>
          </a:xfrm>
          <a:prstGeom prst="rect">
            <a:avLst/>
          </a:prstGeom>
        </p:spPr>
      </p:pic>
    </p:spTree>
    <p:extLst>
      <p:ext uri="{BB962C8B-B14F-4D97-AF65-F5344CB8AC3E}">
        <p14:creationId xmlns:p14="http://schemas.microsoft.com/office/powerpoint/2010/main" val="2909282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680" y="463827"/>
            <a:ext cx="7991060" cy="5993296"/>
          </a:xfrm>
          <a:prstGeom prst="rect">
            <a:avLst/>
          </a:prstGeom>
        </p:spPr>
      </p:pic>
      <p:sp>
        <p:nvSpPr>
          <p:cNvPr id="3" name="TextBox 2"/>
          <p:cNvSpPr txBox="1"/>
          <p:nvPr/>
        </p:nvSpPr>
        <p:spPr>
          <a:xfrm>
            <a:off x="8825948" y="1219200"/>
            <a:ext cx="3260035" cy="566308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smtClean="0">
                <a:ln w="0"/>
                <a:solidFill>
                  <a:schemeClr val="accent1"/>
                </a:solidFill>
                <a:effectLst>
                  <a:outerShdw blurRad="38100" dist="25400" dir="5400000" algn="ctr" rotWithShape="0">
                    <a:srgbClr val="6E747A">
                      <a:alpha val="43000"/>
                    </a:srgbClr>
                  </a:outerShdw>
                </a:effectLst>
              </a:rPr>
              <a:t>What we know about Restaurants? (Morning)</a:t>
            </a:r>
          </a:p>
          <a:p>
            <a:endParaRPr lang="en-US" dirty="0"/>
          </a:p>
          <a:p>
            <a:r>
              <a:rPr lang="en-US" dirty="0" smtClean="0">
                <a:ln w="0"/>
                <a:solidFill>
                  <a:schemeClr val="tx1"/>
                </a:solidFill>
                <a:effectLst>
                  <a:outerShdw blurRad="38100" dist="19050" dir="2700000" algn="tl" rotWithShape="0">
                    <a:schemeClr val="dk1">
                      <a:alpha val="40000"/>
                    </a:schemeClr>
                  </a:outerShdw>
                </a:effectLst>
              </a:rPr>
              <a:t>We made a web using pictures as it was for the children to refer to when making the classroom restaurant. </a:t>
            </a:r>
          </a:p>
          <a:p>
            <a:endParaRPr lang="en-US" dirty="0">
              <a:ln w="0"/>
              <a:solidFill>
                <a:schemeClr val="tx1"/>
              </a:solidFill>
              <a:effectLst>
                <a:outerShdw blurRad="38100" dist="19050" dir="2700000" algn="tl" rotWithShape="0">
                  <a:schemeClr val="dk1">
                    <a:alpha val="40000"/>
                  </a:schemeClr>
                </a:outerShdw>
              </a:effectLst>
            </a:endParaRPr>
          </a:p>
          <a:p>
            <a:r>
              <a:rPr lang="en-US" sz="1600" dirty="0" smtClean="0">
                <a:ln w="0"/>
                <a:solidFill>
                  <a:schemeClr val="tx1"/>
                </a:solidFill>
                <a:effectLst>
                  <a:outerShdw blurRad="38100" dist="19050" dir="2700000" algn="tl" rotWithShape="0">
                    <a:schemeClr val="dk1">
                      <a:alpha val="40000"/>
                    </a:schemeClr>
                  </a:outerShdw>
                </a:effectLst>
              </a:rPr>
              <a:t>Light up open sign</a:t>
            </a:r>
          </a:p>
          <a:p>
            <a:r>
              <a:rPr lang="en-US" sz="1600" dirty="0" smtClean="0">
                <a:ln w="0"/>
                <a:solidFill>
                  <a:schemeClr val="tx1"/>
                </a:solidFill>
                <a:effectLst>
                  <a:outerShdw blurRad="38100" dist="19050" dir="2700000" algn="tl" rotWithShape="0">
                    <a:schemeClr val="dk1">
                      <a:alpha val="40000"/>
                    </a:schemeClr>
                  </a:outerShdw>
                </a:effectLst>
              </a:rPr>
              <a:t>Fork, spoon, knife</a:t>
            </a:r>
          </a:p>
          <a:p>
            <a:r>
              <a:rPr lang="en-US" sz="1600" dirty="0" smtClean="0">
                <a:ln w="0"/>
                <a:solidFill>
                  <a:schemeClr val="tx1"/>
                </a:solidFill>
                <a:effectLst>
                  <a:outerShdw blurRad="38100" dist="19050" dir="2700000" algn="tl" rotWithShape="0">
                    <a:schemeClr val="dk1">
                      <a:alpha val="40000"/>
                    </a:schemeClr>
                  </a:outerShdw>
                </a:effectLst>
              </a:rPr>
              <a:t>Lots of food</a:t>
            </a:r>
          </a:p>
          <a:p>
            <a:r>
              <a:rPr lang="en-US" sz="1600" dirty="0" smtClean="0">
                <a:ln w="0"/>
                <a:solidFill>
                  <a:schemeClr val="tx1"/>
                </a:solidFill>
                <a:effectLst>
                  <a:outerShdw blurRad="38100" dist="19050" dir="2700000" algn="tl" rotWithShape="0">
                    <a:schemeClr val="dk1">
                      <a:alpha val="40000"/>
                    </a:schemeClr>
                  </a:outerShdw>
                </a:effectLst>
              </a:rPr>
              <a:t>Juice</a:t>
            </a:r>
          </a:p>
          <a:p>
            <a:r>
              <a:rPr lang="en-US" sz="1600" dirty="0" smtClean="0">
                <a:ln w="0"/>
                <a:solidFill>
                  <a:schemeClr val="tx1"/>
                </a:solidFill>
                <a:effectLst>
                  <a:outerShdw blurRad="38100" dist="19050" dir="2700000" algn="tl" rotWithShape="0">
                    <a:schemeClr val="dk1">
                      <a:alpha val="40000"/>
                    </a:schemeClr>
                  </a:outerShdw>
                </a:effectLst>
              </a:rPr>
              <a:t>Fancy table cloths</a:t>
            </a:r>
          </a:p>
          <a:p>
            <a:r>
              <a:rPr lang="en-US" sz="1600" dirty="0" smtClean="0">
                <a:ln w="0"/>
                <a:solidFill>
                  <a:schemeClr val="tx1"/>
                </a:solidFill>
                <a:effectLst>
                  <a:outerShdw blurRad="38100" dist="19050" dir="2700000" algn="tl" rotWithShape="0">
                    <a:schemeClr val="dk1">
                      <a:alpha val="40000"/>
                    </a:schemeClr>
                  </a:outerShdw>
                </a:effectLst>
              </a:rPr>
              <a:t>Menus</a:t>
            </a:r>
          </a:p>
          <a:p>
            <a:r>
              <a:rPr lang="en-US" sz="1600" dirty="0" smtClean="0">
                <a:ln w="0"/>
                <a:solidFill>
                  <a:schemeClr val="tx1"/>
                </a:solidFill>
                <a:effectLst>
                  <a:outerShdw blurRad="38100" dist="19050" dir="2700000" algn="tl" rotWithShape="0">
                    <a:schemeClr val="dk1">
                      <a:alpha val="40000"/>
                    </a:schemeClr>
                  </a:outerShdw>
                </a:effectLst>
              </a:rPr>
              <a:t>Restaurants have BIG kitchens</a:t>
            </a:r>
          </a:p>
          <a:p>
            <a:r>
              <a:rPr lang="en-US" sz="1600" dirty="0" smtClean="0">
                <a:ln w="0"/>
                <a:solidFill>
                  <a:schemeClr val="tx1"/>
                </a:solidFill>
                <a:effectLst>
                  <a:outerShdw blurRad="38100" dist="19050" dir="2700000" algn="tl" rotWithShape="0">
                    <a:schemeClr val="dk1">
                      <a:alpha val="40000"/>
                    </a:schemeClr>
                  </a:outerShdw>
                </a:effectLst>
              </a:rPr>
              <a:t>Waiters</a:t>
            </a:r>
          </a:p>
          <a:p>
            <a:r>
              <a:rPr lang="en-US" sz="1600" dirty="0" smtClean="0">
                <a:ln w="0"/>
                <a:solidFill>
                  <a:schemeClr val="tx1"/>
                </a:solidFill>
                <a:effectLst>
                  <a:outerShdw blurRad="38100" dist="19050" dir="2700000" algn="tl" rotWithShape="0">
                    <a:schemeClr val="dk1">
                      <a:alpha val="40000"/>
                    </a:schemeClr>
                  </a:outerShdw>
                </a:effectLst>
              </a:rPr>
              <a:t>Chef</a:t>
            </a:r>
          </a:p>
          <a:p>
            <a:r>
              <a:rPr lang="en-US" sz="1600" dirty="0" smtClean="0">
                <a:ln w="0"/>
                <a:solidFill>
                  <a:schemeClr val="tx1"/>
                </a:solidFill>
                <a:effectLst>
                  <a:outerShdw blurRad="38100" dist="19050" dir="2700000" algn="tl" rotWithShape="0">
                    <a:schemeClr val="dk1">
                      <a:alpha val="40000"/>
                    </a:schemeClr>
                  </a:outerShdw>
                </a:effectLst>
              </a:rPr>
              <a:t>A treasure box to keep money</a:t>
            </a:r>
          </a:p>
          <a:p>
            <a:endParaRPr lang="en-US" dirty="0">
              <a:ln w="0"/>
              <a:solidFill>
                <a:schemeClr val="tx1"/>
              </a:solidFill>
              <a:effectLst>
                <a:outerShdw blurRad="38100" dist="19050" dir="2700000" algn="tl" rotWithShape="0">
                  <a:schemeClr val="dk1">
                    <a:alpha val="40000"/>
                  </a:schemeClr>
                </a:outerShdw>
              </a:effectLst>
            </a:endParaRPr>
          </a:p>
          <a:p>
            <a:endParaRPr lang="en-US" dirty="0"/>
          </a:p>
        </p:txBody>
      </p:sp>
    </p:spTree>
    <p:extLst>
      <p:ext uri="{BB962C8B-B14F-4D97-AF65-F5344CB8AC3E}">
        <p14:creationId xmlns:p14="http://schemas.microsoft.com/office/powerpoint/2010/main" val="170662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790709"/>
            <a:ext cx="8693426" cy="6520070"/>
          </a:xfrm>
          <a:prstGeom prst="rect">
            <a:avLst/>
          </a:prstGeom>
        </p:spPr>
      </p:pic>
      <p:sp>
        <p:nvSpPr>
          <p:cNvPr id="3" name="TextBox 2"/>
          <p:cNvSpPr txBox="1"/>
          <p:nvPr/>
        </p:nvSpPr>
        <p:spPr>
          <a:xfrm>
            <a:off x="8825948" y="1219200"/>
            <a:ext cx="3260035" cy="467820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smtClean="0">
                <a:ln w="0"/>
                <a:solidFill>
                  <a:schemeClr val="accent2">
                    <a:lumMod val="75000"/>
                  </a:schemeClr>
                </a:solidFill>
                <a:effectLst>
                  <a:outerShdw blurRad="38100" dist="25400" dir="5400000" algn="ctr" rotWithShape="0">
                    <a:srgbClr val="6E747A">
                      <a:alpha val="43000"/>
                    </a:srgbClr>
                  </a:outerShdw>
                </a:effectLst>
              </a:rPr>
              <a:t>What we know about Restaurants? (Afternoon)</a:t>
            </a:r>
          </a:p>
          <a:p>
            <a:endParaRPr lang="en-US" dirty="0"/>
          </a:p>
          <a:p>
            <a:r>
              <a:rPr lang="en-US" dirty="0" smtClean="0">
                <a:ln w="0"/>
                <a:solidFill>
                  <a:schemeClr val="tx1"/>
                </a:solidFill>
                <a:effectLst>
                  <a:outerShdw blurRad="38100" dist="19050" dir="2700000" algn="tl" rotWithShape="0">
                    <a:schemeClr val="dk1">
                      <a:alpha val="40000"/>
                    </a:schemeClr>
                  </a:outerShdw>
                </a:effectLst>
              </a:rPr>
              <a:t>We made a web using pictures as it was for the children to refer to when making the classroom restaurant. </a:t>
            </a:r>
          </a:p>
          <a:p>
            <a:endParaRPr lang="en-US" dirty="0">
              <a:ln w="0"/>
              <a:solidFill>
                <a:schemeClr val="tx1"/>
              </a:solidFill>
              <a:effectLst>
                <a:outerShdw blurRad="38100" dist="19050" dir="2700000" algn="tl" rotWithShape="0">
                  <a:schemeClr val="dk1">
                    <a:alpha val="40000"/>
                  </a:schemeClr>
                </a:outerShdw>
              </a:effectLst>
            </a:endParaRPr>
          </a:p>
          <a:p>
            <a:r>
              <a:rPr lang="en-US" sz="1600" dirty="0" smtClean="0">
                <a:ln w="0"/>
                <a:solidFill>
                  <a:schemeClr val="tx1"/>
                </a:solidFill>
                <a:effectLst>
                  <a:outerShdw blurRad="38100" dist="19050" dir="2700000" algn="tl" rotWithShape="0">
                    <a:schemeClr val="dk1">
                      <a:alpha val="40000"/>
                    </a:schemeClr>
                  </a:outerShdw>
                </a:effectLst>
              </a:rPr>
              <a:t>Open sign</a:t>
            </a:r>
          </a:p>
          <a:p>
            <a:r>
              <a:rPr lang="en-US" sz="1600" dirty="0" smtClean="0">
                <a:ln w="0"/>
                <a:solidFill>
                  <a:schemeClr val="tx1"/>
                </a:solidFill>
                <a:effectLst>
                  <a:outerShdw blurRad="38100" dist="19050" dir="2700000" algn="tl" rotWithShape="0">
                    <a:schemeClr val="dk1">
                      <a:alpha val="40000"/>
                    </a:schemeClr>
                  </a:outerShdw>
                </a:effectLst>
              </a:rPr>
              <a:t>Lots of different kinds of food</a:t>
            </a:r>
          </a:p>
          <a:p>
            <a:r>
              <a:rPr lang="en-US" sz="1600" dirty="0" smtClean="0">
                <a:ln w="0"/>
                <a:solidFill>
                  <a:schemeClr val="tx1"/>
                </a:solidFill>
                <a:effectLst>
                  <a:outerShdw blurRad="38100" dist="19050" dir="2700000" algn="tl" rotWithShape="0">
                    <a:schemeClr val="dk1">
                      <a:alpha val="40000"/>
                    </a:schemeClr>
                  </a:outerShdw>
                </a:effectLst>
              </a:rPr>
              <a:t>Menu</a:t>
            </a:r>
          </a:p>
          <a:p>
            <a:r>
              <a:rPr lang="en-US" sz="1600" dirty="0" smtClean="0">
                <a:ln w="0"/>
                <a:solidFill>
                  <a:schemeClr val="tx1"/>
                </a:solidFill>
                <a:effectLst>
                  <a:outerShdw blurRad="38100" dist="19050" dir="2700000" algn="tl" rotWithShape="0">
                    <a:schemeClr val="dk1">
                      <a:alpha val="40000"/>
                    </a:schemeClr>
                  </a:outerShdw>
                </a:effectLst>
              </a:rPr>
              <a:t>Tables and Chairs</a:t>
            </a:r>
          </a:p>
          <a:p>
            <a:r>
              <a:rPr lang="en-US" sz="1600" dirty="0" smtClean="0">
                <a:ln w="0"/>
                <a:solidFill>
                  <a:schemeClr val="tx1"/>
                </a:solidFill>
                <a:effectLst>
                  <a:outerShdw blurRad="38100" dist="19050" dir="2700000" algn="tl" rotWithShape="0">
                    <a:schemeClr val="dk1">
                      <a:alpha val="40000"/>
                    </a:schemeClr>
                  </a:outerShdw>
                </a:effectLst>
              </a:rPr>
              <a:t>Chef</a:t>
            </a:r>
          </a:p>
          <a:p>
            <a:r>
              <a:rPr lang="en-US" sz="1600" dirty="0" smtClean="0">
                <a:ln w="0"/>
                <a:solidFill>
                  <a:schemeClr val="tx1"/>
                </a:solidFill>
                <a:effectLst>
                  <a:outerShdw blurRad="38100" dist="19050" dir="2700000" algn="tl" rotWithShape="0">
                    <a:schemeClr val="dk1">
                      <a:alpha val="40000"/>
                    </a:schemeClr>
                  </a:outerShdw>
                </a:effectLst>
              </a:rPr>
              <a:t>Waiter</a:t>
            </a:r>
          </a:p>
          <a:p>
            <a:endParaRPr lang="en-US" dirty="0">
              <a:ln w="0"/>
              <a:solidFill>
                <a:schemeClr val="tx1"/>
              </a:solidFill>
              <a:effectLst>
                <a:outerShdw blurRad="38100" dist="19050" dir="2700000" algn="tl" rotWithShape="0">
                  <a:schemeClr val="dk1">
                    <a:alpha val="40000"/>
                  </a:schemeClr>
                </a:outerShdw>
              </a:effectLst>
            </a:endParaRPr>
          </a:p>
          <a:p>
            <a:endParaRPr lang="en-US" dirty="0"/>
          </a:p>
        </p:txBody>
      </p:sp>
    </p:spTree>
    <p:extLst>
      <p:ext uri="{BB962C8B-B14F-4D97-AF65-F5344CB8AC3E}">
        <p14:creationId xmlns:p14="http://schemas.microsoft.com/office/powerpoint/2010/main" val="1630290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up a Restaurant</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Did </a:t>
            </a:r>
            <a:r>
              <a:rPr lang="en-US" dirty="0"/>
              <a:t>you know that restaurants need to have a sign that lights up so people know when it's open!? We had to make one of those - we attached the letters. O.P.E.N to the lamp and it worked great!</a:t>
            </a:r>
          </a:p>
          <a:p>
            <a:endParaRPr lang="en-US" dirty="0"/>
          </a:p>
          <a:p>
            <a:r>
              <a:rPr lang="en-US" dirty="0"/>
              <a:t>Restaurants also have fancy table clothes so we had to decorate some table clothes</a:t>
            </a:r>
            <a:r>
              <a:rPr lang="en-US" dirty="0" smtClean="0"/>
              <a:t>.</a:t>
            </a:r>
            <a:endParaRPr lang="en-US" dirty="0"/>
          </a:p>
          <a:p>
            <a:endParaRPr lang="en-US" dirty="0"/>
          </a:p>
          <a:p>
            <a:r>
              <a:rPr lang="en-US" dirty="0"/>
              <a:t>We talked about where the money goes once you buy your food. One student said "It's a treasure box thing, but not called a treasure box!" We learned how to use the classroom cash register and how to make receipts and take orders.</a:t>
            </a:r>
          </a:p>
          <a:p>
            <a:endParaRPr lang="en-US" dirty="0"/>
          </a:p>
          <a:p>
            <a:r>
              <a:rPr lang="en-US" dirty="0"/>
              <a:t>We also started discussing the types of food you can get at a restaurant. Some were confused with the food you buy at a grocery store and how it is different from a restaurant. Other children learned that you can't get the same kind of food at each restaurant! They all have a different </a:t>
            </a:r>
            <a:r>
              <a:rPr lang="en-US" dirty="0" smtClean="0"/>
              <a:t>menu</a:t>
            </a:r>
            <a:r>
              <a:rPr lang="en-US" dirty="0"/>
              <a:t>! We made our first </a:t>
            </a:r>
            <a:r>
              <a:rPr lang="en-US" dirty="0" smtClean="0"/>
              <a:t>menus </a:t>
            </a:r>
            <a:r>
              <a:rPr lang="en-US" dirty="0"/>
              <a:t>on Thursday! The children drew pictures and we helped write the words.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2407" y="746184"/>
            <a:ext cx="2248619" cy="1686464"/>
          </a:xfrm>
          <a:prstGeom prst="rect">
            <a:avLst/>
          </a:prstGeom>
        </p:spPr>
      </p:pic>
    </p:spTree>
    <p:extLst>
      <p:ext uri="{BB962C8B-B14F-4D97-AF65-F5344CB8AC3E}">
        <p14:creationId xmlns:p14="http://schemas.microsoft.com/office/powerpoint/2010/main" val="3987464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84"/>
          <a:stretch/>
        </p:blipFill>
        <p:spPr>
          <a:xfrm>
            <a:off x="0" y="0"/>
            <a:ext cx="12192000" cy="6829032"/>
          </a:xfrm>
          <a:prstGeom prst="rect">
            <a:avLst/>
          </a:prstGeom>
        </p:spPr>
      </p:pic>
    </p:spTree>
    <p:extLst>
      <p:ext uri="{BB962C8B-B14F-4D97-AF65-F5344CB8AC3E}">
        <p14:creationId xmlns:p14="http://schemas.microsoft.com/office/powerpoint/2010/main" val="3824213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29032"/>
          </a:xfrm>
          <a:prstGeom prst="rect">
            <a:avLst/>
          </a:prstGeom>
        </p:spPr>
      </p:pic>
      <p:sp>
        <p:nvSpPr>
          <p:cNvPr id="2" name="Oval 1"/>
          <p:cNvSpPr/>
          <p:nvPr/>
        </p:nvSpPr>
        <p:spPr>
          <a:xfrm>
            <a:off x="8203721" y="4477109"/>
            <a:ext cx="94890" cy="1380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647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68"/>
            <a:ext cx="12192000" cy="6829032"/>
          </a:xfrm>
          <a:prstGeom prst="rect">
            <a:avLst/>
          </a:prstGeom>
        </p:spPr>
      </p:pic>
    </p:spTree>
    <p:extLst>
      <p:ext uri="{BB962C8B-B14F-4D97-AF65-F5344CB8AC3E}">
        <p14:creationId xmlns:p14="http://schemas.microsoft.com/office/powerpoint/2010/main" val="3809876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68"/>
            <a:ext cx="12192000" cy="6829032"/>
          </a:xfrm>
          <a:prstGeom prst="rect">
            <a:avLst/>
          </a:prstGeom>
        </p:spPr>
      </p:pic>
      <p:sp>
        <p:nvSpPr>
          <p:cNvPr id="2" name="Oval 1"/>
          <p:cNvSpPr/>
          <p:nvPr/>
        </p:nvSpPr>
        <p:spPr>
          <a:xfrm>
            <a:off x="2234242" y="5667556"/>
            <a:ext cx="370935" cy="37956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621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883409"/>
            <a:ext cx="8825658" cy="833248"/>
          </a:xfrm>
        </p:spPr>
        <p:txBody>
          <a:bodyPr/>
          <a:lstStyle/>
          <a:p>
            <a:r>
              <a:rPr lang="en-US" dirty="0" smtClean="0"/>
              <a:t>Reflection</a:t>
            </a:r>
            <a:endParaRPr lang="en-US" dirty="0"/>
          </a:p>
        </p:txBody>
      </p:sp>
      <p:sp>
        <p:nvSpPr>
          <p:cNvPr id="3" name="Subtitle 2"/>
          <p:cNvSpPr>
            <a:spLocks noGrp="1"/>
          </p:cNvSpPr>
          <p:nvPr>
            <p:ph type="subTitle" idx="1"/>
          </p:nvPr>
        </p:nvSpPr>
        <p:spPr>
          <a:xfrm>
            <a:off x="1154955" y="2087592"/>
            <a:ext cx="8825658" cy="3551208"/>
          </a:xfrm>
        </p:spPr>
        <p:txBody>
          <a:bodyPr>
            <a:normAutofit fontScale="92500"/>
          </a:bodyPr>
          <a:lstStyle/>
          <a:p>
            <a:r>
              <a:rPr lang="en-US" cap="none" dirty="0" smtClean="0">
                <a:solidFill>
                  <a:schemeClr val="bg1">
                    <a:lumMod val="95000"/>
                  </a:schemeClr>
                </a:solidFill>
                <a:latin typeface="Century Gothic" panose="020B0502020202020204" pitchFamily="34" charset="0"/>
              </a:rPr>
              <a:t>When we first started to think of a project we couldn’t decide. Almost like we were getting too complicated and not looking at what was right in front of us. </a:t>
            </a:r>
          </a:p>
          <a:p>
            <a:r>
              <a:rPr lang="en-US" cap="none" dirty="0" smtClean="0">
                <a:solidFill>
                  <a:schemeClr val="bg1">
                    <a:lumMod val="95000"/>
                  </a:schemeClr>
                </a:solidFill>
                <a:latin typeface="Century Gothic" panose="020B0502020202020204" pitchFamily="34" charset="0"/>
              </a:rPr>
              <a:t>Once we went with the restaurant/bakery theme it was easy. All the children were engaged and involved throughout the project. This project extended almost three months. We enjoyed watching the children learn from one another and develop questions and find ways to answer those questions. </a:t>
            </a:r>
          </a:p>
          <a:p>
            <a:r>
              <a:rPr lang="en-US" cap="none" dirty="0" smtClean="0">
                <a:solidFill>
                  <a:schemeClr val="bg1">
                    <a:lumMod val="95000"/>
                  </a:schemeClr>
                </a:solidFill>
                <a:latin typeface="Century Gothic" panose="020B0502020202020204" pitchFamily="34" charset="0"/>
              </a:rPr>
              <a:t>We would have liked to have had a culminating activity of inviting our parents to our restaurant but the timing didn’t work out and the children had begun showing interest in another project. Looking back we think we could have invited our big buddies and that would have been a great way to culminate. Our project ended with our trip and we shared  with our families through our photographs we had taken by creating a bulletin board and posting on our class blog. </a:t>
            </a:r>
          </a:p>
          <a:p>
            <a:endParaRPr lang="en-US" cap="none" dirty="0" smtClean="0">
              <a:latin typeface="Comic Sans MS" panose="030F0702030302020204" pitchFamily="66" charset="0"/>
            </a:endParaRPr>
          </a:p>
          <a:p>
            <a:endParaRPr lang="en-US" cap="none" dirty="0" smtClean="0">
              <a:latin typeface="Comic Sans MS" panose="030F0702030302020204" pitchFamily="66" charset="0"/>
            </a:endParaRPr>
          </a:p>
        </p:txBody>
      </p:sp>
    </p:spTree>
    <p:extLst>
      <p:ext uri="{BB962C8B-B14F-4D97-AF65-F5344CB8AC3E}">
        <p14:creationId xmlns:p14="http://schemas.microsoft.com/office/powerpoint/2010/main" val="2127061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Information</a:t>
            </a:r>
            <a:endParaRPr lang="en-US" dirty="0"/>
          </a:p>
        </p:txBody>
      </p:sp>
      <p:sp>
        <p:nvSpPr>
          <p:cNvPr id="3" name="Content Placeholder 2"/>
          <p:cNvSpPr>
            <a:spLocks noGrp="1"/>
          </p:cNvSpPr>
          <p:nvPr>
            <p:ph idx="1"/>
          </p:nvPr>
        </p:nvSpPr>
        <p:spPr/>
        <p:txBody>
          <a:bodyPr/>
          <a:lstStyle/>
          <a:p>
            <a:r>
              <a:rPr lang="en-US" dirty="0" smtClean="0"/>
              <a:t>This project developed in our pre-kindergarten classroom.</a:t>
            </a:r>
          </a:p>
          <a:p>
            <a:r>
              <a:rPr lang="en-US" dirty="0" smtClean="0"/>
              <a:t>Our classroom is made up of children from ages 3-5. We have a morning class and an afternoon class. There were 29 students involved in this project that lasted approximately three months. </a:t>
            </a:r>
          </a:p>
          <a:p>
            <a:r>
              <a:rPr lang="en-US" dirty="0" smtClean="0"/>
              <a:t>As several ideas for a class project were being considered by the educators the children were engaging in their own project. We looked back and reflected on what the children were engaged in and what was engaging the majority of the children during </a:t>
            </a:r>
            <a:r>
              <a:rPr lang="en-US" dirty="0" err="1" smtClean="0"/>
              <a:t>centre</a:t>
            </a:r>
            <a:r>
              <a:rPr lang="en-US" dirty="0" smtClean="0"/>
              <a:t> time. We found the beginnings of our project in our “kitchen dramatic play area”. </a:t>
            </a:r>
            <a:endParaRPr lang="en-US" dirty="0"/>
          </a:p>
        </p:txBody>
      </p:sp>
    </p:spTree>
    <p:extLst>
      <p:ext uri="{BB962C8B-B14F-4D97-AF65-F5344CB8AC3E}">
        <p14:creationId xmlns:p14="http://schemas.microsoft.com/office/powerpoint/2010/main" val="42398705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was the spark?</a:t>
            </a:r>
            <a:br>
              <a:rPr lang="en-US" dirty="0" smtClean="0"/>
            </a:br>
            <a:r>
              <a:rPr lang="en-US" dirty="0"/>
              <a:t/>
            </a:r>
            <a:br>
              <a:rPr lang="en-US" dirty="0"/>
            </a:br>
            <a:r>
              <a:rPr lang="en-US" sz="1600" dirty="0" smtClean="0"/>
              <a:t>Adding a few extra materials into the area after reflecting on previous </a:t>
            </a:r>
            <a:br>
              <a:rPr lang="en-US" sz="1600" dirty="0" smtClean="0"/>
            </a:br>
            <a:r>
              <a:rPr lang="en-US" sz="1600" dirty="0" smtClean="0"/>
              <a:t>student interests and involvement. </a:t>
            </a:r>
            <a:r>
              <a:rPr lang="en-US" dirty="0" smtClean="0"/>
              <a:t/>
            </a:r>
            <a:br>
              <a:rPr lang="en-US" dirty="0" smtClean="0"/>
            </a:br>
            <a:endParaRPr lang="en-US" dirty="0"/>
          </a:p>
        </p:txBody>
      </p:sp>
      <p:sp>
        <p:nvSpPr>
          <p:cNvPr id="3" name="Text Placeholder 2"/>
          <p:cNvSpPr>
            <a:spLocks noGrp="1"/>
          </p:cNvSpPr>
          <p:nvPr>
            <p:ph type="body" sz="half" idx="2"/>
          </p:nvPr>
        </p:nvSpPr>
        <p:spPr>
          <a:xfrm>
            <a:off x="551105" y="3129232"/>
            <a:ext cx="10853016" cy="3728768"/>
          </a:xfrm>
        </p:spPr>
        <p:txBody>
          <a:bodyPr>
            <a:normAutofit fontScale="77500" lnSpcReduction="20000"/>
          </a:bodyPr>
          <a:lstStyle/>
          <a:p>
            <a:r>
              <a:rPr lang="en-US" dirty="0" smtClean="0"/>
              <a:t>This year we noticed when we set up the “House-Dramatic Play Centre” again in January, that the children we engaged in cooking and baking activities more than previous years. This caught our attention and we began to observe more closely. </a:t>
            </a:r>
          </a:p>
          <a:p>
            <a:r>
              <a:rPr lang="en-US" dirty="0" smtClean="0"/>
              <a:t>Each day the children would enter the </a:t>
            </a:r>
            <a:r>
              <a:rPr lang="en-US" dirty="0" err="1" smtClean="0"/>
              <a:t>centre</a:t>
            </a:r>
            <a:r>
              <a:rPr lang="en-US" dirty="0" smtClean="0"/>
              <a:t> and declare what they were making. </a:t>
            </a:r>
          </a:p>
          <a:p>
            <a:r>
              <a:rPr lang="en-US" dirty="0" smtClean="0"/>
              <a:t>L: “I’m making an apple pie!!!”</a:t>
            </a:r>
          </a:p>
          <a:p>
            <a:r>
              <a:rPr lang="en-US" dirty="0" smtClean="0"/>
              <a:t>G: “Can I help?”</a:t>
            </a:r>
          </a:p>
          <a:p>
            <a:r>
              <a:rPr lang="en-US" dirty="0" smtClean="0"/>
              <a:t>D: “I want some apple pie!!”</a:t>
            </a:r>
          </a:p>
          <a:p>
            <a:r>
              <a:rPr lang="en-US" dirty="0" smtClean="0"/>
              <a:t>The children enjoyed setting the table and “inviting friends over for parties”. There was always activity happening in the kitchen </a:t>
            </a:r>
            <a:r>
              <a:rPr lang="en-US" dirty="0" err="1" smtClean="0"/>
              <a:t>centre</a:t>
            </a:r>
            <a:r>
              <a:rPr lang="en-US" dirty="0" smtClean="0"/>
              <a:t> that spilled over to other areas of the room</a:t>
            </a:r>
          </a:p>
          <a:p>
            <a:r>
              <a:rPr lang="en-US" dirty="0" err="1" smtClean="0"/>
              <a:t>Playdough</a:t>
            </a:r>
            <a:r>
              <a:rPr lang="en-US" dirty="0"/>
              <a:t> </a:t>
            </a:r>
            <a:r>
              <a:rPr lang="en-US" dirty="0" smtClean="0"/>
              <a:t>became an extension that children were busy making cakes, pies and pizzas at.</a:t>
            </a:r>
          </a:p>
          <a:p>
            <a:r>
              <a:rPr lang="en-US" dirty="0" smtClean="0"/>
              <a:t>Construction zone became the place where the children would go to “work” and then head back to the kitchen for “lunch time”. </a:t>
            </a:r>
          </a:p>
          <a:p>
            <a:r>
              <a:rPr lang="en-US" dirty="0" smtClean="0"/>
              <a:t>Picnics began popping up in several different areas of the classroom as well. </a:t>
            </a:r>
          </a:p>
          <a:p>
            <a:r>
              <a:rPr lang="en-US" dirty="0" smtClean="0"/>
              <a:t>It was time to start developing some learning experiences to engage the children in higher level thinking and exploration.  We began by adding a few additional items to the dramatic play area….</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115303" y="1011444"/>
            <a:ext cx="2445588" cy="1630392"/>
          </a:xfrm>
          <a:prstGeom prst="rect">
            <a:avLst/>
          </a:prstGeom>
        </p:spPr>
      </p:pic>
    </p:spTree>
    <p:extLst>
      <p:ext uri="{BB962C8B-B14F-4D97-AF65-F5344CB8AC3E}">
        <p14:creationId xmlns:p14="http://schemas.microsoft.com/office/powerpoint/2010/main" val="27702575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026" y="638353"/>
            <a:ext cx="7159925" cy="2585323"/>
          </a:xfrm>
          <a:prstGeom prst="rect">
            <a:avLst/>
          </a:prstGeom>
          <a:noFill/>
        </p:spPr>
        <p:txBody>
          <a:bodyPr wrap="square" rtlCol="0">
            <a:spAutoFit/>
          </a:bodyPr>
          <a:lstStyle/>
          <a:p>
            <a:r>
              <a:rPr lang="en-US" dirty="0" smtClean="0"/>
              <a:t>The new additions started the second week of January 2015.</a:t>
            </a:r>
          </a:p>
          <a:p>
            <a:endParaRPr lang="en-US" dirty="0" smtClean="0"/>
          </a:p>
          <a:p>
            <a:r>
              <a:rPr lang="en-US" dirty="0" smtClean="0"/>
              <a:t> A </a:t>
            </a:r>
            <a:r>
              <a:rPr lang="en-US" dirty="0"/>
              <a:t>tray of ginger bread </a:t>
            </a:r>
            <a:r>
              <a:rPr lang="en-US" dirty="0" smtClean="0"/>
              <a:t>cookies, a flipper, a </a:t>
            </a:r>
            <a:r>
              <a:rPr lang="en-US" dirty="0"/>
              <a:t>few restaurant </a:t>
            </a:r>
            <a:r>
              <a:rPr lang="en-US" dirty="0" smtClean="0"/>
              <a:t>outfits, menus and some pretend eggs. </a:t>
            </a:r>
          </a:p>
          <a:p>
            <a:endParaRPr lang="en-US" dirty="0" smtClean="0"/>
          </a:p>
          <a:p>
            <a:r>
              <a:rPr lang="en-US" dirty="0" smtClean="0"/>
              <a:t>The </a:t>
            </a:r>
            <a:r>
              <a:rPr lang="en-US" dirty="0"/>
              <a:t>children were reading menus, taking orders and preparing food for the people in their restaurant. </a:t>
            </a:r>
            <a:r>
              <a:rPr lang="en-US" dirty="0" smtClean="0"/>
              <a:t>One day a fire </a:t>
            </a:r>
            <a:r>
              <a:rPr lang="en-US" dirty="0"/>
              <a:t>broke out and we had to call the fire department. Luckily they were very speedy and put the fire out!</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16200000">
            <a:off x="-517858" y="1105615"/>
            <a:ext cx="4296501" cy="28643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8893833" y="3032053"/>
            <a:ext cx="2442891" cy="366662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109050" y="3962399"/>
            <a:ext cx="3381555" cy="2254370"/>
          </a:xfrm>
          <a:prstGeom prst="rect">
            <a:avLst/>
          </a:prstGeom>
        </p:spPr>
      </p:pic>
    </p:spTree>
    <p:extLst>
      <p:ext uri="{BB962C8B-B14F-4D97-AF65-F5344CB8AC3E}">
        <p14:creationId xmlns:p14="http://schemas.microsoft.com/office/powerpoint/2010/main" val="200937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for Holistic Development and Essential Learning Experiences</a:t>
            </a:r>
            <a:endParaRPr lang="en-US" dirty="0"/>
          </a:p>
        </p:txBody>
      </p:sp>
      <p:sp>
        <p:nvSpPr>
          <p:cNvPr id="3" name="Text Placeholder 2"/>
          <p:cNvSpPr>
            <a:spLocks noGrp="1"/>
          </p:cNvSpPr>
          <p:nvPr>
            <p:ph type="body" sz="half" idx="2"/>
          </p:nvPr>
        </p:nvSpPr>
        <p:spPr/>
        <p:txBody>
          <a:bodyPr/>
          <a:lstStyle/>
          <a:p>
            <a:r>
              <a:rPr lang="en-US" dirty="0" smtClean="0"/>
              <a:t>With the excitement shown from both classes we began planning immediately for possible learning experiences and areas for development. </a:t>
            </a:r>
          </a:p>
          <a:p>
            <a:r>
              <a:rPr lang="en-US" dirty="0" smtClean="0"/>
              <a:t>What experiences could we engage in the classroom?</a:t>
            </a:r>
          </a:p>
          <a:p>
            <a:r>
              <a:rPr lang="en-US" dirty="0" smtClean="0"/>
              <a:t>What do the children know and what could they learn from this project?</a:t>
            </a:r>
          </a:p>
          <a:p>
            <a:r>
              <a:rPr lang="en-US" dirty="0" smtClean="0"/>
              <a:t>Could we go on a trip somewhere to gain knowledge?</a:t>
            </a:r>
          </a:p>
          <a:p>
            <a:r>
              <a:rPr lang="en-US" dirty="0" smtClean="0"/>
              <a:t>Where can we find out more when questions arise?</a:t>
            </a:r>
          </a:p>
        </p:txBody>
      </p:sp>
    </p:spTree>
    <p:extLst>
      <p:ext uri="{BB962C8B-B14F-4D97-AF65-F5344CB8AC3E}">
        <p14:creationId xmlns:p14="http://schemas.microsoft.com/office/powerpoint/2010/main" val="109167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5374" y="0"/>
            <a:ext cx="8888083" cy="6666062"/>
          </a:xfrm>
          <a:prstGeom prst="rect">
            <a:avLst/>
          </a:prstGeom>
        </p:spPr>
      </p:pic>
      <p:sp>
        <p:nvSpPr>
          <p:cNvPr id="3" name="TextBox 2"/>
          <p:cNvSpPr txBox="1"/>
          <p:nvPr/>
        </p:nvSpPr>
        <p:spPr>
          <a:xfrm>
            <a:off x="10612315" y="1670538"/>
            <a:ext cx="1274885" cy="923330"/>
          </a:xfrm>
          <a:prstGeom prst="rect">
            <a:avLst/>
          </a:prstGeom>
          <a:noFill/>
        </p:spPr>
        <p:txBody>
          <a:bodyPr wrap="square" rtlCol="0">
            <a:spAutoFit/>
          </a:bodyPr>
          <a:lstStyle/>
          <a:p>
            <a:r>
              <a:rPr lang="en-US" dirty="0" smtClean="0"/>
              <a:t>Initial educator planning</a:t>
            </a:r>
            <a:endParaRPr lang="en-US" dirty="0"/>
          </a:p>
        </p:txBody>
      </p:sp>
    </p:spTree>
    <p:extLst>
      <p:ext uri="{BB962C8B-B14F-4D97-AF65-F5344CB8AC3E}">
        <p14:creationId xmlns:p14="http://schemas.microsoft.com/office/powerpoint/2010/main" val="156345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295400"/>
            <a:ext cx="2793158" cy="576532"/>
          </a:xfrm>
        </p:spPr>
        <p:txBody>
          <a:bodyPr/>
          <a:lstStyle/>
          <a:p>
            <a:r>
              <a:rPr lang="en-US" dirty="0" smtClean="0"/>
              <a:t>Making Pizzas</a:t>
            </a:r>
            <a:endParaRPr lang="en-US" dirty="0"/>
          </a:p>
        </p:txBody>
      </p:sp>
      <p:pic>
        <p:nvPicPr>
          <p:cNvPr id="5" name="Content Placeholder 4"/>
          <p:cNvPicPr>
            <a:picLocks noGrp="1" noChangeAspect="1"/>
          </p:cNvPicPr>
          <p:nvPr>
            <p:ph idx="1"/>
          </p:nvPr>
        </p:nvPicPr>
        <p:blipFill>
          <a:blip r:embed="rId2"/>
          <a:stretch>
            <a:fillRect/>
          </a:stretch>
        </p:blipFill>
        <p:spPr>
          <a:xfrm>
            <a:off x="5611192" y="301925"/>
            <a:ext cx="2372697" cy="3561272"/>
          </a:xfrm>
          <a:prstGeom prst="rect">
            <a:avLst/>
          </a:prstGeom>
        </p:spPr>
      </p:pic>
      <p:sp>
        <p:nvSpPr>
          <p:cNvPr id="4" name="Text Placeholder 3"/>
          <p:cNvSpPr>
            <a:spLocks noGrp="1"/>
          </p:cNvSpPr>
          <p:nvPr>
            <p:ph type="body" sz="half" idx="2"/>
          </p:nvPr>
        </p:nvSpPr>
        <p:spPr>
          <a:xfrm>
            <a:off x="793630" y="1871932"/>
            <a:ext cx="3416061" cy="4152948"/>
          </a:xfrm>
        </p:spPr>
        <p:txBody>
          <a:bodyPr>
            <a:normAutofit lnSpcReduction="10000"/>
          </a:bodyPr>
          <a:lstStyle/>
          <a:p>
            <a:r>
              <a:rPr lang="en-US" dirty="0">
                <a:solidFill>
                  <a:schemeClr val="bg1">
                    <a:lumMod val="95000"/>
                  </a:schemeClr>
                </a:solidFill>
              </a:rPr>
              <a:t>Making </a:t>
            </a:r>
            <a:r>
              <a:rPr lang="en-US" dirty="0" smtClean="0">
                <a:solidFill>
                  <a:schemeClr val="bg1">
                    <a:lumMod val="95000"/>
                  </a:schemeClr>
                </a:solidFill>
              </a:rPr>
              <a:t>Pizzas</a:t>
            </a:r>
            <a:r>
              <a:rPr lang="en-US" dirty="0">
                <a:solidFill>
                  <a:schemeClr val="bg1">
                    <a:lumMod val="95000"/>
                  </a:schemeClr>
                </a:solidFill>
              </a:rPr>
              <a:t>! We talked about things that Start with </a:t>
            </a:r>
            <a:r>
              <a:rPr lang="en-US" dirty="0" smtClean="0">
                <a:solidFill>
                  <a:schemeClr val="bg1">
                    <a:lumMod val="95000"/>
                  </a:schemeClr>
                </a:solidFill>
              </a:rPr>
              <a:t>“P”. </a:t>
            </a:r>
            <a:r>
              <a:rPr lang="en-US" dirty="0">
                <a:solidFill>
                  <a:schemeClr val="bg1">
                    <a:lumMod val="95000"/>
                  </a:schemeClr>
                </a:solidFill>
              </a:rPr>
              <a:t>Some of the children made paper pizzas. They used red paint for the sauce and then cut pieces of paper to be the toppings. We made a shopping list and planned to make real </a:t>
            </a:r>
            <a:r>
              <a:rPr lang="en-US" dirty="0" smtClean="0">
                <a:solidFill>
                  <a:schemeClr val="bg1">
                    <a:lumMod val="95000"/>
                  </a:schemeClr>
                </a:solidFill>
              </a:rPr>
              <a:t>pizzas </a:t>
            </a:r>
            <a:r>
              <a:rPr lang="en-US" dirty="0">
                <a:solidFill>
                  <a:schemeClr val="bg1">
                    <a:lumMod val="95000"/>
                  </a:schemeClr>
                </a:solidFill>
              </a:rPr>
              <a:t>the next day.</a:t>
            </a:r>
          </a:p>
          <a:p>
            <a:r>
              <a:rPr lang="en-US" dirty="0" smtClean="0">
                <a:solidFill>
                  <a:schemeClr val="bg1">
                    <a:lumMod val="95000"/>
                  </a:schemeClr>
                </a:solidFill>
              </a:rPr>
              <a:t>The day we made real pizzas the </a:t>
            </a:r>
            <a:r>
              <a:rPr lang="en-US" dirty="0">
                <a:solidFill>
                  <a:schemeClr val="bg1">
                    <a:lumMod val="95000"/>
                  </a:schemeClr>
                </a:solidFill>
              </a:rPr>
              <a:t>children tried all of the toppings to see what they would </a:t>
            </a:r>
            <a:r>
              <a:rPr lang="en-US" dirty="0" smtClean="0">
                <a:solidFill>
                  <a:schemeClr val="bg1">
                    <a:lumMod val="95000"/>
                  </a:schemeClr>
                </a:solidFill>
              </a:rPr>
              <a:t>want. </a:t>
            </a:r>
            <a:r>
              <a:rPr lang="en-US" dirty="0">
                <a:solidFill>
                  <a:schemeClr val="bg1">
                    <a:lumMod val="95000"/>
                  </a:schemeClr>
                </a:solidFill>
              </a:rPr>
              <a:t>After trying an onion one student said "Too spicy for me, I don't want that on my pizza!" </a:t>
            </a:r>
            <a:endParaRPr lang="en-US" dirty="0" smtClean="0">
              <a:solidFill>
                <a:schemeClr val="bg1">
                  <a:lumMod val="95000"/>
                </a:schemeClr>
              </a:solidFill>
            </a:endParaRPr>
          </a:p>
          <a:p>
            <a:r>
              <a:rPr lang="en-US" dirty="0" smtClean="0">
                <a:solidFill>
                  <a:schemeClr val="bg1">
                    <a:lumMod val="95000"/>
                  </a:schemeClr>
                </a:solidFill>
              </a:rPr>
              <a:t>The </a:t>
            </a:r>
            <a:r>
              <a:rPr lang="en-US" dirty="0">
                <a:solidFill>
                  <a:schemeClr val="bg1">
                    <a:lumMod val="95000"/>
                  </a:schemeClr>
                </a:solidFill>
              </a:rPr>
              <a:t>pizza were a huge success and we were able to talk about healthy eating, food groups and hand washing</a:t>
            </a:r>
            <a:r>
              <a:rPr lang="en-US" dirty="0" smtClean="0">
                <a:solidFill>
                  <a:schemeClr val="bg1">
                    <a:lumMod val="95000"/>
                  </a:schemeClr>
                </a:solidFill>
              </a:rPr>
              <a:t>.</a:t>
            </a:r>
            <a:endParaRPr lang="en-US" dirty="0">
              <a:solidFill>
                <a:schemeClr val="bg1">
                  <a:lumMod val="95000"/>
                </a:schemeClr>
              </a:solidFill>
            </a:endParaRPr>
          </a:p>
        </p:txBody>
      </p:sp>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9081" y="1190445"/>
            <a:ext cx="3450569" cy="2587925"/>
          </a:xfrm>
          <a:prstGeom prst="rect">
            <a:avLst/>
          </a:prstGeom>
        </p:spPr>
      </p:pic>
      <p:pic>
        <p:nvPicPr>
          <p:cNvPr id="8"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3207" y="4023360"/>
            <a:ext cx="4070805" cy="2713870"/>
          </a:xfrm>
          <a:prstGeom prst="rect">
            <a:avLst/>
          </a:prstGeom>
        </p:spPr>
      </p:pic>
    </p:spTree>
    <p:extLst>
      <p:ext uri="{BB962C8B-B14F-4D97-AF65-F5344CB8AC3E}">
        <p14:creationId xmlns:p14="http://schemas.microsoft.com/office/powerpoint/2010/main" val="799723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295400"/>
            <a:ext cx="2793158" cy="826698"/>
          </a:xfrm>
        </p:spPr>
        <p:txBody>
          <a:bodyPr/>
          <a:lstStyle/>
          <a:p>
            <a:r>
              <a:rPr lang="en-US" dirty="0" smtClean="0"/>
              <a:t>Making food with </a:t>
            </a:r>
            <a:r>
              <a:rPr lang="en-US" dirty="0" err="1" smtClean="0"/>
              <a:t>playdough</a:t>
            </a:r>
            <a:endParaRPr lang="en-US" dirty="0"/>
          </a:p>
        </p:txBody>
      </p:sp>
      <p:pic>
        <p:nvPicPr>
          <p:cNvPr id="5" name="Content Placeholder 4"/>
          <p:cNvPicPr>
            <a:picLocks noGrp="1" noChangeAspect="1"/>
          </p:cNvPicPr>
          <p:nvPr>
            <p:ph idx="1"/>
          </p:nvPr>
        </p:nvPicPr>
        <p:blipFill>
          <a:blip r:embed="rId2"/>
          <a:stretch>
            <a:fillRect/>
          </a:stretch>
        </p:blipFill>
        <p:spPr>
          <a:xfrm>
            <a:off x="5350354" y="384740"/>
            <a:ext cx="2723970" cy="2042978"/>
          </a:xfrm>
          <a:prstGeom prst="rect">
            <a:avLst/>
          </a:prstGeom>
        </p:spPr>
      </p:pic>
      <p:sp>
        <p:nvSpPr>
          <p:cNvPr id="4" name="Text Placeholder 3"/>
          <p:cNvSpPr>
            <a:spLocks noGrp="1"/>
          </p:cNvSpPr>
          <p:nvPr>
            <p:ph type="body" sz="half" idx="2"/>
          </p:nvPr>
        </p:nvSpPr>
        <p:spPr>
          <a:xfrm>
            <a:off x="845390" y="2122098"/>
            <a:ext cx="3441938" cy="3902781"/>
          </a:xfrm>
        </p:spPr>
        <p:txBody>
          <a:bodyPr>
            <a:normAutofit fontScale="92500" lnSpcReduction="20000"/>
          </a:bodyPr>
          <a:lstStyle/>
          <a:p>
            <a:r>
              <a:rPr lang="en-US" dirty="0" smtClean="0">
                <a:solidFill>
                  <a:schemeClr val="bg1">
                    <a:lumMod val="95000"/>
                  </a:schemeClr>
                </a:solidFill>
              </a:rPr>
              <a:t>In an effort to encourage imagination and creativity in the kitchen, we removed all the food and replaced it with  a simple beige </a:t>
            </a:r>
            <a:r>
              <a:rPr lang="en-US" dirty="0" err="1" smtClean="0">
                <a:solidFill>
                  <a:schemeClr val="bg1">
                    <a:lumMod val="95000"/>
                  </a:schemeClr>
                </a:solidFill>
              </a:rPr>
              <a:t>playdough</a:t>
            </a:r>
            <a:r>
              <a:rPr lang="en-US" dirty="0" smtClean="0">
                <a:solidFill>
                  <a:schemeClr val="bg1">
                    <a:lumMod val="95000"/>
                  </a:schemeClr>
                </a:solidFill>
              </a:rPr>
              <a:t> and topping materials. </a:t>
            </a:r>
          </a:p>
          <a:p>
            <a:r>
              <a:rPr lang="en-US" dirty="0" smtClean="0">
                <a:solidFill>
                  <a:schemeClr val="bg1">
                    <a:lumMod val="95000"/>
                  </a:schemeClr>
                </a:solidFill>
              </a:rPr>
              <a:t>The children enjoyed making muffins, cakes, pies, cupcakes. </a:t>
            </a:r>
          </a:p>
          <a:p>
            <a:r>
              <a:rPr lang="en-US" dirty="0" smtClean="0">
                <a:solidFill>
                  <a:schemeClr val="bg1">
                    <a:lumMod val="95000"/>
                  </a:schemeClr>
                </a:solidFill>
              </a:rPr>
              <a:t>J: “There is no more flour” while making a batch of cupcakes. </a:t>
            </a:r>
            <a:endParaRPr lang="en-US" dirty="0">
              <a:solidFill>
                <a:schemeClr val="bg1">
                  <a:lumMod val="95000"/>
                </a:schemeClr>
              </a:solidFill>
            </a:endParaRPr>
          </a:p>
          <a:p>
            <a:r>
              <a:rPr lang="en-US" dirty="0" smtClean="0">
                <a:solidFill>
                  <a:schemeClr val="bg1">
                    <a:lumMod val="95000"/>
                  </a:schemeClr>
                </a:solidFill>
              </a:rPr>
              <a:t>After baking the children would walk around and sell their food. </a:t>
            </a:r>
          </a:p>
          <a:p>
            <a:r>
              <a:rPr lang="en-US" dirty="0" smtClean="0">
                <a:solidFill>
                  <a:schemeClr val="bg1">
                    <a:lumMod val="95000"/>
                  </a:schemeClr>
                </a:solidFill>
              </a:rPr>
              <a:t>After our </a:t>
            </a:r>
            <a:r>
              <a:rPr lang="en-US" dirty="0" err="1" smtClean="0">
                <a:solidFill>
                  <a:schemeClr val="bg1">
                    <a:lumMod val="95000"/>
                  </a:schemeClr>
                </a:solidFill>
              </a:rPr>
              <a:t>playdough</a:t>
            </a:r>
            <a:r>
              <a:rPr lang="en-US" dirty="0" smtClean="0">
                <a:solidFill>
                  <a:schemeClr val="bg1">
                    <a:lumMod val="95000"/>
                  </a:schemeClr>
                </a:solidFill>
              </a:rPr>
              <a:t> got dried up we followed a recipe and made </a:t>
            </a:r>
            <a:r>
              <a:rPr lang="en-US" dirty="0" err="1" smtClean="0">
                <a:solidFill>
                  <a:schemeClr val="bg1">
                    <a:lumMod val="95000"/>
                  </a:schemeClr>
                </a:solidFill>
              </a:rPr>
              <a:t>playdough</a:t>
            </a:r>
            <a:r>
              <a:rPr lang="en-US" dirty="0" smtClean="0">
                <a:solidFill>
                  <a:schemeClr val="bg1">
                    <a:lumMod val="95000"/>
                  </a:schemeClr>
                </a:solidFill>
              </a:rPr>
              <a:t> together. Each child was given a ball and got to pick which </a:t>
            </a:r>
            <a:r>
              <a:rPr lang="en-US" dirty="0" err="1" smtClean="0">
                <a:solidFill>
                  <a:schemeClr val="bg1">
                    <a:lumMod val="95000"/>
                  </a:schemeClr>
                </a:solidFill>
              </a:rPr>
              <a:t>colours</a:t>
            </a:r>
            <a:r>
              <a:rPr lang="en-US" dirty="0" smtClean="0">
                <a:solidFill>
                  <a:schemeClr val="bg1">
                    <a:lumMod val="95000"/>
                  </a:schemeClr>
                </a:solidFill>
              </a:rPr>
              <a:t> to mix the together.</a:t>
            </a:r>
          </a:p>
          <a:p>
            <a:r>
              <a:rPr lang="en-US" dirty="0" smtClean="0">
                <a:solidFill>
                  <a:schemeClr val="bg1">
                    <a:lumMod val="95000"/>
                  </a:schemeClr>
                </a:solidFill>
              </a:rPr>
              <a:t>The addition of </a:t>
            </a:r>
            <a:r>
              <a:rPr lang="en-US" dirty="0" err="1" smtClean="0">
                <a:solidFill>
                  <a:schemeClr val="bg1">
                    <a:lumMod val="95000"/>
                  </a:schemeClr>
                </a:solidFill>
              </a:rPr>
              <a:t>coloured</a:t>
            </a:r>
            <a:r>
              <a:rPr lang="en-US" dirty="0" smtClean="0">
                <a:solidFill>
                  <a:schemeClr val="bg1">
                    <a:lumMod val="95000"/>
                  </a:schemeClr>
                </a:solidFill>
              </a:rPr>
              <a:t> </a:t>
            </a:r>
            <a:r>
              <a:rPr lang="en-US" dirty="0" err="1" smtClean="0">
                <a:solidFill>
                  <a:schemeClr val="bg1">
                    <a:lumMod val="95000"/>
                  </a:schemeClr>
                </a:solidFill>
              </a:rPr>
              <a:t>playdough</a:t>
            </a:r>
            <a:r>
              <a:rPr lang="en-US" dirty="0" smtClean="0">
                <a:solidFill>
                  <a:schemeClr val="bg1">
                    <a:lumMod val="95000"/>
                  </a:schemeClr>
                </a:solidFill>
              </a:rPr>
              <a:t> encouraged more ideas. (Pizzas, ice cream, tacos, pancakes, etc.)</a:t>
            </a:r>
          </a:p>
          <a:p>
            <a:endParaRPr lang="en-US" dirty="0" smtClean="0"/>
          </a:p>
          <a:p>
            <a:endParaRPr lang="en-US" dirty="0"/>
          </a:p>
        </p:txBody>
      </p:sp>
      <p:pic>
        <p:nvPicPr>
          <p:cNvPr id="6" name="Picture 5"/>
          <p:cNvPicPr>
            <a:picLocks noChangeAspect="1"/>
          </p:cNvPicPr>
          <p:nvPr/>
        </p:nvPicPr>
        <p:blipFill>
          <a:blip r:embed="rId3"/>
          <a:stretch>
            <a:fillRect/>
          </a:stretch>
        </p:blipFill>
        <p:spPr>
          <a:xfrm>
            <a:off x="8317841" y="384740"/>
            <a:ext cx="2023973" cy="2698630"/>
          </a:xfrm>
          <a:prstGeom prst="rect">
            <a:avLst/>
          </a:prstGeom>
        </p:spPr>
      </p:pic>
      <p:pic>
        <p:nvPicPr>
          <p:cNvPr id="3074" name="Picture 2" descr="http://1.bp.blogspot.com/-aM1SEkKYZPY/VNQhzYI-CQI/AAAAAAAACPE/GQOEVhOTkcs/s1600/IMG_67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7133" y="2656937"/>
            <a:ext cx="2087682" cy="27835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2.bp.blogspot.com/-42Dljrn056w/VN10fSks_7I/AAAAAAAACQc/YfB4GOonBy8/s1600/IMG_68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6256" y="3327689"/>
            <a:ext cx="2022892" cy="2697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054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907" y="931654"/>
            <a:ext cx="4013316" cy="1794294"/>
          </a:xfrm>
        </p:spPr>
        <p:txBody>
          <a:bodyPr>
            <a:normAutofit/>
          </a:bodyPr>
          <a:lstStyle/>
          <a:p>
            <a:r>
              <a:rPr lang="en-US" dirty="0" smtClean="0"/>
              <a:t>Making a </a:t>
            </a:r>
            <a:r>
              <a:rPr lang="en-US" dirty="0"/>
              <a:t>C</a:t>
            </a:r>
            <a:r>
              <a:rPr lang="en-US" dirty="0" smtClean="0"/>
              <a:t>lassroom Restaurant</a:t>
            </a:r>
            <a:endParaRPr lang="en-US" dirty="0"/>
          </a:p>
        </p:txBody>
      </p:sp>
      <p:pic>
        <p:nvPicPr>
          <p:cNvPr id="5" name="Picture Placeholder 4"/>
          <p:cNvPicPr>
            <a:picLocks noGrp="1" noChangeAspect="1"/>
          </p:cNvPicPr>
          <p:nvPr>
            <p:ph type="pic" idx="1"/>
          </p:nvPr>
        </p:nvPicPr>
        <p:blipFill>
          <a:blip r:embed="rId2"/>
          <a:srcRect l="2940" r="2940"/>
          <a:stretch>
            <a:fillRect/>
          </a:stretch>
        </p:blipFill>
        <p:spPr>
          <a:xfrm>
            <a:off x="6374621" y="289734"/>
            <a:ext cx="2174156" cy="3079965"/>
          </a:xfrm>
          <a:prstGeom prst="rect">
            <a:avLst/>
          </a:prstGeom>
        </p:spPr>
      </p:pic>
      <p:sp>
        <p:nvSpPr>
          <p:cNvPr id="4" name="Text Placeholder 3"/>
          <p:cNvSpPr>
            <a:spLocks noGrp="1"/>
          </p:cNvSpPr>
          <p:nvPr>
            <p:ph type="body" sz="half" idx="2"/>
          </p:nvPr>
        </p:nvSpPr>
        <p:spPr>
          <a:xfrm>
            <a:off x="1154955" y="2725948"/>
            <a:ext cx="3859212" cy="3303916"/>
          </a:xfrm>
        </p:spPr>
        <p:txBody>
          <a:bodyPr>
            <a:normAutofit/>
          </a:bodyPr>
          <a:lstStyle/>
          <a:p>
            <a:r>
              <a:rPr lang="en-US" dirty="0" smtClean="0">
                <a:solidFill>
                  <a:schemeClr val="bg1">
                    <a:lumMod val="95000"/>
                  </a:schemeClr>
                </a:solidFill>
              </a:rPr>
              <a:t>After reading a few stories and watching children interact we wanted to engage the children in more hands on learning and about restaurants. </a:t>
            </a:r>
          </a:p>
          <a:p>
            <a:r>
              <a:rPr lang="en-US" dirty="0" smtClean="0">
                <a:solidFill>
                  <a:schemeClr val="bg1">
                    <a:lumMod val="95000"/>
                  </a:schemeClr>
                </a:solidFill>
              </a:rPr>
              <a:t>We read some stories and made a web about what we knew about restaurants. As a class we compared our current dramatic play area to what we knew about restaurants and spent a couple days changing our dramatic play environment with the children to reflect what they knew about restaurants. </a:t>
            </a:r>
            <a:endParaRPr lang="en-US" dirty="0">
              <a:solidFill>
                <a:schemeClr val="bg1">
                  <a:lumMod val="95000"/>
                </a:schemeClr>
              </a:solidFill>
            </a:endParaRPr>
          </a:p>
        </p:txBody>
      </p:sp>
      <p:pic>
        <p:nvPicPr>
          <p:cNvPr id="4098" name="Picture 2" descr="http://2.bp.blogspot.com/-3XSKeK9cNLU/VPkCV6bvC4I/AAAAAAAACUg/iniLOS4yqdM/s1600/IMG_70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7977" y="1271051"/>
            <a:ext cx="2536629" cy="190247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http://2.bp.blogspot.com/-eCQsFuflKzM/VPkCx9a9R2I/AAAAAAAACVE/j4opJSZ8Kko/s1600/IMG_7126.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stretch>
            <a:fillRect/>
          </a:stretch>
        </p:blipFill>
        <p:spPr>
          <a:xfrm>
            <a:off x="9376913" y="3473123"/>
            <a:ext cx="2187693" cy="2916924"/>
          </a:xfrm>
          <a:prstGeom prst="rect">
            <a:avLst/>
          </a:prstGeom>
        </p:spPr>
      </p:pic>
      <p:pic>
        <p:nvPicPr>
          <p:cNvPr id="4102" name="Picture 6" descr="http://2.bp.blogspot.com/-eCQsFuflKzM/VPkCx9a9R2I/AAAAAAAACVE/j4opJSZ8Kko/s1600/IMG_71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2007" y="3865386"/>
            <a:ext cx="2885970" cy="2164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6238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BF1C4790-FE3C-4020-8CA7-00621DA7BBBC}"/>
    </a:ext>
  </a:extLst>
</a:theme>
</file>

<file path=docProps/app.xml><?xml version="1.0" encoding="utf-8"?>
<Properties xmlns="http://schemas.openxmlformats.org/officeDocument/2006/extended-properties" xmlns:vt="http://schemas.openxmlformats.org/officeDocument/2006/docPropsVTypes">
  <Template>Ion Boardroom</Template>
  <TotalTime>209</TotalTime>
  <Words>1262</Words>
  <Application>Microsoft Office PowerPoint</Application>
  <PresentationFormat>Custom</PresentationFormat>
  <Paragraphs>79</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Ion Boardroom</vt:lpstr>
      <vt:lpstr>Restaurant/Bakery Project</vt:lpstr>
      <vt:lpstr>Background Information</vt:lpstr>
      <vt:lpstr>What was the spark?  Adding a few extra materials into the area after reflecting on previous  student interests and involvement.  </vt:lpstr>
      <vt:lpstr>PowerPoint Presentation</vt:lpstr>
      <vt:lpstr>Planning for Holistic Development and Essential Learning Experiences</vt:lpstr>
      <vt:lpstr>PowerPoint Presentation</vt:lpstr>
      <vt:lpstr>Making Pizzas</vt:lpstr>
      <vt:lpstr>Making food with playdough</vt:lpstr>
      <vt:lpstr>Making a Classroom Restaurant</vt:lpstr>
      <vt:lpstr>PowerPoint Presentation</vt:lpstr>
      <vt:lpstr>PowerPoint Presentation</vt:lpstr>
      <vt:lpstr>Setting up a Restaurant</vt:lpstr>
      <vt:lpstr>PowerPoint Presentation</vt:lpstr>
      <vt:lpstr>PowerPoint Presentation</vt:lpstr>
      <vt:lpstr>PowerPoint Presentation</vt:lpstr>
      <vt:lpstr>PowerPoint Presentation</vt:lpstr>
      <vt:lpstr>Reflection</vt:lpstr>
    </vt:vector>
  </TitlesOfParts>
  <Company>RCSD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Restaurant/Bakery Project</dc:title>
  <dc:creator>Cooper, Lisa</dc:creator>
  <cp:lastModifiedBy>Pam Driedger</cp:lastModifiedBy>
  <cp:revision>22</cp:revision>
  <dcterms:created xsi:type="dcterms:W3CDTF">2015-04-17T15:19:52Z</dcterms:created>
  <dcterms:modified xsi:type="dcterms:W3CDTF">2015-06-30T16:05:55Z</dcterms:modified>
</cp:coreProperties>
</file>