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8" r:id="rId3"/>
    <p:sldId id="257" r:id="rId4"/>
    <p:sldId id="258" r:id="rId5"/>
    <p:sldId id="259" r:id="rId6"/>
    <p:sldId id="260" r:id="rId7"/>
    <p:sldId id="261" r:id="rId8"/>
    <p:sldId id="263" r:id="rId9"/>
    <p:sldId id="262" r:id="rId10"/>
    <p:sldId id="265" r:id="rId11"/>
    <p:sldId id="266" r:id="rId12"/>
    <p:sldId id="267" r:id="rId13"/>
    <p:sldId id="269" r:id="rId14"/>
    <p:sldId id="270" r:id="rId15"/>
    <p:sldId id="271" r:id="rId16"/>
    <p:sldId id="272" r:id="rId17"/>
    <p:sldId id="273" r:id="rId18"/>
    <p:sldId id="274" r:id="rId19"/>
    <p:sldId id="276" r:id="rId20"/>
    <p:sldId id="277" r:id="rId21"/>
    <p:sldId id="279" r:id="rId22"/>
    <p:sldId id="280" r:id="rId23"/>
    <p:sldId id="281" r:id="rId24"/>
    <p:sldId id="282" r:id="rId25"/>
    <p:sldId id="286" r:id="rId26"/>
    <p:sldId id="283" r:id="rId27"/>
    <p:sldId id="285" r:id="rId28"/>
    <p:sldId id="287" r:id="rId29"/>
    <p:sldId id="288" r:id="rId30"/>
    <p:sldId id="289" r:id="rId31"/>
    <p:sldId id="290" r:id="rId32"/>
    <p:sldId id="291" r:id="rId33"/>
    <p:sldId id="292" r:id="rId34"/>
    <p:sldId id="2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2" d="100"/>
          <a:sy n="62" d="100"/>
        </p:scale>
        <p:origin x="-106" y="-451"/>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73E0AC-4A7D-411D-830A-7880FAD71A87}" type="datetimeFigureOut">
              <a:rPr lang="en-US" smtClean="0"/>
              <a:t>6/5/2015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52A71-A990-45BA-A23B-3F92E3A86300}" type="slidenum">
              <a:rPr lang="en-US" smtClean="0"/>
              <a:t>‹#›</a:t>
            </a:fld>
            <a:endParaRPr lang="en-US"/>
          </a:p>
        </p:txBody>
      </p:sp>
    </p:spTree>
    <p:extLst>
      <p:ext uri="{BB962C8B-B14F-4D97-AF65-F5344CB8AC3E}">
        <p14:creationId xmlns:p14="http://schemas.microsoft.com/office/powerpoint/2010/main" val="2546218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73E0AC-4A7D-411D-830A-7880FAD71A87}" type="datetimeFigureOut">
              <a:rPr lang="en-US" smtClean="0"/>
              <a:t>6/5/2015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52A71-A990-45BA-A23B-3F92E3A86300}" type="slidenum">
              <a:rPr lang="en-US" smtClean="0"/>
              <a:t>‹#›</a:t>
            </a:fld>
            <a:endParaRPr lang="en-US"/>
          </a:p>
        </p:txBody>
      </p:sp>
    </p:spTree>
    <p:extLst>
      <p:ext uri="{BB962C8B-B14F-4D97-AF65-F5344CB8AC3E}">
        <p14:creationId xmlns:p14="http://schemas.microsoft.com/office/powerpoint/2010/main" val="3576975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73E0AC-4A7D-411D-830A-7880FAD71A87}" type="datetimeFigureOut">
              <a:rPr lang="en-US" smtClean="0"/>
              <a:t>6/5/2015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52A71-A990-45BA-A23B-3F92E3A8630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28696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73E0AC-4A7D-411D-830A-7880FAD71A87}" type="datetimeFigureOut">
              <a:rPr lang="en-US" smtClean="0"/>
              <a:t>6/5/2015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52A71-A990-45BA-A23B-3F92E3A86300}" type="slidenum">
              <a:rPr lang="en-US" smtClean="0"/>
              <a:t>‹#›</a:t>
            </a:fld>
            <a:endParaRPr lang="en-US"/>
          </a:p>
        </p:txBody>
      </p:sp>
    </p:spTree>
    <p:extLst>
      <p:ext uri="{BB962C8B-B14F-4D97-AF65-F5344CB8AC3E}">
        <p14:creationId xmlns:p14="http://schemas.microsoft.com/office/powerpoint/2010/main" val="2261867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73E0AC-4A7D-411D-830A-7880FAD71A87}" type="datetimeFigureOut">
              <a:rPr lang="en-US" smtClean="0"/>
              <a:t>6/5/2015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52A71-A990-45BA-A23B-3F92E3A8630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73166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73E0AC-4A7D-411D-830A-7880FAD71A87}" type="datetimeFigureOut">
              <a:rPr lang="en-US" smtClean="0"/>
              <a:t>6/5/2015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52A71-A990-45BA-A23B-3F92E3A86300}" type="slidenum">
              <a:rPr lang="en-US" smtClean="0"/>
              <a:t>‹#›</a:t>
            </a:fld>
            <a:endParaRPr lang="en-US"/>
          </a:p>
        </p:txBody>
      </p:sp>
    </p:spTree>
    <p:extLst>
      <p:ext uri="{BB962C8B-B14F-4D97-AF65-F5344CB8AC3E}">
        <p14:creationId xmlns:p14="http://schemas.microsoft.com/office/powerpoint/2010/main" val="2655016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73E0AC-4A7D-411D-830A-7880FAD71A87}" type="datetimeFigureOut">
              <a:rPr lang="en-US" smtClean="0"/>
              <a:t>6/5/2015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52A71-A990-45BA-A23B-3F92E3A86300}" type="slidenum">
              <a:rPr lang="en-US" smtClean="0"/>
              <a:t>‹#›</a:t>
            </a:fld>
            <a:endParaRPr lang="en-US"/>
          </a:p>
        </p:txBody>
      </p:sp>
    </p:spTree>
    <p:extLst>
      <p:ext uri="{BB962C8B-B14F-4D97-AF65-F5344CB8AC3E}">
        <p14:creationId xmlns:p14="http://schemas.microsoft.com/office/powerpoint/2010/main" val="146078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73E0AC-4A7D-411D-830A-7880FAD71A87}" type="datetimeFigureOut">
              <a:rPr lang="en-US" smtClean="0"/>
              <a:t>6/5/2015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52A71-A990-45BA-A23B-3F92E3A86300}" type="slidenum">
              <a:rPr lang="en-US" smtClean="0"/>
              <a:t>‹#›</a:t>
            </a:fld>
            <a:endParaRPr lang="en-US"/>
          </a:p>
        </p:txBody>
      </p:sp>
    </p:spTree>
    <p:extLst>
      <p:ext uri="{BB962C8B-B14F-4D97-AF65-F5344CB8AC3E}">
        <p14:creationId xmlns:p14="http://schemas.microsoft.com/office/powerpoint/2010/main" val="322936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73E0AC-4A7D-411D-830A-7880FAD71A87}" type="datetimeFigureOut">
              <a:rPr lang="en-US" smtClean="0"/>
              <a:t>6/5/2015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52A71-A990-45BA-A23B-3F92E3A86300}" type="slidenum">
              <a:rPr lang="en-US" smtClean="0"/>
              <a:t>‹#›</a:t>
            </a:fld>
            <a:endParaRPr lang="en-US"/>
          </a:p>
        </p:txBody>
      </p:sp>
    </p:spTree>
    <p:extLst>
      <p:ext uri="{BB962C8B-B14F-4D97-AF65-F5344CB8AC3E}">
        <p14:creationId xmlns:p14="http://schemas.microsoft.com/office/powerpoint/2010/main" val="2286232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73E0AC-4A7D-411D-830A-7880FAD71A87}" type="datetimeFigureOut">
              <a:rPr lang="en-US" smtClean="0"/>
              <a:t>6/5/2015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52A71-A990-45BA-A23B-3F92E3A86300}" type="slidenum">
              <a:rPr lang="en-US" smtClean="0"/>
              <a:t>‹#›</a:t>
            </a:fld>
            <a:endParaRPr lang="en-US"/>
          </a:p>
        </p:txBody>
      </p:sp>
    </p:spTree>
    <p:extLst>
      <p:ext uri="{BB962C8B-B14F-4D97-AF65-F5344CB8AC3E}">
        <p14:creationId xmlns:p14="http://schemas.microsoft.com/office/powerpoint/2010/main" val="2068622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73E0AC-4A7D-411D-830A-7880FAD71A87}" type="datetimeFigureOut">
              <a:rPr lang="en-US" smtClean="0"/>
              <a:t>6/5/2015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652A71-A990-45BA-A23B-3F92E3A86300}" type="slidenum">
              <a:rPr lang="en-US" smtClean="0"/>
              <a:t>‹#›</a:t>
            </a:fld>
            <a:endParaRPr lang="en-US"/>
          </a:p>
        </p:txBody>
      </p:sp>
    </p:spTree>
    <p:extLst>
      <p:ext uri="{BB962C8B-B14F-4D97-AF65-F5344CB8AC3E}">
        <p14:creationId xmlns:p14="http://schemas.microsoft.com/office/powerpoint/2010/main" val="1919333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73E0AC-4A7D-411D-830A-7880FAD71A87}" type="datetimeFigureOut">
              <a:rPr lang="en-US" smtClean="0"/>
              <a:t>6/5/2015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652A71-A990-45BA-A23B-3F92E3A86300}" type="slidenum">
              <a:rPr lang="en-US" smtClean="0"/>
              <a:t>‹#›</a:t>
            </a:fld>
            <a:endParaRPr lang="en-US"/>
          </a:p>
        </p:txBody>
      </p:sp>
    </p:spTree>
    <p:extLst>
      <p:ext uri="{BB962C8B-B14F-4D97-AF65-F5344CB8AC3E}">
        <p14:creationId xmlns:p14="http://schemas.microsoft.com/office/powerpoint/2010/main" val="428789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73E0AC-4A7D-411D-830A-7880FAD71A87}" type="datetimeFigureOut">
              <a:rPr lang="en-US" smtClean="0"/>
              <a:t>6/5/2015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652A71-A990-45BA-A23B-3F92E3A86300}" type="slidenum">
              <a:rPr lang="en-US" smtClean="0"/>
              <a:t>‹#›</a:t>
            </a:fld>
            <a:endParaRPr lang="en-US"/>
          </a:p>
        </p:txBody>
      </p:sp>
    </p:spTree>
    <p:extLst>
      <p:ext uri="{BB962C8B-B14F-4D97-AF65-F5344CB8AC3E}">
        <p14:creationId xmlns:p14="http://schemas.microsoft.com/office/powerpoint/2010/main" val="20393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73E0AC-4A7D-411D-830A-7880FAD71A87}" type="datetimeFigureOut">
              <a:rPr lang="en-US" smtClean="0"/>
              <a:t>6/5/2015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652A71-A990-45BA-A23B-3F92E3A86300}" type="slidenum">
              <a:rPr lang="en-US" smtClean="0"/>
              <a:t>‹#›</a:t>
            </a:fld>
            <a:endParaRPr lang="en-US"/>
          </a:p>
        </p:txBody>
      </p:sp>
    </p:spTree>
    <p:extLst>
      <p:ext uri="{BB962C8B-B14F-4D97-AF65-F5344CB8AC3E}">
        <p14:creationId xmlns:p14="http://schemas.microsoft.com/office/powerpoint/2010/main" val="201426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73E0AC-4A7D-411D-830A-7880FAD71A87}" type="datetimeFigureOut">
              <a:rPr lang="en-US" smtClean="0"/>
              <a:t>6/5/2015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652A71-A990-45BA-A23B-3F92E3A86300}" type="slidenum">
              <a:rPr lang="en-US" smtClean="0"/>
              <a:t>‹#›</a:t>
            </a:fld>
            <a:endParaRPr lang="en-US"/>
          </a:p>
        </p:txBody>
      </p:sp>
    </p:spTree>
    <p:extLst>
      <p:ext uri="{BB962C8B-B14F-4D97-AF65-F5344CB8AC3E}">
        <p14:creationId xmlns:p14="http://schemas.microsoft.com/office/powerpoint/2010/main" val="182121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73E0AC-4A7D-411D-830A-7880FAD71A87}" type="datetimeFigureOut">
              <a:rPr lang="en-US" smtClean="0"/>
              <a:t>6/5/2015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652A71-A990-45BA-A23B-3F92E3A86300}" type="slidenum">
              <a:rPr lang="en-US" smtClean="0"/>
              <a:t>‹#›</a:t>
            </a:fld>
            <a:endParaRPr lang="en-US"/>
          </a:p>
        </p:txBody>
      </p:sp>
    </p:spTree>
    <p:extLst>
      <p:ext uri="{BB962C8B-B14F-4D97-AF65-F5344CB8AC3E}">
        <p14:creationId xmlns:p14="http://schemas.microsoft.com/office/powerpoint/2010/main" val="227482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E73E0AC-4A7D-411D-830A-7880FAD71A87}" type="datetimeFigureOut">
              <a:rPr lang="en-US" smtClean="0"/>
              <a:t>6/5/2015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0652A71-A990-45BA-A23B-3F92E3A86300}" type="slidenum">
              <a:rPr lang="en-US" smtClean="0"/>
              <a:t>‹#›</a:t>
            </a:fld>
            <a:endParaRPr lang="en-US"/>
          </a:p>
        </p:txBody>
      </p:sp>
    </p:spTree>
    <p:extLst>
      <p:ext uri="{BB962C8B-B14F-4D97-AF65-F5344CB8AC3E}">
        <p14:creationId xmlns:p14="http://schemas.microsoft.com/office/powerpoint/2010/main" val="19424174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dltk-teach.com/rhymes/farmer/song.htm" TargetMode="External"/><Relationship Id="rId2" Type="http://schemas.openxmlformats.org/officeDocument/2006/relationships/image" Target="../media/image36.jpeg"/><Relationship Id="rId1" Type="http://schemas.openxmlformats.org/officeDocument/2006/relationships/slideLayout" Target="../slideLayouts/slideLayout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9.xml"/><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10.xml"/><Relationship Id="rId5" Type="http://schemas.openxmlformats.org/officeDocument/2006/relationships/image" Target="../media/image59.jp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xml"/><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0.xml"/><Relationship Id="rId5" Type="http://schemas.openxmlformats.org/officeDocument/2006/relationships/image" Target="../media/image82.jpg"/><Relationship Id="rId4" Type="http://schemas.openxmlformats.org/officeDocument/2006/relationships/image" Target="../media/image8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Seeding Project</a:t>
            </a:r>
            <a:endParaRPr lang="en-US" dirty="0"/>
          </a:p>
        </p:txBody>
      </p:sp>
      <p:sp>
        <p:nvSpPr>
          <p:cNvPr id="3" name="Subtitle 2"/>
          <p:cNvSpPr>
            <a:spLocks noGrp="1"/>
          </p:cNvSpPr>
          <p:nvPr>
            <p:ph type="subTitle" idx="1"/>
          </p:nvPr>
        </p:nvSpPr>
        <p:spPr/>
        <p:txBody>
          <a:bodyPr>
            <a:normAutofit fontScale="25000" lnSpcReduction="20000"/>
          </a:bodyPr>
          <a:lstStyle/>
          <a:p>
            <a:r>
              <a:rPr lang="en-US" sz="8000" dirty="0" smtClean="0"/>
              <a:t>Created by: Kalie Hendry classroom teacher at Nokomis School</a:t>
            </a:r>
          </a:p>
          <a:p>
            <a:r>
              <a:rPr lang="en-US" sz="8000" dirty="0" smtClean="0"/>
              <a:t>Grades: Kindergarten/Grade 1 (ages 5-6) (15 students)</a:t>
            </a:r>
          </a:p>
          <a:p>
            <a:r>
              <a:rPr lang="en-US" sz="8000" dirty="0" smtClean="0"/>
              <a:t>Full day alternating day Kindergarten program</a:t>
            </a:r>
          </a:p>
          <a:p>
            <a:r>
              <a:rPr lang="en-US" sz="8000" dirty="0" smtClean="0"/>
              <a:t>Started: April 14, 2015</a:t>
            </a:r>
          </a:p>
          <a:p>
            <a:r>
              <a:rPr lang="en-US" sz="8000" dirty="0" smtClean="0"/>
              <a:t>Ended: May 20, 2015 </a:t>
            </a:r>
          </a:p>
          <a:p>
            <a:endParaRPr lang="en-US" dirty="0" smtClean="0"/>
          </a:p>
          <a:p>
            <a:endParaRPr lang="en-US" dirty="0"/>
          </a:p>
        </p:txBody>
      </p:sp>
    </p:spTree>
    <p:extLst>
      <p:ext uri="{BB962C8B-B14F-4D97-AF65-F5344CB8AC3E}">
        <p14:creationId xmlns:p14="http://schemas.microsoft.com/office/powerpoint/2010/main" val="566579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120" y="585988"/>
            <a:ext cx="3932237" cy="689020"/>
          </a:xfrm>
        </p:spPr>
        <p:txBody>
          <a:bodyPr>
            <a:normAutofit fontScale="90000"/>
          </a:bodyPr>
          <a:lstStyle/>
          <a:p>
            <a:pPr algn="ctr"/>
            <a:r>
              <a:rPr lang="en-US" sz="4800" dirty="0" smtClean="0"/>
              <a:t>Our End Result! </a:t>
            </a:r>
            <a:r>
              <a:rPr lang="en-US" sz="2400" dirty="0" smtClean="0"/>
              <a:t>(So far!)</a:t>
            </a:r>
            <a:endParaRPr lang="en-US" sz="24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45939" y="227114"/>
            <a:ext cx="3249113" cy="1827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p:cNvSpPr>
            <a:spLocks noGrp="1"/>
          </p:cNvSpPr>
          <p:nvPr>
            <p:ph type="body" sz="half" idx="2"/>
          </p:nvPr>
        </p:nvSpPr>
        <p:spPr>
          <a:xfrm>
            <a:off x="698120" y="5699181"/>
            <a:ext cx="3932237" cy="1158819"/>
          </a:xfrm>
        </p:spPr>
        <p:txBody>
          <a:bodyPr/>
          <a:lstStyle/>
          <a:p>
            <a:pPr marL="285750" indent="-285750">
              <a:buFont typeface="Arial" panose="020B0604020202020204" pitchFamily="34" charset="0"/>
              <a:buChar char="•"/>
            </a:pPr>
            <a:r>
              <a:rPr lang="en-US" dirty="0" smtClean="0"/>
              <a:t>The students thought it would be a good idea to put the packages on the outside of the box so that we would know what we planted and where we planted it. </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8860" y="2472744"/>
            <a:ext cx="2298007" cy="4085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3702" y="4291464"/>
            <a:ext cx="3709115" cy="2086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4039" y="357110"/>
            <a:ext cx="2050156" cy="3644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7582872" y="2208868"/>
            <a:ext cx="1365161" cy="1754326"/>
          </a:xfrm>
          <a:prstGeom prst="rect">
            <a:avLst/>
          </a:prstGeom>
          <a:noFill/>
        </p:spPr>
        <p:txBody>
          <a:bodyPr wrap="square" rtlCol="0">
            <a:spAutoFit/>
          </a:bodyPr>
          <a:lstStyle/>
          <a:p>
            <a:r>
              <a:rPr lang="en-US" dirty="0" smtClean="0"/>
              <a:t>There were lots of steps in the process of planting our garden!</a:t>
            </a:r>
            <a:endParaRPr lang="en-US"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193" y="1275008"/>
            <a:ext cx="4122090" cy="43246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085416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Representing our Thinking!</a:t>
            </a:r>
            <a:endParaRPr lang="en-US" dirty="0"/>
          </a:p>
        </p:txBody>
      </p:sp>
      <p:sp>
        <p:nvSpPr>
          <p:cNvPr id="3" name="Text Placeholder 2"/>
          <p:cNvSpPr>
            <a:spLocks noGrp="1"/>
          </p:cNvSpPr>
          <p:nvPr>
            <p:ph type="body" idx="1"/>
          </p:nvPr>
        </p:nvSpPr>
        <p:spPr>
          <a:xfrm>
            <a:off x="212105" y="2160983"/>
            <a:ext cx="4185623" cy="576262"/>
          </a:xfrm>
        </p:spPr>
        <p:txBody>
          <a:bodyPr/>
          <a:lstStyle/>
          <a:p>
            <a:r>
              <a:rPr lang="en-US" sz="2800" dirty="0" smtClean="0"/>
              <a:t>Step 1: </a:t>
            </a:r>
            <a:r>
              <a:rPr lang="en-US" dirty="0" smtClean="0"/>
              <a:t>Explain what “representing your thinking” means. </a:t>
            </a:r>
            <a:endParaRPr lang="en-US" dirty="0"/>
          </a:p>
        </p:txBody>
      </p:sp>
      <p:sp>
        <p:nvSpPr>
          <p:cNvPr id="4" name="Content Placeholder 3"/>
          <p:cNvSpPr>
            <a:spLocks noGrp="1"/>
          </p:cNvSpPr>
          <p:nvPr>
            <p:ph sz="half" idx="2"/>
          </p:nvPr>
        </p:nvSpPr>
        <p:spPr>
          <a:xfrm>
            <a:off x="212105" y="2718411"/>
            <a:ext cx="4185623" cy="3304117"/>
          </a:xfrm>
        </p:spPr>
        <p:txBody>
          <a:bodyPr>
            <a:normAutofit fontScale="92500" lnSpcReduction="20000"/>
          </a:bodyPr>
          <a:lstStyle/>
          <a:p>
            <a:r>
              <a:rPr lang="en-US" sz="2000" dirty="0" smtClean="0"/>
              <a:t>I explained to the students that I wanted to know what was going on inside of their heads, but because I couldn’t see in there, I needed them to show me in some way. I told them that I had set up a Representing Station, where they could choose how they wanted to show me. </a:t>
            </a:r>
          </a:p>
          <a:p>
            <a:r>
              <a:rPr lang="en-US" sz="2000" dirty="0" smtClean="0"/>
              <a:t>I posed this question to help get their ideas flowing. </a:t>
            </a:r>
            <a:r>
              <a:rPr lang="en-US" sz="2000" i="1" dirty="0" smtClean="0"/>
              <a:t>“ What will our garden look like at the end of our project?”</a:t>
            </a:r>
            <a:endParaRPr lang="en-US" sz="2000" i="1" dirty="0"/>
          </a:p>
        </p:txBody>
      </p:sp>
      <p:sp>
        <p:nvSpPr>
          <p:cNvPr id="5" name="Text Placeholder 4"/>
          <p:cNvSpPr>
            <a:spLocks noGrp="1"/>
          </p:cNvSpPr>
          <p:nvPr>
            <p:ph type="body" sz="quarter" idx="3"/>
          </p:nvPr>
        </p:nvSpPr>
        <p:spPr>
          <a:xfrm>
            <a:off x="4727775" y="1546651"/>
            <a:ext cx="4185618" cy="576262"/>
          </a:xfrm>
        </p:spPr>
        <p:txBody>
          <a:bodyPr/>
          <a:lstStyle/>
          <a:p>
            <a:r>
              <a:rPr lang="en-US" dirty="0" smtClean="0"/>
              <a:t>The “Representing” Station</a:t>
            </a:r>
            <a:endParaRPr lang="en-US" dirty="0"/>
          </a:p>
        </p:txBody>
      </p:sp>
      <p:sp>
        <p:nvSpPr>
          <p:cNvPr id="6" name="Content Placeholder 5"/>
          <p:cNvSpPr>
            <a:spLocks noGrp="1"/>
          </p:cNvSpPr>
          <p:nvPr>
            <p:ph sz="quarter" idx="4"/>
          </p:nvPr>
        </p:nvSpPr>
        <p:spPr>
          <a:xfrm>
            <a:off x="4727776" y="2120812"/>
            <a:ext cx="4185617" cy="3304117"/>
          </a:xfrm>
        </p:spPr>
        <p:txBody>
          <a:bodyPr>
            <a:normAutofit/>
          </a:bodyPr>
          <a:lstStyle/>
          <a:p>
            <a:r>
              <a:rPr lang="en-US" sz="2000" dirty="0" smtClean="0"/>
              <a:t>At the station I included, paint, pastels, pencils, </a:t>
            </a:r>
            <a:r>
              <a:rPr lang="en-US" sz="2000" dirty="0" err="1" smtClean="0"/>
              <a:t>plasticine</a:t>
            </a:r>
            <a:r>
              <a:rPr lang="en-US" sz="2000" dirty="0" smtClean="0"/>
              <a:t>, crayons, markers and different sizes of blank paper as well as lined paper.</a:t>
            </a:r>
            <a:endParaRPr lang="en-US" sz="20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2029" y="3772870"/>
            <a:ext cx="5018133" cy="282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567304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922762"/>
          </a:xfrm>
        </p:spPr>
        <p:txBody>
          <a:bodyPr/>
          <a:lstStyle/>
          <a:p>
            <a:r>
              <a:rPr lang="en-US" dirty="0" smtClean="0"/>
              <a:t>Representing our Thinking (cont’d)</a:t>
            </a:r>
            <a:endParaRPr lang="en-US" dirty="0"/>
          </a:p>
        </p:txBody>
      </p:sp>
      <p:sp>
        <p:nvSpPr>
          <p:cNvPr id="3" name="Text Placeholder 2"/>
          <p:cNvSpPr>
            <a:spLocks noGrp="1"/>
          </p:cNvSpPr>
          <p:nvPr>
            <p:ph type="body" idx="1"/>
          </p:nvPr>
        </p:nvSpPr>
        <p:spPr>
          <a:xfrm>
            <a:off x="839788" y="1146220"/>
            <a:ext cx="5157787" cy="534943"/>
          </a:xfrm>
        </p:spPr>
        <p:txBody>
          <a:bodyPr/>
          <a:lstStyle/>
          <a:p>
            <a:r>
              <a:rPr lang="en-US" sz="2800" dirty="0" smtClean="0"/>
              <a:t>Step 2: </a:t>
            </a:r>
            <a:r>
              <a:rPr lang="en-US" dirty="0" smtClean="0"/>
              <a:t>Let them create!</a:t>
            </a:r>
            <a:endParaRPr lang="en-US" dirty="0"/>
          </a:p>
        </p:txBody>
      </p:sp>
      <p:sp>
        <p:nvSpPr>
          <p:cNvPr id="4" name="Content Placeholder 3"/>
          <p:cNvSpPr>
            <a:spLocks noGrp="1"/>
          </p:cNvSpPr>
          <p:nvPr>
            <p:ph sz="half" idx="2"/>
          </p:nvPr>
        </p:nvSpPr>
        <p:spPr>
          <a:xfrm>
            <a:off x="839787" y="1796737"/>
            <a:ext cx="5157787" cy="3684588"/>
          </a:xfrm>
        </p:spPr>
        <p:txBody>
          <a:bodyPr>
            <a:normAutofit/>
          </a:bodyPr>
          <a:lstStyle/>
          <a:p>
            <a:r>
              <a:rPr lang="en-US" sz="2000" dirty="0" smtClean="0"/>
              <a:t>They each chose how they were going to show me what they were thinking.</a:t>
            </a:r>
            <a:endParaRPr lang="en-US" sz="2000" dirty="0"/>
          </a:p>
        </p:txBody>
      </p:sp>
      <p:sp>
        <p:nvSpPr>
          <p:cNvPr id="5" name="Text Placeholder 4"/>
          <p:cNvSpPr>
            <a:spLocks noGrp="1"/>
          </p:cNvSpPr>
          <p:nvPr>
            <p:ph type="body" sz="quarter" idx="3"/>
          </p:nvPr>
        </p:nvSpPr>
        <p:spPr>
          <a:xfrm>
            <a:off x="6172200" y="1146220"/>
            <a:ext cx="5183188" cy="1171977"/>
          </a:xfrm>
        </p:spPr>
        <p:txBody>
          <a:bodyPr>
            <a:normAutofit fontScale="77500" lnSpcReduction="20000"/>
          </a:bodyPr>
          <a:lstStyle/>
          <a:p>
            <a:r>
              <a:rPr lang="en-US" sz="2800" dirty="0" smtClean="0"/>
              <a:t>Step 3: </a:t>
            </a:r>
            <a:r>
              <a:rPr lang="en-US" dirty="0" smtClean="0"/>
              <a:t>We ran out of time!</a:t>
            </a:r>
          </a:p>
          <a:p>
            <a:pPr marL="342900" indent="-342900">
              <a:buFont typeface="Arial" panose="020B0604020202020204" pitchFamily="34" charset="0"/>
              <a:buChar char="•"/>
            </a:pPr>
            <a:r>
              <a:rPr lang="en-US" sz="2000" b="0" dirty="0" smtClean="0">
                <a:solidFill>
                  <a:schemeClr val="tx1"/>
                </a:solidFill>
              </a:rPr>
              <a:t>When the bell went the students decided their work needed to be protected so they put them all in a safe spot and one student created this sign!</a:t>
            </a:r>
            <a:r>
              <a:rPr lang="en-US" dirty="0" smtClean="0">
                <a:solidFill>
                  <a:schemeClr val="tx1"/>
                </a:solidFill>
              </a:rPr>
              <a:t> </a:t>
            </a:r>
            <a:endParaRPr lang="en-US" sz="2800" dirty="0">
              <a:solidFill>
                <a:schemeClr val="tx1"/>
              </a:solidFill>
            </a:endParaRPr>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257758" y="2505075"/>
            <a:ext cx="1674140" cy="2976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0924" y="2479653"/>
            <a:ext cx="2884868" cy="1622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3927" y="4316927"/>
            <a:ext cx="3284113" cy="1847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2666" y="2300801"/>
            <a:ext cx="4022256" cy="15969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5085" y="4358694"/>
            <a:ext cx="5473522" cy="19318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7276688" y="3897781"/>
            <a:ext cx="2974212" cy="369332"/>
          </a:xfrm>
          <a:prstGeom prst="rect">
            <a:avLst/>
          </a:prstGeom>
          <a:noFill/>
        </p:spPr>
        <p:txBody>
          <a:bodyPr wrap="none" rtlCol="0">
            <a:spAutoFit/>
          </a:bodyPr>
          <a:lstStyle/>
          <a:p>
            <a:r>
              <a:rPr lang="en-US" dirty="0" smtClean="0"/>
              <a:t>The sign says, “Do Not Touch”</a:t>
            </a:r>
            <a:endParaRPr lang="en-US" dirty="0"/>
          </a:p>
        </p:txBody>
      </p:sp>
      <p:sp>
        <p:nvSpPr>
          <p:cNvPr id="13" name="TextBox 12"/>
          <p:cNvSpPr txBox="1"/>
          <p:nvPr/>
        </p:nvSpPr>
        <p:spPr>
          <a:xfrm>
            <a:off x="6517482" y="6290525"/>
            <a:ext cx="4948727" cy="369332"/>
          </a:xfrm>
          <a:prstGeom prst="rect">
            <a:avLst/>
          </a:prstGeom>
          <a:noFill/>
        </p:spPr>
        <p:txBody>
          <a:bodyPr wrap="none" rtlCol="0">
            <a:spAutoFit/>
          </a:bodyPr>
          <a:lstStyle/>
          <a:p>
            <a:r>
              <a:rPr lang="en-US" dirty="0" smtClean="0"/>
              <a:t>The “safe” spot was blocked by our Big Math Book.</a:t>
            </a:r>
            <a:endParaRPr lang="en-US" dirty="0"/>
          </a:p>
        </p:txBody>
      </p:sp>
      <p:sp>
        <p:nvSpPr>
          <p:cNvPr id="14" name="TextBox 13"/>
          <p:cNvSpPr txBox="1"/>
          <p:nvPr/>
        </p:nvSpPr>
        <p:spPr>
          <a:xfrm>
            <a:off x="-12462" y="5570627"/>
            <a:ext cx="4131259" cy="1200329"/>
          </a:xfrm>
          <a:prstGeom prst="rect">
            <a:avLst/>
          </a:prstGeom>
          <a:noFill/>
        </p:spPr>
        <p:txBody>
          <a:bodyPr wrap="none" rtlCol="0">
            <a:spAutoFit/>
          </a:bodyPr>
          <a:lstStyle/>
          <a:p>
            <a:pPr marL="285750" indent="-285750">
              <a:buFont typeface="Arial" panose="020B0604020202020204" pitchFamily="34" charset="0"/>
              <a:buChar char="•"/>
            </a:pPr>
            <a:r>
              <a:rPr lang="en-US" dirty="0" smtClean="0"/>
              <a:t>Some </a:t>
            </a:r>
          </a:p>
          <a:p>
            <a:r>
              <a:rPr lang="en-US" dirty="0"/>
              <a:t> </a:t>
            </a:r>
            <a:r>
              <a:rPr lang="en-US" dirty="0" smtClean="0"/>
              <a:t>   representations</a:t>
            </a:r>
          </a:p>
          <a:p>
            <a:r>
              <a:rPr lang="en-US" dirty="0" smtClean="0"/>
              <a:t>    were easier to understand than </a:t>
            </a:r>
          </a:p>
          <a:p>
            <a:r>
              <a:rPr lang="en-US" dirty="0" smtClean="0"/>
              <a:t>    others. Others needed explaining!  </a:t>
            </a:r>
            <a:endParaRPr lang="en-US" dirty="0"/>
          </a:p>
        </p:txBody>
      </p:sp>
    </p:spTree>
    <p:extLst>
      <p:ext uri="{BB962C8B-B14F-4D97-AF65-F5344CB8AC3E}">
        <p14:creationId xmlns:p14="http://schemas.microsoft.com/office/powerpoint/2010/main" val="39416147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756" y="1152267"/>
            <a:ext cx="3854528" cy="832472"/>
          </a:xfrm>
        </p:spPr>
        <p:txBody>
          <a:bodyPr>
            <a:noAutofit/>
          </a:bodyPr>
          <a:lstStyle/>
          <a:p>
            <a:r>
              <a:rPr lang="en-US" sz="3600" dirty="0" smtClean="0"/>
              <a:t>Activity #2: Graphing our predictions</a:t>
            </a:r>
            <a:endParaRPr lang="en-US" sz="36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18891" y="641745"/>
            <a:ext cx="5750235" cy="38109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p:cNvSpPr>
            <a:spLocks noGrp="1"/>
          </p:cNvSpPr>
          <p:nvPr>
            <p:ph type="body" sz="half" idx="2"/>
          </p:nvPr>
        </p:nvSpPr>
        <p:spPr>
          <a:xfrm>
            <a:off x="186654" y="1984739"/>
            <a:ext cx="3932237" cy="3622183"/>
          </a:xfrm>
        </p:spPr>
        <p:txBody>
          <a:bodyPr>
            <a:noAutofit/>
          </a:bodyPr>
          <a:lstStyle/>
          <a:p>
            <a:r>
              <a:rPr lang="en-US" sz="2000" dirty="0" smtClean="0">
                <a:solidFill>
                  <a:schemeClr val="tx1"/>
                </a:solidFill>
              </a:rPr>
              <a:t>Today we went and checked on our garden. The students noted that some of the lettuce had started to sprout. We then brainstormed some questions we had about the garden. Lastly, we voted on two questions that we wanted to graph and then each student took a turn putting his or her seed onto the appropriate part of the graph.</a:t>
            </a:r>
          </a:p>
        </p:txBody>
      </p:sp>
      <p:sp>
        <p:nvSpPr>
          <p:cNvPr id="3" name="TextBox 2"/>
          <p:cNvSpPr txBox="1"/>
          <p:nvPr/>
        </p:nvSpPr>
        <p:spPr>
          <a:xfrm>
            <a:off x="0" y="5606879"/>
            <a:ext cx="4153701" cy="646331"/>
          </a:xfrm>
          <a:prstGeom prst="rect">
            <a:avLst/>
          </a:prstGeom>
          <a:noFill/>
        </p:spPr>
        <p:txBody>
          <a:bodyPr wrap="none" rtlCol="0">
            <a:spAutoFit/>
          </a:bodyPr>
          <a:lstStyle/>
          <a:p>
            <a:r>
              <a:rPr lang="en-US" dirty="0" smtClean="0"/>
              <a:t>CRK.2(</a:t>
            </a:r>
            <a:r>
              <a:rPr lang="en-US" dirty="0" err="1" smtClean="0"/>
              <a:t>a,i</a:t>
            </a:r>
            <a:r>
              <a:rPr lang="en-US" dirty="0" smtClean="0"/>
              <a:t>), CRK.3(</a:t>
            </a:r>
            <a:r>
              <a:rPr lang="en-US" dirty="0" err="1" smtClean="0"/>
              <a:t>d,g</a:t>
            </a:r>
            <a:r>
              <a:rPr lang="en-US" dirty="0" smtClean="0"/>
              <a:t>), CCK.1(d) </a:t>
            </a:r>
          </a:p>
          <a:p>
            <a:r>
              <a:rPr lang="en-US" dirty="0" smtClean="0"/>
              <a:t>CCK.3(</a:t>
            </a:r>
            <a:r>
              <a:rPr lang="en-US" dirty="0" err="1" smtClean="0"/>
              <a:t>c,d</a:t>
            </a:r>
            <a:r>
              <a:rPr lang="en-US" dirty="0" smtClean="0"/>
              <a:t>),NK.1(c),NK.3(c), SSK.1(a)  </a:t>
            </a:r>
            <a:endParaRPr lang="en-US" dirty="0"/>
          </a:p>
        </p:txBody>
      </p:sp>
      <p:sp>
        <p:nvSpPr>
          <p:cNvPr id="6" name="TextBox 5"/>
          <p:cNvSpPr txBox="1"/>
          <p:nvPr/>
        </p:nvSpPr>
        <p:spPr>
          <a:xfrm>
            <a:off x="5264471" y="4452717"/>
            <a:ext cx="3353803" cy="2031325"/>
          </a:xfrm>
          <a:prstGeom prst="rect">
            <a:avLst/>
          </a:prstGeom>
          <a:noFill/>
        </p:spPr>
        <p:txBody>
          <a:bodyPr wrap="none" rtlCol="0">
            <a:spAutoFit/>
          </a:bodyPr>
          <a:lstStyle/>
          <a:p>
            <a:r>
              <a:rPr lang="en-US" dirty="0"/>
              <a:t>	</a:t>
            </a:r>
            <a:endParaRPr lang="en-US" dirty="0" smtClean="0"/>
          </a:p>
          <a:p>
            <a:r>
              <a:rPr lang="en-US" dirty="0" smtClean="0"/>
              <a:t>Questions </a:t>
            </a:r>
            <a:r>
              <a:rPr lang="en-US" dirty="0"/>
              <a:t>Generated</a:t>
            </a:r>
            <a:r>
              <a:rPr lang="en-US" dirty="0" smtClean="0"/>
              <a:t>:</a:t>
            </a:r>
          </a:p>
          <a:p>
            <a:endParaRPr lang="en-US" dirty="0"/>
          </a:p>
          <a:p>
            <a:pPr marL="285750" indent="-285750">
              <a:buFont typeface="Arial" panose="020B0604020202020204" pitchFamily="34" charset="0"/>
              <a:buChar char="•"/>
            </a:pPr>
            <a:r>
              <a:rPr lang="en-US" dirty="0"/>
              <a:t>How long will it take?</a:t>
            </a:r>
          </a:p>
          <a:p>
            <a:pPr marL="285750" indent="-285750">
              <a:buFont typeface="Arial" panose="020B0604020202020204" pitchFamily="34" charset="0"/>
              <a:buChar char="•"/>
            </a:pPr>
            <a:r>
              <a:rPr lang="en-US" dirty="0"/>
              <a:t>What will grow the slowest?</a:t>
            </a:r>
          </a:p>
          <a:p>
            <a:pPr marL="285750" indent="-285750">
              <a:buFont typeface="Arial" panose="020B0604020202020204" pitchFamily="34" charset="0"/>
              <a:buChar char="•"/>
            </a:pPr>
            <a:r>
              <a:rPr lang="en-US" dirty="0"/>
              <a:t>Why do they need to grow?</a:t>
            </a:r>
          </a:p>
          <a:p>
            <a:pPr marL="285750" indent="-285750">
              <a:buFont typeface="Arial" panose="020B0604020202020204" pitchFamily="34" charset="0"/>
              <a:buChar char="•"/>
            </a:pPr>
            <a:r>
              <a:rPr lang="en-US" dirty="0"/>
              <a:t>What did we plant again</a:t>
            </a:r>
            <a:r>
              <a:rPr lang="en-US" dirty="0" smtClean="0"/>
              <a:t>?</a:t>
            </a:r>
            <a:endParaRPr lang="en-US" dirty="0"/>
          </a:p>
        </p:txBody>
      </p:sp>
    </p:spTree>
    <p:extLst>
      <p:ext uri="{BB962C8B-B14F-4D97-AF65-F5344CB8AC3E}">
        <p14:creationId xmlns:p14="http://schemas.microsoft.com/office/powerpoint/2010/main" val="14625257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#3: Reading </a:t>
            </a:r>
            <a:endParaRPr lang="en-US" dirty="0"/>
          </a:p>
        </p:txBody>
      </p:sp>
      <p:sp>
        <p:nvSpPr>
          <p:cNvPr id="3" name="Content Placeholder 2"/>
          <p:cNvSpPr>
            <a:spLocks noGrp="1"/>
          </p:cNvSpPr>
          <p:nvPr>
            <p:ph idx="1"/>
          </p:nvPr>
        </p:nvSpPr>
        <p:spPr>
          <a:xfrm>
            <a:off x="7087097" y="916241"/>
            <a:ext cx="4223197" cy="5429908"/>
          </a:xfrm>
        </p:spPr>
        <p:txBody>
          <a:bodyPr>
            <a:normAutofit fontScale="92500" lnSpcReduction="10000"/>
          </a:bodyPr>
          <a:lstStyle/>
          <a:p>
            <a:r>
              <a:rPr lang="en-US" sz="2000" dirty="0" smtClean="0"/>
              <a:t>We read the book, “The Tiny Seed” by Eric Carle and this prompted some discussion on the similarities and differences between the seed in the story and the seeds we planted. I showed the students the toy model I had of an air seeder and the discussion then centered around that. We eventually came to the fact that they want to see how lots of seeds are put into the ground and what kinds of things affect those seeds.</a:t>
            </a:r>
          </a:p>
          <a:p>
            <a:r>
              <a:rPr lang="en-US" sz="2000" dirty="0" smtClean="0"/>
              <a:t>We decided we needed to go out and see a real seeder. They then told me they would decide after how they would “represent” their thinking!</a:t>
            </a:r>
          </a:p>
          <a:p>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618" y="1552845"/>
            <a:ext cx="6718479" cy="3779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386366" y="5469737"/>
            <a:ext cx="3341492" cy="369332"/>
          </a:xfrm>
          <a:prstGeom prst="rect">
            <a:avLst/>
          </a:prstGeom>
          <a:noFill/>
        </p:spPr>
        <p:txBody>
          <a:bodyPr wrap="none" rtlCol="0">
            <a:spAutoFit/>
          </a:bodyPr>
          <a:lstStyle/>
          <a:p>
            <a:r>
              <a:rPr lang="en-US" dirty="0" smtClean="0"/>
              <a:t>CRK.1(</a:t>
            </a:r>
            <a:r>
              <a:rPr lang="en-US" dirty="0" err="1" smtClean="0"/>
              <a:t>a,b,e</a:t>
            </a:r>
            <a:r>
              <a:rPr lang="en-US" dirty="0" smtClean="0"/>
              <a:t>),CRK.3(</a:t>
            </a:r>
            <a:r>
              <a:rPr lang="en-US" dirty="0" err="1" smtClean="0"/>
              <a:t>g,h</a:t>
            </a:r>
            <a:r>
              <a:rPr lang="en-US" dirty="0" smtClean="0"/>
              <a:t>),CRK.4(d), </a:t>
            </a:r>
            <a:endParaRPr lang="en-US" dirty="0"/>
          </a:p>
        </p:txBody>
      </p:sp>
    </p:spTree>
    <p:extLst>
      <p:ext uri="{BB962C8B-B14F-4D97-AF65-F5344CB8AC3E}">
        <p14:creationId xmlns:p14="http://schemas.microsoft.com/office/powerpoint/2010/main" val="4081654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010" y="331700"/>
            <a:ext cx="10515600" cy="917552"/>
          </a:xfrm>
        </p:spPr>
        <p:txBody>
          <a:bodyPr/>
          <a:lstStyle/>
          <a:p>
            <a:r>
              <a:rPr lang="en-US" dirty="0" smtClean="0"/>
              <a:t>Checking up!</a:t>
            </a:r>
            <a:endParaRPr lang="en-US" dirty="0"/>
          </a:p>
        </p:txBody>
      </p:sp>
      <p:sp>
        <p:nvSpPr>
          <p:cNvPr id="3" name="Text Placeholder 2"/>
          <p:cNvSpPr>
            <a:spLocks noGrp="1"/>
          </p:cNvSpPr>
          <p:nvPr>
            <p:ph type="body" idx="1"/>
          </p:nvPr>
        </p:nvSpPr>
        <p:spPr>
          <a:xfrm>
            <a:off x="292010" y="1240741"/>
            <a:ext cx="10515600" cy="1502244"/>
          </a:xfrm>
        </p:spPr>
        <p:txBody>
          <a:bodyPr>
            <a:normAutofit/>
          </a:bodyPr>
          <a:lstStyle/>
          <a:p>
            <a:r>
              <a:rPr lang="en-US" dirty="0" smtClean="0">
                <a:solidFill>
                  <a:schemeClr val="tx1"/>
                </a:solidFill>
              </a:rPr>
              <a:t>We headed down to where our garden is located to check and see what was happening and if anything was growing. We talked about what we saw and this prompted questions on what was happening underneath the soil and why some seeds had already poked through and why some had not. </a:t>
            </a:r>
            <a:endParaRPr lang="en-US"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5523" y="2299744"/>
            <a:ext cx="4808112" cy="2704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212" y="3004148"/>
            <a:ext cx="5647109" cy="3176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855834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#4: Video time!</a:t>
            </a:r>
            <a:endParaRPr lang="en-US" dirty="0"/>
          </a:p>
        </p:txBody>
      </p:sp>
      <p:sp>
        <p:nvSpPr>
          <p:cNvPr id="3" name="Content Placeholder 2"/>
          <p:cNvSpPr>
            <a:spLocks noGrp="1"/>
          </p:cNvSpPr>
          <p:nvPr>
            <p:ph sz="half" idx="1"/>
          </p:nvPr>
        </p:nvSpPr>
        <p:spPr>
          <a:xfrm>
            <a:off x="677334" y="2160589"/>
            <a:ext cx="4184035" cy="2913687"/>
          </a:xfrm>
        </p:spPr>
        <p:txBody>
          <a:bodyPr/>
          <a:lstStyle/>
          <a:p>
            <a:r>
              <a:rPr lang="en-US" dirty="0" smtClean="0"/>
              <a:t>The students questions gave me the perfect Segway to show them a video I had found on a seed germinating outside of the soil. The video prompted a lot of interesting comments on what it reminded them of! </a:t>
            </a:r>
          </a:p>
          <a:p>
            <a:r>
              <a:rPr lang="en-US" dirty="0"/>
              <a:t> </a:t>
            </a:r>
            <a:r>
              <a:rPr lang="en-US" dirty="0" smtClean="0"/>
              <a:t>You Tube: </a:t>
            </a:r>
            <a:r>
              <a:rPr lang="en-US" b="1" dirty="0"/>
              <a:t>[Time-Lapse] </a:t>
            </a:r>
            <a:r>
              <a:rPr lang="en-US" b="1" dirty="0" err="1"/>
              <a:t>Mung</a:t>
            </a:r>
            <a:r>
              <a:rPr lang="en-US" b="1" dirty="0"/>
              <a:t> Bean Germination</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75668" y="1365160"/>
            <a:ext cx="5546501" cy="5112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294651" y="4935133"/>
            <a:ext cx="3959802" cy="369332"/>
          </a:xfrm>
          <a:prstGeom prst="rect">
            <a:avLst/>
          </a:prstGeom>
          <a:noFill/>
        </p:spPr>
        <p:txBody>
          <a:bodyPr wrap="none" rtlCol="0">
            <a:spAutoFit/>
          </a:bodyPr>
          <a:lstStyle/>
          <a:p>
            <a:r>
              <a:rPr lang="en-US" dirty="0" smtClean="0"/>
              <a:t>CRK.1(a), CRK.3(f), CCK.1, ARK.1(a)</a:t>
            </a:r>
            <a:endParaRPr lang="en-US" dirty="0"/>
          </a:p>
        </p:txBody>
      </p:sp>
    </p:spTree>
    <p:extLst>
      <p:ext uri="{BB962C8B-B14F-4D97-AF65-F5344CB8AC3E}">
        <p14:creationId xmlns:p14="http://schemas.microsoft.com/office/powerpoint/2010/main" val="39786393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175389"/>
            <a:ext cx="8596667" cy="566738"/>
          </a:xfrm>
        </p:spPr>
        <p:txBody>
          <a:bodyPr>
            <a:noAutofit/>
          </a:bodyPr>
          <a:lstStyle/>
          <a:p>
            <a:r>
              <a:rPr lang="en-US" sz="3600" dirty="0" smtClean="0"/>
              <a:t>Activity #5: Book Making</a:t>
            </a:r>
            <a:endParaRPr lang="en-US" sz="36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0242" b="10242"/>
          <a:stretch>
            <a:fillRect/>
          </a:stretch>
        </p:blipFill>
        <p:spPr>
          <a:xfrm>
            <a:off x="259393" y="756599"/>
            <a:ext cx="5604310" cy="25070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p:cNvSpPr>
            <a:spLocks noGrp="1"/>
          </p:cNvSpPr>
          <p:nvPr>
            <p:ph type="body" sz="half" idx="2"/>
          </p:nvPr>
        </p:nvSpPr>
        <p:spPr>
          <a:xfrm>
            <a:off x="677334" y="4901454"/>
            <a:ext cx="10372739" cy="1200887"/>
          </a:xfrm>
        </p:spPr>
        <p:txBody>
          <a:bodyPr>
            <a:normAutofit/>
          </a:bodyPr>
          <a:lstStyle/>
          <a:p>
            <a:r>
              <a:rPr lang="en-US" sz="2400" dirty="0" smtClean="0"/>
              <a:t>The students decided today that they wanted to pick a topic that has to do with what we have been talking about and create a book. Some were in pairs others chose to work independently. </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1143" y="332182"/>
            <a:ext cx="2321199" cy="4126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492603" y="6102341"/>
            <a:ext cx="5654112" cy="369332"/>
          </a:xfrm>
          <a:prstGeom prst="rect">
            <a:avLst/>
          </a:prstGeom>
          <a:noFill/>
        </p:spPr>
        <p:txBody>
          <a:bodyPr wrap="none" rtlCol="0">
            <a:spAutoFit/>
          </a:bodyPr>
          <a:lstStyle/>
          <a:p>
            <a:r>
              <a:rPr lang="en-US" dirty="0" smtClean="0"/>
              <a:t>CRK.4(</a:t>
            </a:r>
            <a:r>
              <a:rPr lang="en-US" dirty="0" err="1" smtClean="0"/>
              <a:t>e,g,i</a:t>
            </a:r>
            <a:r>
              <a:rPr lang="en-US" dirty="0" smtClean="0"/>
              <a:t>),CCK.1(</a:t>
            </a:r>
            <a:r>
              <a:rPr lang="en-US" dirty="0" err="1" smtClean="0"/>
              <a:t>a,d</a:t>
            </a:r>
            <a:r>
              <a:rPr lang="en-US" dirty="0" smtClean="0"/>
              <a:t>), CCK.2(</a:t>
            </a:r>
            <a:r>
              <a:rPr lang="en-US" dirty="0" err="1" smtClean="0"/>
              <a:t>f,d,b</a:t>
            </a:r>
            <a:r>
              <a:rPr lang="en-US" dirty="0" smtClean="0"/>
              <a:t>), CCK.4(</a:t>
            </a:r>
            <a:r>
              <a:rPr lang="en-US" dirty="0" err="1" smtClean="0"/>
              <a:t>a,h,e</a:t>
            </a:r>
            <a:r>
              <a:rPr lang="en-US" dirty="0" smtClean="0"/>
              <a:t>) </a:t>
            </a:r>
            <a:endParaRPr lang="en-US" dirty="0"/>
          </a:p>
        </p:txBody>
      </p:sp>
    </p:spTree>
    <p:extLst>
      <p:ext uri="{BB962C8B-B14F-4D97-AF65-F5344CB8AC3E}">
        <p14:creationId xmlns:p14="http://schemas.microsoft.com/office/powerpoint/2010/main" val="2853238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6919"/>
            <a:ext cx="5234068" cy="729179"/>
          </a:xfrm>
        </p:spPr>
        <p:txBody>
          <a:bodyPr/>
          <a:lstStyle/>
          <a:p>
            <a:r>
              <a:rPr lang="en-US" dirty="0" smtClean="0"/>
              <a:t>A little outdoor play!</a:t>
            </a:r>
            <a:endParaRPr lang="en-US" dirty="0"/>
          </a:p>
        </p:txBody>
      </p:sp>
      <p:sp>
        <p:nvSpPr>
          <p:cNvPr id="3" name="Text Placeholder 2"/>
          <p:cNvSpPr>
            <a:spLocks noGrp="1"/>
          </p:cNvSpPr>
          <p:nvPr>
            <p:ph type="body" idx="1"/>
          </p:nvPr>
        </p:nvSpPr>
        <p:spPr>
          <a:xfrm>
            <a:off x="149301" y="3154056"/>
            <a:ext cx="8596668" cy="860400"/>
          </a:xfrm>
        </p:spPr>
        <p:txBody>
          <a:bodyPr/>
          <a:lstStyle/>
          <a:p>
            <a:r>
              <a:rPr lang="en-US" dirty="0" smtClean="0">
                <a:solidFill>
                  <a:schemeClr val="tx1"/>
                </a:solidFill>
              </a:rPr>
              <a:t>We took our Invitation materials outside to see how they would work in the sand! </a:t>
            </a:r>
            <a:endParaRPr lang="en-US"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2980" y="3784170"/>
            <a:ext cx="5149310" cy="2896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5669" y="227332"/>
            <a:ext cx="5203065" cy="29267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632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999" y="4404799"/>
            <a:ext cx="8596667" cy="566738"/>
          </a:xfrm>
        </p:spPr>
        <p:txBody>
          <a:bodyPr/>
          <a:lstStyle/>
          <a:p>
            <a:r>
              <a:rPr lang="en-US" dirty="0" smtClean="0"/>
              <a:t>Activity #6: Farmer in the Dell</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0242" b="10242"/>
          <a:stretch>
            <a:fillRect/>
          </a:stretch>
        </p:blipFill>
        <p:spPr>
          <a:xfrm>
            <a:off x="677334" y="334851"/>
            <a:ext cx="8506515" cy="2215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p:cNvSpPr>
            <a:spLocks noGrp="1"/>
          </p:cNvSpPr>
          <p:nvPr>
            <p:ph type="body" sz="half" idx="2"/>
          </p:nvPr>
        </p:nvSpPr>
        <p:spPr>
          <a:xfrm>
            <a:off x="587182" y="5002349"/>
            <a:ext cx="8596667" cy="1707544"/>
          </a:xfrm>
        </p:spPr>
        <p:txBody>
          <a:bodyPr>
            <a:normAutofit/>
          </a:bodyPr>
          <a:lstStyle/>
          <a:p>
            <a:pPr marL="171450" indent="-171450">
              <a:buFont typeface="Arial" panose="020B0604020202020204" pitchFamily="34" charset="0"/>
              <a:buChar char="•"/>
            </a:pPr>
            <a:r>
              <a:rPr lang="en-US" sz="1400" dirty="0" smtClean="0">
                <a:solidFill>
                  <a:schemeClr val="tx1"/>
                </a:solidFill>
              </a:rPr>
              <a:t>I taught the students the words and the tune to the song The Farmer in the Dell. We practiced a couple of times before we did the actions. The students enjoyed pulling others into the circle and we made sure to play enough times that all of the students got a chance to be in the circle.</a:t>
            </a:r>
          </a:p>
          <a:p>
            <a:pPr marL="171450" indent="-171450">
              <a:buFont typeface="Arial" panose="020B0604020202020204" pitchFamily="34" charset="0"/>
              <a:buChar char="•"/>
            </a:pPr>
            <a:r>
              <a:rPr lang="en-US" sz="1400" dirty="0" smtClean="0">
                <a:solidFill>
                  <a:schemeClr val="tx1"/>
                </a:solidFill>
              </a:rPr>
              <a:t>I printed the words and a general reminder of the </a:t>
            </a:r>
            <a:r>
              <a:rPr lang="en-US" sz="1400" dirty="0">
                <a:solidFill>
                  <a:schemeClr val="tx1"/>
                </a:solidFill>
              </a:rPr>
              <a:t>game from: </a:t>
            </a:r>
            <a:r>
              <a:rPr lang="en-US" sz="1400" dirty="0">
                <a:solidFill>
                  <a:schemeClr val="tx1"/>
                </a:solidFill>
                <a:hlinkClick r:id="rId3"/>
              </a:rPr>
              <a:t>http://</a:t>
            </a:r>
            <a:r>
              <a:rPr lang="en-US" sz="1400" dirty="0" smtClean="0">
                <a:solidFill>
                  <a:schemeClr val="tx1"/>
                </a:solidFill>
                <a:hlinkClick r:id="rId3"/>
              </a:rPr>
              <a:t>www.dltk-teach.com/rhymes/farmer/song.htm</a:t>
            </a:r>
            <a:endParaRPr lang="en-US" sz="1400" dirty="0" smtClean="0">
              <a:solidFill>
                <a:schemeClr val="tx1"/>
              </a:solidFill>
            </a:endParaRPr>
          </a:p>
          <a:p>
            <a:pPr marL="171450" indent="-171450">
              <a:buFont typeface="Arial" panose="020B0604020202020204" pitchFamily="34" charset="0"/>
              <a:buChar char="•"/>
            </a:pPr>
            <a:r>
              <a:rPr lang="en-US" sz="1400" dirty="0" smtClean="0">
                <a:solidFill>
                  <a:schemeClr val="tx1"/>
                </a:solidFill>
              </a:rPr>
              <a:t>CPK.2, CPK.3</a:t>
            </a:r>
            <a:endParaRPr lang="en-US" sz="1400" dirty="0">
              <a:solidFill>
                <a:schemeClr val="tx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457" y="2751249"/>
            <a:ext cx="2884868" cy="1622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6085" y="2763129"/>
            <a:ext cx="2884867" cy="1622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1712" y="2767572"/>
            <a:ext cx="2910625" cy="1637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071597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21" y="1761255"/>
            <a:ext cx="10515600" cy="801642"/>
          </a:xfrm>
        </p:spPr>
        <p:txBody>
          <a:bodyPr>
            <a:normAutofit/>
          </a:bodyPr>
          <a:lstStyle/>
          <a:p>
            <a:r>
              <a:rPr lang="en-US" dirty="0" smtClean="0"/>
              <a:t>Choosing the Topic: Seeding </a:t>
            </a:r>
            <a:endParaRPr lang="en-US" dirty="0"/>
          </a:p>
        </p:txBody>
      </p:sp>
      <p:sp>
        <p:nvSpPr>
          <p:cNvPr id="3" name="Text Placeholder 2"/>
          <p:cNvSpPr>
            <a:spLocks noGrp="1"/>
          </p:cNvSpPr>
          <p:nvPr>
            <p:ph type="body" idx="1"/>
          </p:nvPr>
        </p:nvSpPr>
        <p:spPr>
          <a:xfrm>
            <a:off x="123511" y="2846231"/>
            <a:ext cx="10515600" cy="2519675"/>
          </a:xfrm>
        </p:spPr>
        <p:txBody>
          <a:bodyPr>
            <a:normAutofit lnSpcReduction="10000"/>
          </a:bodyPr>
          <a:lstStyle/>
          <a:p>
            <a:r>
              <a:rPr lang="en-US" dirty="0" smtClean="0"/>
              <a:t>I decided to try this topic because of some of the conversation that I heard out on the playground concerning farming as well as because of the time of year. I knew that there would be resources outside of the school that I would be able to access and that it was a good time of year to be planting. I was thankful that the students were interested in the topic as well! </a:t>
            </a:r>
          </a:p>
          <a:p>
            <a:r>
              <a:rPr lang="en-US" dirty="0" smtClean="0"/>
              <a:t>My hope for this project is to see how many of the outcomes I can fit into it and to have the students experience more hands on activities as well as more interest based experiences at school.</a:t>
            </a:r>
            <a:endParaRPr lang="en-US" dirty="0"/>
          </a:p>
        </p:txBody>
      </p:sp>
    </p:spTree>
    <p:extLst>
      <p:ext uri="{BB962C8B-B14F-4D97-AF65-F5344CB8AC3E}">
        <p14:creationId xmlns:p14="http://schemas.microsoft.com/office/powerpoint/2010/main" val="18297364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98" y="197476"/>
            <a:ext cx="8596668" cy="768439"/>
          </a:xfrm>
        </p:spPr>
        <p:txBody>
          <a:bodyPr/>
          <a:lstStyle/>
          <a:p>
            <a:r>
              <a:rPr lang="en-US" dirty="0" smtClean="0"/>
              <a:t>Something Amazing!</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304" y="819562"/>
            <a:ext cx="3683358" cy="51515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4481847" y="1262130"/>
            <a:ext cx="6478055" cy="4708981"/>
          </a:xfrm>
          <a:prstGeom prst="rect">
            <a:avLst/>
          </a:prstGeom>
          <a:noFill/>
        </p:spPr>
        <p:txBody>
          <a:bodyPr wrap="none" rtlCol="0">
            <a:spAutoFit/>
          </a:bodyPr>
          <a:lstStyle/>
          <a:p>
            <a:pPr marL="342900" indent="-342900">
              <a:buFont typeface="Arial" panose="020B0604020202020204" pitchFamily="34" charset="0"/>
              <a:buChar char="•"/>
            </a:pPr>
            <a:r>
              <a:rPr lang="en-US" sz="2000" dirty="0" smtClean="0"/>
              <a:t>The first day that we explored the invitation</a:t>
            </a:r>
          </a:p>
          <a:p>
            <a:r>
              <a:rPr lang="en-US" sz="2000" dirty="0"/>
              <a:t> </a:t>
            </a:r>
            <a:r>
              <a:rPr lang="en-US" sz="2000" dirty="0" smtClean="0"/>
              <a:t>    some students thought that they would pretend </a:t>
            </a:r>
          </a:p>
          <a:p>
            <a:r>
              <a:rPr lang="en-US" sz="2000" dirty="0"/>
              <a:t> </a:t>
            </a:r>
            <a:r>
              <a:rPr lang="en-US" sz="2000" dirty="0" smtClean="0"/>
              <a:t>    to plant some of the pea seeds that we had been</a:t>
            </a:r>
          </a:p>
          <a:p>
            <a:r>
              <a:rPr lang="en-US" sz="2000" dirty="0"/>
              <a:t> </a:t>
            </a:r>
            <a:r>
              <a:rPr lang="en-US" sz="2000" dirty="0" smtClean="0"/>
              <a:t>    given to us from out local elevator. We thought </a:t>
            </a:r>
          </a:p>
          <a:p>
            <a:r>
              <a:rPr lang="en-US" sz="2000" dirty="0" smtClean="0"/>
              <a:t>     that we had removed them all from the dirt. We</a:t>
            </a:r>
          </a:p>
          <a:p>
            <a:r>
              <a:rPr lang="en-US" sz="2000" dirty="0"/>
              <a:t> </a:t>
            </a:r>
            <a:r>
              <a:rPr lang="en-US" sz="2000" dirty="0" smtClean="0"/>
              <a:t>    were wrong! During this students explore time </a:t>
            </a:r>
          </a:p>
          <a:p>
            <a:r>
              <a:rPr lang="en-US" sz="2000" dirty="0" smtClean="0"/>
              <a:t>     she found some of the forgotten pea seeds and was</a:t>
            </a:r>
          </a:p>
          <a:p>
            <a:r>
              <a:rPr lang="en-US" sz="2000" dirty="0" smtClean="0"/>
              <a:t>     amazed to find that they had began to grow! We</a:t>
            </a:r>
          </a:p>
          <a:p>
            <a:r>
              <a:rPr lang="en-US" sz="2000" dirty="0" smtClean="0"/>
              <a:t>     decided we should plant them in a proper pot and</a:t>
            </a:r>
          </a:p>
          <a:p>
            <a:r>
              <a:rPr lang="en-US" sz="2000" dirty="0"/>
              <a:t> </a:t>
            </a:r>
            <a:r>
              <a:rPr lang="en-US" sz="2000" dirty="0" smtClean="0"/>
              <a:t>    see what happens.</a:t>
            </a:r>
          </a:p>
          <a:p>
            <a:endParaRPr lang="en-US" sz="2000" dirty="0"/>
          </a:p>
          <a:p>
            <a:pPr marL="342900" indent="-342900">
              <a:buFont typeface="Arial" panose="020B0604020202020204" pitchFamily="34" charset="0"/>
              <a:buChar char="•"/>
            </a:pPr>
            <a:r>
              <a:rPr lang="en-US" sz="2000" dirty="0" smtClean="0"/>
              <a:t>Questions that arose:</a:t>
            </a:r>
          </a:p>
          <a:p>
            <a:pPr marL="800100" lvl="1" indent="-342900">
              <a:buFont typeface="Arial" panose="020B0604020202020204" pitchFamily="34" charset="0"/>
              <a:buChar char="•"/>
            </a:pPr>
            <a:r>
              <a:rPr lang="en-US" sz="2000" dirty="0" smtClean="0"/>
              <a:t>How did they grow without water?</a:t>
            </a:r>
          </a:p>
          <a:p>
            <a:pPr marL="800100" lvl="1" indent="-342900">
              <a:buFont typeface="Arial" panose="020B0604020202020204" pitchFamily="34" charset="0"/>
              <a:buChar char="•"/>
            </a:pPr>
            <a:r>
              <a:rPr lang="en-US" sz="2000" dirty="0" smtClean="0"/>
              <a:t>How did they grow without sun? </a:t>
            </a:r>
          </a:p>
          <a:p>
            <a:endParaRPr lang="en-US" sz="2000" dirty="0"/>
          </a:p>
        </p:txBody>
      </p:sp>
    </p:spTree>
    <p:extLst>
      <p:ext uri="{BB962C8B-B14F-4D97-AF65-F5344CB8AC3E}">
        <p14:creationId xmlns:p14="http://schemas.microsoft.com/office/powerpoint/2010/main" val="25411444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Guest Speakers: Edwards Farm Company</a:t>
            </a:r>
            <a:endParaRPr lang="en-US" dirty="0"/>
          </a:p>
        </p:txBody>
      </p:sp>
      <p:sp>
        <p:nvSpPr>
          <p:cNvPr id="3" name="Content Placeholder 2"/>
          <p:cNvSpPr>
            <a:spLocks noGrp="1"/>
          </p:cNvSpPr>
          <p:nvPr>
            <p:ph idx="1"/>
          </p:nvPr>
        </p:nvSpPr>
        <p:spPr>
          <a:xfrm>
            <a:off x="677334" y="1262131"/>
            <a:ext cx="8596668" cy="4779232"/>
          </a:xfrm>
        </p:spPr>
        <p:txBody>
          <a:bodyPr/>
          <a:lstStyle/>
          <a:p>
            <a:r>
              <a:rPr lang="en-US" dirty="0" smtClean="0"/>
              <a:t>Today we invited the owner operators of a seed cleaning plant in to explain to the students what they do. They explained how the seeds are cleaned, grown and what is done with them. It was a great presentation. We even got to keep some different kinds of seeds!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85" y="2582930"/>
            <a:ext cx="5305730" cy="3817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0048" y="2287509"/>
            <a:ext cx="5301957" cy="395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515836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91166"/>
          </a:xfrm>
        </p:spPr>
        <p:txBody>
          <a:bodyPr/>
          <a:lstStyle/>
          <a:p>
            <a:r>
              <a:rPr lang="en-US" dirty="0" smtClean="0"/>
              <a:t>Field Trip: Mortenson Farms</a:t>
            </a:r>
            <a:endParaRPr lang="en-US" dirty="0"/>
          </a:p>
        </p:txBody>
      </p:sp>
      <p:sp>
        <p:nvSpPr>
          <p:cNvPr id="3" name="Content Placeholder 2"/>
          <p:cNvSpPr>
            <a:spLocks noGrp="1"/>
          </p:cNvSpPr>
          <p:nvPr>
            <p:ph idx="1"/>
          </p:nvPr>
        </p:nvSpPr>
        <p:spPr>
          <a:xfrm>
            <a:off x="677334" y="1300767"/>
            <a:ext cx="8596668" cy="4740596"/>
          </a:xfrm>
        </p:spPr>
        <p:txBody>
          <a:bodyPr/>
          <a:lstStyle/>
          <a:p>
            <a:r>
              <a:rPr lang="en-US" dirty="0" smtClean="0"/>
              <a:t>After we learned about seeds we decided we needed to go and see how they get into the ground on a mass scale. We went out to a local farmers yard and he showed us and explained to us the whole process of seeding.</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14" y="2312912"/>
            <a:ext cx="48768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6247" y="3033561"/>
            <a:ext cx="6238059" cy="3508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76270" y="5482234"/>
            <a:ext cx="4496744" cy="646331"/>
          </a:xfrm>
          <a:prstGeom prst="rect">
            <a:avLst/>
          </a:prstGeom>
          <a:noFill/>
        </p:spPr>
        <p:txBody>
          <a:bodyPr wrap="none" rtlCol="0">
            <a:spAutoFit/>
          </a:bodyPr>
          <a:lstStyle/>
          <a:p>
            <a:r>
              <a:rPr lang="en-US" dirty="0" smtClean="0"/>
              <a:t>The bus ride was the first “amazing” part</a:t>
            </a:r>
          </a:p>
          <a:p>
            <a:r>
              <a:rPr lang="en-US" dirty="0" smtClean="0"/>
              <a:t>Of our trip out to Mortenson Farms!</a:t>
            </a:r>
            <a:endParaRPr lang="en-US" dirty="0"/>
          </a:p>
        </p:txBody>
      </p:sp>
    </p:spTree>
    <p:extLst>
      <p:ext uri="{BB962C8B-B14F-4D97-AF65-F5344CB8AC3E}">
        <p14:creationId xmlns:p14="http://schemas.microsoft.com/office/powerpoint/2010/main" val="32845558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25" y="0"/>
            <a:ext cx="4198513" cy="2361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5" y="2459865"/>
            <a:ext cx="2100062" cy="37334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3917" y="753414"/>
            <a:ext cx="2607972" cy="46363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4974" y="42661"/>
            <a:ext cx="4301544" cy="24196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7081" y="2562896"/>
            <a:ext cx="4288665" cy="2412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5340" y="3071611"/>
            <a:ext cx="2035667" cy="3618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2457081" y="5075886"/>
            <a:ext cx="4490332" cy="1200329"/>
          </a:xfrm>
          <a:prstGeom prst="rect">
            <a:avLst/>
          </a:prstGeom>
          <a:noFill/>
        </p:spPr>
        <p:txBody>
          <a:bodyPr wrap="none" rtlCol="0">
            <a:spAutoFit/>
          </a:bodyPr>
          <a:lstStyle/>
          <a:p>
            <a:r>
              <a:rPr lang="en-US" dirty="0" smtClean="0"/>
              <a:t>Logan showed the students all of the</a:t>
            </a:r>
          </a:p>
          <a:p>
            <a:r>
              <a:rPr lang="en-US" dirty="0" smtClean="0"/>
              <a:t>different parts of the seeding operation</a:t>
            </a:r>
          </a:p>
          <a:p>
            <a:r>
              <a:rPr lang="en-US" dirty="0"/>
              <a:t>s</a:t>
            </a:r>
            <a:r>
              <a:rPr lang="en-US" dirty="0" smtClean="0"/>
              <a:t>tarting with the tractor all the way back</a:t>
            </a:r>
          </a:p>
          <a:p>
            <a:r>
              <a:rPr lang="en-US" dirty="0" smtClean="0"/>
              <a:t>to the fertilizer tank! </a:t>
            </a:r>
            <a:endParaRPr lang="en-US" dirty="0"/>
          </a:p>
        </p:txBody>
      </p:sp>
    </p:spTree>
    <p:extLst>
      <p:ext uri="{BB962C8B-B14F-4D97-AF65-F5344CB8AC3E}">
        <p14:creationId xmlns:p14="http://schemas.microsoft.com/office/powerpoint/2010/main" val="1269390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6748" y="437883"/>
            <a:ext cx="4151032" cy="846854"/>
          </a:xfrm>
        </p:spPr>
        <p:txBody>
          <a:bodyPr>
            <a:noAutofit/>
          </a:bodyPr>
          <a:lstStyle/>
          <a:p>
            <a:r>
              <a:rPr lang="en-US" sz="6000" dirty="0" smtClean="0"/>
              <a:t>Thank You!</a:t>
            </a:r>
            <a:endParaRPr lang="en-US" sz="60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0242" b="10242"/>
          <a:stretch>
            <a:fillRect/>
          </a:stretch>
        </p:blipFill>
        <p:spPr>
          <a:xfrm rot="5400000">
            <a:off x="-387199" y="884026"/>
            <a:ext cx="3909474" cy="2321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p:cNvSpPr>
            <a:spLocks noGrp="1"/>
          </p:cNvSpPr>
          <p:nvPr>
            <p:ph type="body" sz="half" idx="2"/>
          </p:nvPr>
        </p:nvSpPr>
        <p:spPr>
          <a:xfrm>
            <a:off x="2993418" y="1304490"/>
            <a:ext cx="5684829" cy="2019429"/>
          </a:xfrm>
        </p:spPr>
        <p:txBody>
          <a:bodyPr>
            <a:normAutofit fontScale="85000" lnSpcReduction="10000"/>
          </a:bodyPr>
          <a:lstStyle/>
          <a:p>
            <a:r>
              <a:rPr lang="en-US" sz="1800" dirty="0" smtClean="0"/>
              <a:t>	</a:t>
            </a:r>
            <a:r>
              <a:rPr lang="en-US" sz="2600" dirty="0" smtClean="0"/>
              <a:t>The students decided that they needed to send thank you cards to the people that came to our room and the farmers who let us come out to their farm. They even went as far as wanting to thank the bus driver who drove us out to the farm</a:t>
            </a:r>
            <a:r>
              <a:rPr lang="en-US" sz="1800" dirty="0" smtClean="0"/>
              <a:t>!</a:t>
            </a:r>
            <a:endParaRPr lang="en-US" sz="1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1701" y="3343671"/>
            <a:ext cx="4221696" cy="27995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7656" y="173133"/>
            <a:ext cx="2376152" cy="4224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660" y="4218562"/>
            <a:ext cx="4410021" cy="2480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717796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6173" y="4348425"/>
            <a:ext cx="8596668" cy="1058124"/>
          </a:xfrm>
        </p:spPr>
        <p:txBody>
          <a:bodyPr>
            <a:normAutofit fontScale="90000"/>
          </a:bodyPr>
          <a:lstStyle/>
          <a:p>
            <a:pPr algn="ctr"/>
            <a:r>
              <a:rPr lang="en-US" dirty="0" smtClean="0"/>
              <a:t>Building Time: Where our plan started!</a:t>
            </a:r>
            <a:endParaRPr lang="en-US" dirty="0"/>
          </a:p>
        </p:txBody>
      </p:sp>
      <p:sp>
        <p:nvSpPr>
          <p:cNvPr id="3" name="Text Placeholder 2"/>
          <p:cNvSpPr>
            <a:spLocks noGrp="1"/>
          </p:cNvSpPr>
          <p:nvPr>
            <p:ph type="body" idx="1"/>
          </p:nvPr>
        </p:nvSpPr>
        <p:spPr>
          <a:xfrm>
            <a:off x="1226173" y="5406549"/>
            <a:ext cx="8596668" cy="1223682"/>
          </a:xfrm>
        </p:spPr>
        <p:txBody>
          <a:bodyPr/>
          <a:lstStyle/>
          <a:p>
            <a:r>
              <a:rPr lang="en-US" dirty="0" smtClean="0"/>
              <a:t>The students reviewed what they saw at the farm and I drew it on the board. Then we split into groups and each made a plan for their part of the operation.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8803" y="127747"/>
            <a:ext cx="7131408" cy="40114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22952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520" y="0"/>
            <a:ext cx="8596668" cy="775684"/>
          </a:xfrm>
        </p:spPr>
        <p:txBody>
          <a:bodyPr/>
          <a:lstStyle/>
          <a:p>
            <a:r>
              <a:rPr lang="en-US" dirty="0" smtClean="0"/>
              <a:t>Building our Operation! Day 1</a:t>
            </a:r>
            <a:endParaRPr lang="en-US" dirty="0"/>
          </a:p>
        </p:txBody>
      </p:sp>
      <p:sp>
        <p:nvSpPr>
          <p:cNvPr id="3" name="Text Placeholder 2"/>
          <p:cNvSpPr>
            <a:spLocks noGrp="1"/>
          </p:cNvSpPr>
          <p:nvPr>
            <p:ph type="body" idx="1"/>
          </p:nvPr>
        </p:nvSpPr>
        <p:spPr>
          <a:xfrm>
            <a:off x="440296" y="5273898"/>
            <a:ext cx="8596668" cy="1584102"/>
          </a:xfrm>
        </p:spPr>
        <p:txBody>
          <a:bodyPr>
            <a:normAutofit/>
          </a:bodyPr>
          <a:lstStyle/>
          <a:p>
            <a:r>
              <a:rPr lang="en-US" dirty="0" smtClean="0"/>
              <a:t>The students looked at the “blueprint” we had drawn on the board and went o work. They had great ideas, but putting it into action was hard. They needed a lot of help with the building part. But in the end it worked out fantastic!</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23" y="1368649"/>
            <a:ext cx="4051442" cy="3245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9954" y="775684"/>
            <a:ext cx="4100041" cy="2282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9327" y="3224144"/>
            <a:ext cx="4080668" cy="2049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0657" y="809894"/>
            <a:ext cx="3249422" cy="43629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30050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01706"/>
            <a:ext cx="8596668" cy="766482"/>
          </a:xfrm>
        </p:spPr>
        <p:txBody>
          <a:bodyPr>
            <a:normAutofit fontScale="90000"/>
          </a:bodyPr>
          <a:lstStyle/>
          <a:p>
            <a:r>
              <a:rPr lang="en-US" dirty="0" smtClean="0"/>
              <a:t>End of Day 1</a:t>
            </a:r>
            <a:r>
              <a:rPr lang="en-US" smtClean="0"/>
              <a:t>: Pieces </a:t>
            </a:r>
            <a:r>
              <a:rPr lang="en-US" dirty="0" smtClean="0"/>
              <a:t>built, now the detail!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0184" y="1930401"/>
            <a:ext cx="6906281" cy="44881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108" y="1930401"/>
            <a:ext cx="7200723" cy="4727491"/>
          </a:xfrm>
          <a:prstGeom prst="rect">
            <a:avLst/>
          </a:prstGeom>
        </p:spPr>
      </p:pic>
      <p:sp>
        <p:nvSpPr>
          <p:cNvPr id="6" name="TextBox 5"/>
          <p:cNvSpPr txBox="1"/>
          <p:nvPr/>
        </p:nvSpPr>
        <p:spPr>
          <a:xfrm>
            <a:off x="551003" y="1059672"/>
            <a:ext cx="1593257" cy="646331"/>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Tractor: </a:t>
            </a:r>
            <a:r>
              <a:rPr lang="en-US" dirty="0" smtClean="0"/>
              <a:t>Pulls</a:t>
            </a:r>
          </a:p>
          <a:p>
            <a:r>
              <a:rPr lang="en-US" dirty="0"/>
              <a:t>e</a:t>
            </a:r>
            <a:r>
              <a:rPr lang="en-US" dirty="0" smtClean="0"/>
              <a:t>verything. </a:t>
            </a:r>
            <a:endParaRPr lang="en-US" dirty="0"/>
          </a:p>
        </p:txBody>
      </p:sp>
      <p:sp>
        <p:nvSpPr>
          <p:cNvPr id="7" name="TextBox 6"/>
          <p:cNvSpPr txBox="1"/>
          <p:nvPr/>
        </p:nvSpPr>
        <p:spPr>
          <a:xfrm>
            <a:off x="2402677" y="1070473"/>
            <a:ext cx="2922595" cy="646331"/>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Seeder/Air drill: </a:t>
            </a:r>
            <a:r>
              <a:rPr lang="en-US" dirty="0" smtClean="0"/>
              <a:t>Puts the </a:t>
            </a:r>
          </a:p>
          <a:p>
            <a:r>
              <a:rPr lang="en-US" dirty="0"/>
              <a:t>s</a:t>
            </a:r>
            <a:r>
              <a:rPr lang="en-US" dirty="0" smtClean="0"/>
              <a:t>eeds into the ground. </a:t>
            </a:r>
            <a:endParaRPr lang="en-US" dirty="0"/>
          </a:p>
        </p:txBody>
      </p:sp>
      <p:sp>
        <p:nvSpPr>
          <p:cNvPr id="8" name="TextBox 7"/>
          <p:cNvSpPr txBox="1"/>
          <p:nvPr/>
        </p:nvSpPr>
        <p:spPr>
          <a:xfrm>
            <a:off x="5392270" y="1126128"/>
            <a:ext cx="2728632" cy="646331"/>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Air Cart: </a:t>
            </a:r>
            <a:r>
              <a:rPr lang="en-US" dirty="0"/>
              <a:t>H</a:t>
            </a:r>
            <a:r>
              <a:rPr lang="en-US" dirty="0" smtClean="0"/>
              <a:t>olds seed and</a:t>
            </a:r>
          </a:p>
          <a:p>
            <a:r>
              <a:rPr lang="en-US" dirty="0"/>
              <a:t>s</a:t>
            </a:r>
            <a:r>
              <a:rPr lang="en-US" dirty="0" smtClean="0"/>
              <a:t>ome fertilizer.</a:t>
            </a:r>
            <a:endParaRPr lang="en-US" dirty="0"/>
          </a:p>
        </p:txBody>
      </p:sp>
      <p:sp>
        <p:nvSpPr>
          <p:cNvPr id="9" name="TextBox 8"/>
          <p:cNvSpPr txBox="1"/>
          <p:nvPr/>
        </p:nvSpPr>
        <p:spPr>
          <a:xfrm>
            <a:off x="8619565" y="1126127"/>
            <a:ext cx="2341731" cy="646331"/>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Liquid Wagon: </a:t>
            </a:r>
            <a:r>
              <a:rPr lang="en-US" dirty="0" smtClean="0"/>
              <a:t>Holds</a:t>
            </a:r>
          </a:p>
          <a:p>
            <a:r>
              <a:rPr lang="en-US" dirty="0"/>
              <a:t>l</a:t>
            </a:r>
            <a:r>
              <a:rPr lang="en-US" dirty="0" smtClean="0"/>
              <a:t>iquid fertilizer</a:t>
            </a:r>
            <a:endParaRPr lang="en-US" dirty="0"/>
          </a:p>
        </p:txBody>
      </p:sp>
      <p:cxnSp>
        <p:nvCxnSpPr>
          <p:cNvPr id="11" name="Straight Arrow Connector 10"/>
          <p:cNvCxnSpPr/>
          <p:nvPr/>
        </p:nvCxnSpPr>
        <p:spPr>
          <a:xfrm>
            <a:off x="1347632" y="1706003"/>
            <a:ext cx="373592" cy="173644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a:off x="3550023" y="1706003"/>
            <a:ext cx="40343" cy="25881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H="1">
            <a:off x="6168431" y="1772458"/>
            <a:ext cx="161774" cy="13741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9545264" y="1772458"/>
            <a:ext cx="292582" cy="13741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01047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5943" y="2953690"/>
            <a:ext cx="2626103" cy="3604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5237" y="273174"/>
            <a:ext cx="2394978" cy="3696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7327" y="4149642"/>
            <a:ext cx="4281491" cy="2408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1612" y="3170337"/>
            <a:ext cx="1966354" cy="3495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867" y="273174"/>
            <a:ext cx="2079393" cy="3696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4217" y="273175"/>
            <a:ext cx="4374777" cy="2460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0" y="4639235"/>
            <a:ext cx="1417376" cy="1200329"/>
          </a:xfrm>
          <a:prstGeom prst="rect">
            <a:avLst/>
          </a:prstGeom>
          <a:noFill/>
        </p:spPr>
        <p:txBody>
          <a:bodyPr wrap="none" rtlCol="0">
            <a:spAutoFit/>
          </a:bodyPr>
          <a:lstStyle/>
          <a:p>
            <a:pPr marL="285750" indent="-285750">
              <a:buFont typeface="Arial" panose="020B0604020202020204" pitchFamily="34" charset="0"/>
              <a:buChar char="•"/>
            </a:pPr>
            <a:r>
              <a:rPr lang="en-US" dirty="0" smtClean="0"/>
              <a:t>The John</a:t>
            </a:r>
          </a:p>
          <a:p>
            <a:r>
              <a:rPr lang="en-US" dirty="0" smtClean="0"/>
              <a:t>Deer logo</a:t>
            </a:r>
          </a:p>
          <a:p>
            <a:r>
              <a:rPr lang="en-US" dirty="0"/>
              <a:t>w</a:t>
            </a:r>
            <a:r>
              <a:rPr lang="en-US" dirty="0" smtClean="0"/>
              <a:t>as a </a:t>
            </a:r>
          </a:p>
          <a:p>
            <a:r>
              <a:rPr lang="en-US" dirty="0"/>
              <a:t>f</a:t>
            </a:r>
            <a:r>
              <a:rPr lang="en-US" dirty="0" smtClean="0"/>
              <a:t>avorite!</a:t>
            </a:r>
            <a:endParaRPr lang="en-US" dirty="0"/>
          </a:p>
        </p:txBody>
      </p:sp>
      <p:sp>
        <p:nvSpPr>
          <p:cNvPr id="10" name="TextBox 9"/>
          <p:cNvSpPr txBox="1"/>
          <p:nvPr/>
        </p:nvSpPr>
        <p:spPr>
          <a:xfrm>
            <a:off x="10358994" y="626418"/>
            <a:ext cx="1864613" cy="1754326"/>
          </a:xfrm>
          <a:prstGeom prst="rect">
            <a:avLst/>
          </a:prstGeom>
          <a:noFill/>
        </p:spPr>
        <p:txBody>
          <a:bodyPr wrap="none" rtlCol="0">
            <a:spAutoFit/>
          </a:bodyPr>
          <a:lstStyle/>
          <a:p>
            <a:pPr marL="285750" indent="-285750">
              <a:buFont typeface="Arial" panose="020B0604020202020204" pitchFamily="34" charset="0"/>
              <a:buChar char="•"/>
            </a:pPr>
            <a:r>
              <a:rPr lang="en-US" dirty="0" smtClean="0"/>
              <a:t>Everyone </a:t>
            </a:r>
          </a:p>
          <a:p>
            <a:r>
              <a:rPr lang="en-US" dirty="0"/>
              <a:t>w</a:t>
            </a:r>
            <a:r>
              <a:rPr lang="en-US" dirty="0" smtClean="0"/>
              <a:t>as happy with </a:t>
            </a:r>
          </a:p>
          <a:p>
            <a:r>
              <a:rPr lang="en-US" dirty="0"/>
              <a:t>t</a:t>
            </a:r>
            <a:r>
              <a:rPr lang="en-US" dirty="0" smtClean="0"/>
              <a:t>he detail they </a:t>
            </a:r>
          </a:p>
          <a:p>
            <a:r>
              <a:rPr lang="en-US" dirty="0"/>
              <a:t>h</a:t>
            </a:r>
            <a:r>
              <a:rPr lang="en-US" dirty="0" smtClean="0"/>
              <a:t>ad added to </a:t>
            </a:r>
          </a:p>
          <a:p>
            <a:r>
              <a:rPr lang="en-US" dirty="0" smtClean="0"/>
              <a:t>the </a:t>
            </a:r>
          </a:p>
          <a:p>
            <a:r>
              <a:rPr lang="en-US" dirty="0"/>
              <a:t>e</a:t>
            </a:r>
            <a:r>
              <a:rPr lang="en-US" dirty="0" smtClean="0"/>
              <a:t>quipment!</a:t>
            </a:r>
            <a:endParaRPr lang="en-US" dirty="0"/>
          </a:p>
        </p:txBody>
      </p:sp>
      <p:sp>
        <p:nvSpPr>
          <p:cNvPr id="11" name="TextBox 10"/>
          <p:cNvSpPr txBox="1"/>
          <p:nvPr/>
        </p:nvSpPr>
        <p:spPr>
          <a:xfrm>
            <a:off x="7974816" y="3487046"/>
            <a:ext cx="1027845" cy="2862322"/>
          </a:xfrm>
          <a:prstGeom prst="rect">
            <a:avLst/>
          </a:prstGeom>
          <a:noFill/>
        </p:spPr>
        <p:txBody>
          <a:bodyPr wrap="none" rtlCol="0">
            <a:spAutoFit/>
          </a:bodyPr>
          <a:lstStyle/>
          <a:p>
            <a:pPr marL="285750" indent="-285750">
              <a:buFont typeface="Arial" panose="020B0604020202020204" pitchFamily="34" charset="0"/>
              <a:buChar char="•"/>
            </a:pPr>
            <a:r>
              <a:rPr lang="en-US" dirty="0" smtClean="0"/>
              <a:t>This</a:t>
            </a:r>
          </a:p>
          <a:p>
            <a:r>
              <a:rPr lang="en-US" dirty="0"/>
              <a:t>g</a:t>
            </a:r>
            <a:r>
              <a:rPr lang="en-US" dirty="0" smtClean="0"/>
              <a:t>roup</a:t>
            </a:r>
          </a:p>
          <a:p>
            <a:r>
              <a:rPr lang="en-US" dirty="0"/>
              <a:t>w</a:t>
            </a:r>
            <a:r>
              <a:rPr lang="en-US" dirty="0" smtClean="0"/>
              <a:t>as </a:t>
            </a:r>
          </a:p>
          <a:p>
            <a:r>
              <a:rPr lang="en-US" dirty="0"/>
              <a:t>v</a:t>
            </a:r>
            <a:r>
              <a:rPr lang="en-US" dirty="0" smtClean="0"/>
              <a:t>ery </a:t>
            </a:r>
          </a:p>
          <a:p>
            <a:r>
              <a:rPr lang="en-US" dirty="0"/>
              <a:t>l</a:t>
            </a:r>
            <a:r>
              <a:rPr lang="en-US" dirty="0" smtClean="0"/>
              <a:t>iteral</a:t>
            </a:r>
          </a:p>
          <a:p>
            <a:r>
              <a:rPr lang="en-US" dirty="0"/>
              <a:t>w</a:t>
            </a:r>
            <a:r>
              <a:rPr lang="en-US" dirty="0" smtClean="0"/>
              <a:t>hen it</a:t>
            </a:r>
          </a:p>
          <a:p>
            <a:r>
              <a:rPr lang="en-US" dirty="0"/>
              <a:t>c</a:t>
            </a:r>
            <a:r>
              <a:rPr lang="en-US" dirty="0" smtClean="0"/>
              <a:t>ame to</a:t>
            </a:r>
          </a:p>
          <a:p>
            <a:r>
              <a:rPr lang="en-US" dirty="0"/>
              <a:t>t</a:t>
            </a:r>
            <a:r>
              <a:rPr lang="en-US" dirty="0" smtClean="0"/>
              <a:t>he logo</a:t>
            </a:r>
          </a:p>
          <a:p>
            <a:r>
              <a:rPr lang="en-US" dirty="0"/>
              <a:t>o</a:t>
            </a:r>
            <a:r>
              <a:rPr lang="en-US" dirty="0" smtClean="0"/>
              <a:t>n their</a:t>
            </a:r>
          </a:p>
          <a:p>
            <a:r>
              <a:rPr lang="en-US" dirty="0"/>
              <a:t>p</a:t>
            </a:r>
            <a:r>
              <a:rPr lang="en-US" dirty="0" smtClean="0"/>
              <a:t>iece.</a:t>
            </a:r>
            <a:endParaRPr lang="en-US" dirty="0"/>
          </a:p>
        </p:txBody>
      </p:sp>
      <p:sp>
        <p:nvSpPr>
          <p:cNvPr id="12" name="TextBox 11"/>
          <p:cNvSpPr txBox="1"/>
          <p:nvPr/>
        </p:nvSpPr>
        <p:spPr>
          <a:xfrm>
            <a:off x="2468656" y="0"/>
            <a:ext cx="785183" cy="3785652"/>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T</a:t>
            </a:r>
          </a:p>
          <a:p>
            <a:r>
              <a:rPr lang="en-US" sz="2400" b="1" dirty="0" smtClean="0">
                <a:effectLst>
                  <a:outerShdw blurRad="38100" dist="38100" dir="2700000" algn="tl">
                    <a:srgbClr val="000000">
                      <a:alpha val="43137"/>
                    </a:srgbClr>
                  </a:outerShdw>
                </a:effectLst>
              </a:rPr>
              <a:t>H</a:t>
            </a:r>
          </a:p>
          <a:p>
            <a:r>
              <a:rPr lang="en-US" sz="2400" b="1" dirty="0" smtClean="0">
                <a:effectLst>
                  <a:outerShdw blurRad="38100" dist="38100" dir="2700000" algn="tl">
                    <a:srgbClr val="000000">
                      <a:alpha val="43137"/>
                    </a:srgbClr>
                  </a:outerShdw>
                </a:effectLst>
              </a:rPr>
              <a:t>E  </a:t>
            </a:r>
          </a:p>
          <a:p>
            <a:r>
              <a:rPr lang="en-US" sz="2400" b="1" dirty="0" smtClean="0">
                <a:effectLst>
                  <a:outerShdw blurRad="38100" dist="38100" dir="2700000" algn="tl">
                    <a:srgbClr val="000000">
                      <a:alpha val="43137"/>
                    </a:srgbClr>
                  </a:outerShdw>
                </a:effectLst>
              </a:rPr>
              <a:t>    D</a:t>
            </a:r>
          </a:p>
          <a:p>
            <a:r>
              <a:rPr lang="en-US" sz="2400" b="1" dirty="0" smtClean="0">
                <a:effectLst>
                  <a:outerShdw blurRad="38100" dist="38100" dir="2700000" algn="tl">
                    <a:srgbClr val="000000">
                      <a:alpha val="43137"/>
                    </a:srgbClr>
                  </a:outerShdw>
                </a:effectLst>
              </a:rPr>
              <a:t>D  A</a:t>
            </a:r>
          </a:p>
          <a:p>
            <a:r>
              <a:rPr lang="en-US" sz="2400" b="1" dirty="0" smtClean="0">
                <a:effectLst>
                  <a:outerShdw blurRad="38100" dist="38100" dir="2700000" algn="tl">
                    <a:srgbClr val="000000">
                      <a:alpha val="43137"/>
                    </a:srgbClr>
                  </a:outerShdw>
                </a:effectLst>
              </a:rPr>
              <a:t>E  Y</a:t>
            </a:r>
          </a:p>
          <a:p>
            <a:r>
              <a:rPr lang="en-US" sz="2400" b="1" dirty="0" smtClean="0">
                <a:effectLst>
                  <a:outerShdw blurRad="38100" dist="38100" dir="2700000" algn="tl">
                    <a:srgbClr val="000000">
                      <a:alpha val="43137"/>
                    </a:srgbClr>
                  </a:outerShdw>
                </a:effectLst>
              </a:rPr>
              <a:t>T</a:t>
            </a:r>
          </a:p>
          <a:p>
            <a:r>
              <a:rPr lang="en-US" sz="2400" b="1" dirty="0" smtClean="0">
                <a:effectLst>
                  <a:outerShdw blurRad="38100" dist="38100" dir="2700000" algn="tl">
                    <a:srgbClr val="000000">
                      <a:alpha val="43137"/>
                    </a:srgbClr>
                  </a:outerShdw>
                </a:effectLst>
              </a:rPr>
              <a:t>A  2</a:t>
            </a:r>
          </a:p>
          <a:p>
            <a:r>
              <a:rPr lang="en-US" sz="2400" b="1" dirty="0" smtClean="0">
                <a:effectLst>
                  <a:outerShdw blurRad="38100" dist="38100" dir="2700000" algn="tl">
                    <a:srgbClr val="000000">
                      <a:alpha val="43137"/>
                    </a:srgbClr>
                  </a:outerShdw>
                </a:effectLst>
              </a:rPr>
              <a:t>I</a:t>
            </a:r>
          </a:p>
          <a:p>
            <a:r>
              <a:rPr lang="en-US" sz="2400" b="1" dirty="0">
                <a:effectLst>
                  <a:outerShdw blurRad="38100" dist="38100" dir="2700000" algn="tl">
                    <a:srgbClr val="000000">
                      <a:alpha val="43137"/>
                    </a:srgbClr>
                  </a:outerShdw>
                </a:effectLst>
              </a:rPr>
              <a:t>L</a:t>
            </a:r>
          </a:p>
        </p:txBody>
      </p:sp>
    </p:spTree>
    <p:extLst>
      <p:ext uri="{BB962C8B-B14F-4D97-AF65-F5344CB8AC3E}">
        <p14:creationId xmlns:p14="http://schemas.microsoft.com/office/powerpoint/2010/main" val="4218625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020" y="375796"/>
            <a:ext cx="7766936" cy="1183341"/>
          </a:xfrm>
        </p:spPr>
        <p:txBody>
          <a:bodyPr/>
          <a:lstStyle/>
          <a:p>
            <a:r>
              <a:rPr lang="en-US" dirty="0" smtClean="0"/>
              <a:t>Putting content on our Information Boards</a:t>
            </a:r>
            <a:endParaRPr lang="en-US" dirty="0"/>
          </a:p>
        </p:txBody>
      </p:sp>
      <p:sp>
        <p:nvSpPr>
          <p:cNvPr id="3" name="Subtitle 2"/>
          <p:cNvSpPr>
            <a:spLocks noGrp="1"/>
          </p:cNvSpPr>
          <p:nvPr>
            <p:ph type="subTitle" idx="1"/>
          </p:nvPr>
        </p:nvSpPr>
        <p:spPr>
          <a:xfrm>
            <a:off x="8969457" y="5283972"/>
            <a:ext cx="3173684" cy="1438835"/>
          </a:xfrm>
        </p:spPr>
        <p:txBody>
          <a:bodyPr>
            <a:normAutofit/>
          </a:bodyPr>
          <a:lstStyle/>
          <a:p>
            <a:r>
              <a:rPr lang="en-US" dirty="0" smtClean="0">
                <a:solidFill>
                  <a:schemeClr val="tx1"/>
                </a:solidFill>
              </a:rPr>
              <a:t>The students recorded </a:t>
            </a:r>
          </a:p>
          <a:p>
            <a:r>
              <a:rPr lang="en-US" dirty="0">
                <a:solidFill>
                  <a:schemeClr val="tx1"/>
                </a:solidFill>
              </a:rPr>
              <a:t>i</a:t>
            </a:r>
            <a:r>
              <a:rPr lang="en-US" dirty="0" smtClean="0">
                <a:solidFill>
                  <a:schemeClr val="tx1"/>
                </a:solidFill>
              </a:rPr>
              <a:t>nformation they knew about the piece of equipment the built.</a:t>
            </a:r>
            <a:endParaRPr lang="en-US"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20" y="1586754"/>
            <a:ext cx="2782545" cy="4946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8979" y="1567108"/>
            <a:ext cx="2782545" cy="4946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0800" y="1586754"/>
            <a:ext cx="2782545" cy="4946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7759" y="188260"/>
            <a:ext cx="2783541" cy="49485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4873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57" y="146306"/>
            <a:ext cx="8596668" cy="1320800"/>
          </a:xfrm>
        </p:spPr>
        <p:txBody>
          <a:bodyPr>
            <a:normAutofit/>
          </a:bodyPr>
          <a:lstStyle/>
          <a:p>
            <a:r>
              <a:rPr lang="en-US" sz="3200" dirty="0" smtClean="0"/>
              <a:t>Phase 1: Beginning the Project</a:t>
            </a:r>
            <a:endParaRPr lang="en-US" sz="3200" dirty="0"/>
          </a:p>
        </p:txBody>
      </p:sp>
      <p:sp>
        <p:nvSpPr>
          <p:cNvPr id="3" name="Content Placeholder 2"/>
          <p:cNvSpPr>
            <a:spLocks noGrp="1"/>
          </p:cNvSpPr>
          <p:nvPr>
            <p:ph idx="1"/>
          </p:nvPr>
        </p:nvSpPr>
        <p:spPr>
          <a:xfrm>
            <a:off x="424774" y="788301"/>
            <a:ext cx="8596668" cy="735949"/>
          </a:xfrm>
        </p:spPr>
        <p:txBody>
          <a:bodyPr/>
          <a:lstStyle/>
          <a:p>
            <a:r>
              <a:rPr lang="en-US" dirty="0" smtClean="0"/>
              <a:t>Planning Webs: Teacher Curriculum based</a:t>
            </a:r>
          </a:p>
          <a:p>
            <a:pPr lvl="4"/>
            <a:r>
              <a:rPr lang="en-US" dirty="0" smtClean="0"/>
              <a:t>Based on the Kindergarten Curriculum</a:t>
            </a:r>
          </a:p>
          <a:p>
            <a:endParaRPr lang="en-US" dirty="0"/>
          </a:p>
        </p:txBody>
      </p:sp>
      <p:sp>
        <p:nvSpPr>
          <p:cNvPr id="5" name="Oval 4"/>
          <p:cNvSpPr/>
          <p:nvPr/>
        </p:nvSpPr>
        <p:spPr>
          <a:xfrm>
            <a:off x="3642430" y="2319958"/>
            <a:ext cx="2590946" cy="121061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Seeds/Seeding/Farming</a:t>
            </a:r>
            <a:endParaRPr lang="en-US" dirty="0"/>
          </a:p>
        </p:txBody>
      </p:sp>
      <p:sp>
        <p:nvSpPr>
          <p:cNvPr id="6" name="Rectangle 5"/>
          <p:cNvSpPr/>
          <p:nvPr/>
        </p:nvSpPr>
        <p:spPr>
          <a:xfrm>
            <a:off x="7835892" y="2368048"/>
            <a:ext cx="1398246" cy="11625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Arts Ed:</a:t>
            </a:r>
          </a:p>
          <a:p>
            <a:pPr algn="ctr"/>
            <a:r>
              <a:rPr lang="en-US" dirty="0" smtClean="0"/>
              <a:t>CPK.2-4</a:t>
            </a:r>
          </a:p>
          <a:p>
            <a:pPr algn="ctr"/>
            <a:r>
              <a:rPr lang="en-US" dirty="0" smtClean="0"/>
              <a:t>CRK.1</a:t>
            </a:r>
          </a:p>
          <a:p>
            <a:pPr algn="ctr"/>
            <a:r>
              <a:rPr lang="en-US" dirty="0" smtClean="0"/>
              <a:t>CHK.1 </a:t>
            </a:r>
            <a:endParaRPr lang="en-US" dirty="0"/>
          </a:p>
        </p:txBody>
      </p:sp>
      <p:sp>
        <p:nvSpPr>
          <p:cNvPr id="7" name="Rectangle 6"/>
          <p:cNvSpPr/>
          <p:nvPr/>
        </p:nvSpPr>
        <p:spPr>
          <a:xfrm>
            <a:off x="5421949" y="4024905"/>
            <a:ext cx="1384398" cy="11008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smtClean="0"/>
          </a:p>
          <a:p>
            <a:pPr algn="ctr"/>
            <a:endParaRPr lang="en-US" dirty="0" smtClean="0"/>
          </a:p>
          <a:p>
            <a:pPr algn="ctr"/>
            <a:r>
              <a:rPr lang="en-US" dirty="0" smtClean="0"/>
              <a:t>MATH:</a:t>
            </a:r>
          </a:p>
          <a:p>
            <a:pPr algn="ctr"/>
            <a:r>
              <a:rPr lang="en-US" dirty="0" smtClean="0"/>
              <a:t> NK.1,3,4,5</a:t>
            </a:r>
          </a:p>
          <a:p>
            <a:pPr algn="ctr"/>
            <a:r>
              <a:rPr lang="en-US" dirty="0" smtClean="0"/>
              <a:t>PK.1</a:t>
            </a:r>
          </a:p>
          <a:p>
            <a:pPr algn="ctr"/>
            <a:r>
              <a:rPr lang="en-US" dirty="0" smtClean="0"/>
              <a:t>SSK.1,2,3</a:t>
            </a:r>
          </a:p>
          <a:p>
            <a:pPr algn="ctr"/>
            <a:endParaRPr lang="en-US" dirty="0" smtClean="0"/>
          </a:p>
          <a:p>
            <a:pPr algn="ctr"/>
            <a:endParaRPr lang="en-US" dirty="0"/>
          </a:p>
        </p:txBody>
      </p:sp>
      <p:sp>
        <p:nvSpPr>
          <p:cNvPr id="8" name="Rectangle 7"/>
          <p:cNvSpPr/>
          <p:nvPr/>
        </p:nvSpPr>
        <p:spPr>
          <a:xfrm>
            <a:off x="7633906" y="4505382"/>
            <a:ext cx="1471400" cy="16396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1400" dirty="0" smtClean="0"/>
              <a:t>Count seeds</a:t>
            </a:r>
          </a:p>
          <a:p>
            <a:pPr marL="285750" indent="-285750">
              <a:buFont typeface="Arial" panose="020B0604020202020204" pitchFamily="34" charset="0"/>
              <a:buChar char="•"/>
            </a:pPr>
            <a:r>
              <a:rPr lang="en-US" sz="1400" dirty="0" smtClean="0"/>
              <a:t>Make graphs</a:t>
            </a:r>
          </a:p>
          <a:p>
            <a:pPr marL="285750" indent="-285750">
              <a:buFont typeface="Arial" panose="020B0604020202020204" pitchFamily="34" charset="0"/>
              <a:buChar char="•"/>
            </a:pPr>
            <a:r>
              <a:rPr lang="en-US" sz="1400" dirty="0" smtClean="0"/>
              <a:t>Grouping seeds</a:t>
            </a:r>
          </a:p>
          <a:p>
            <a:pPr marL="285750" indent="-285750">
              <a:buFont typeface="Arial" panose="020B0604020202020204" pitchFamily="34" charset="0"/>
              <a:buChar char="•"/>
            </a:pPr>
            <a:r>
              <a:rPr lang="en-US" sz="1400" dirty="0" smtClean="0"/>
              <a:t>Measure length </a:t>
            </a:r>
          </a:p>
          <a:p>
            <a:pPr marL="285750" indent="-285750" algn="ctr">
              <a:buFont typeface="Arial" panose="020B0604020202020204" pitchFamily="34" charset="0"/>
              <a:buChar char="•"/>
            </a:pPr>
            <a:endParaRPr lang="en-US" sz="1400" dirty="0"/>
          </a:p>
        </p:txBody>
      </p:sp>
      <p:sp>
        <p:nvSpPr>
          <p:cNvPr id="9" name="Rectangle 8"/>
          <p:cNvSpPr/>
          <p:nvPr/>
        </p:nvSpPr>
        <p:spPr>
          <a:xfrm>
            <a:off x="2039914" y="2254559"/>
            <a:ext cx="1097561" cy="12760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Social:</a:t>
            </a:r>
          </a:p>
          <a:p>
            <a:pPr algn="ctr"/>
            <a:r>
              <a:rPr lang="en-US" dirty="0" smtClean="0"/>
              <a:t>INK.1</a:t>
            </a:r>
          </a:p>
          <a:p>
            <a:pPr algn="ctr"/>
            <a:r>
              <a:rPr lang="en-US" dirty="0" smtClean="0"/>
              <a:t>DRK.1 </a:t>
            </a:r>
            <a:endParaRPr lang="en-US" dirty="0"/>
          </a:p>
        </p:txBody>
      </p:sp>
      <p:sp>
        <p:nvSpPr>
          <p:cNvPr id="10" name="Rectangle 9"/>
          <p:cNvSpPr/>
          <p:nvPr/>
        </p:nvSpPr>
        <p:spPr>
          <a:xfrm>
            <a:off x="3353597" y="4024905"/>
            <a:ext cx="1280908" cy="11008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smtClean="0"/>
          </a:p>
          <a:p>
            <a:pPr algn="ctr"/>
            <a:r>
              <a:rPr lang="en-US" dirty="0" smtClean="0"/>
              <a:t>ELA:</a:t>
            </a:r>
          </a:p>
          <a:p>
            <a:pPr algn="ctr"/>
            <a:r>
              <a:rPr lang="en-US" dirty="0" smtClean="0"/>
              <a:t>CRK.1-4</a:t>
            </a:r>
          </a:p>
          <a:p>
            <a:pPr algn="ctr"/>
            <a:r>
              <a:rPr lang="en-US" dirty="0" smtClean="0"/>
              <a:t>CCK.1-4</a:t>
            </a:r>
          </a:p>
          <a:p>
            <a:pPr algn="ctr"/>
            <a:r>
              <a:rPr lang="en-US" dirty="0" smtClean="0"/>
              <a:t>ARK.1-2</a:t>
            </a:r>
          </a:p>
          <a:p>
            <a:pPr algn="ctr"/>
            <a:r>
              <a:rPr lang="en-US" dirty="0" smtClean="0"/>
              <a:t> </a:t>
            </a:r>
            <a:endParaRPr lang="en-US" dirty="0"/>
          </a:p>
        </p:txBody>
      </p:sp>
      <p:sp>
        <p:nvSpPr>
          <p:cNvPr id="11" name="Rectangle 10"/>
          <p:cNvSpPr/>
          <p:nvPr/>
        </p:nvSpPr>
        <p:spPr>
          <a:xfrm>
            <a:off x="1208206" y="4260881"/>
            <a:ext cx="1713149" cy="24618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1400" dirty="0" smtClean="0"/>
              <a:t>Read books</a:t>
            </a:r>
          </a:p>
          <a:p>
            <a:pPr marL="285750" indent="-285750">
              <a:buFont typeface="Arial" panose="020B0604020202020204" pitchFamily="34" charset="0"/>
              <a:buChar char="•"/>
            </a:pPr>
            <a:r>
              <a:rPr lang="en-US" sz="1400" dirty="0" smtClean="0"/>
              <a:t>Represent in a variety of ways</a:t>
            </a:r>
          </a:p>
          <a:p>
            <a:pPr marL="285750" indent="-285750">
              <a:buFont typeface="Arial" panose="020B0604020202020204" pitchFamily="34" charset="0"/>
              <a:buChar char="•"/>
            </a:pPr>
            <a:r>
              <a:rPr lang="en-US" sz="1400" dirty="0" smtClean="0"/>
              <a:t>Make books</a:t>
            </a:r>
          </a:p>
          <a:p>
            <a:pPr marL="285750" indent="-285750">
              <a:buFont typeface="Arial" panose="020B0604020202020204" pitchFamily="34" charset="0"/>
              <a:buChar char="•"/>
            </a:pPr>
            <a:r>
              <a:rPr lang="en-US" sz="1400" dirty="0" smtClean="0"/>
              <a:t>Have a local expert come in and do a demonstration</a:t>
            </a:r>
          </a:p>
          <a:p>
            <a:pPr marL="285750" indent="-285750">
              <a:buFont typeface="Arial" panose="020B0604020202020204" pitchFamily="34" charset="0"/>
              <a:buChar char="•"/>
            </a:pPr>
            <a:r>
              <a:rPr lang="en-US" sz="1400" dirty="0" smtClean="0"/>
              <a:t>Record information</a:t>
            </a:r>
          </a:p>
          <a:p>
            <a:pPr marL="285750" indent="-285750">
              <a:buFont typeface="Arial" panose="020B0604020202020204" pitchFamily="34" charset="0"/>
              <a:buChar char="•"/>
            </a:pPr>
            <a:endParaRPr lang="en-US" sz="1400" dirty="0"/>
          </a:p>
        </p:txBody>
      </p:sp>
      <p:cxnSp>
        <p:nvCxnSpPr>
          <p:cNvPr id="12" name="Straight Connector 11"/>
          <p:cNvCxnSpPr>
            <a:stCxn id="5" idx="2"/>
            <a:endCxn id="9" idx="3"/>
          </p:cNvCxnSpPr>
          <p:nvPr/>
        </p:nvCxnSpPr>
        <p:spPr>
          <a:xfrm flipH="1" flipV="1">
            <a:off x="3137475" y="2892566"/>
            <a:ext cx="504955" cy="32699"/>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a:endCxn id="10" idx="0"/>
          </p:cNvCxnSpPr>
          <p:nvPr/>
        </p:nvCxnSpPr>
        <p:spPr>
          <a:xfrm flipH="1">
            <a:off x="3994051" y="3530572"/>
            <a:ext cx="507060" cy="494333"/>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a:stCxn id="5" idx="5"/>
            <a:endCxn id="7" idx="0"/>
          </p:cNvCxnSpPr>
          <p:nvPr/>
        </p:nvCxnSpPr>
        <p:spPr>
          <a:xfrm>
            <a:off x="5853941" y="3353282"/>
            <a:ext cx="260207" cy="671623"/>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a:endCxn id="11" idx="3"/>
          </p:cNvCxnSpPr>
          <p:nvPr/>
        </p:nvCxnSpPr>
        <p:spPr>
          <a:xfrm flipH="1">
            <a:off x="2921355" y="5125792"/>
            <a:ext cx="432242" cy="366035"/>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6806347" y="4790941"/>
            <a:ext cx="828409" cy="321973"/>
          </a:xfrm>
          <a:prstGeom prst="line">
            <a:avLst/>
          </a:prstGeom>
        </p:spPr>
        <p:style>
          <a:lnRef idx="1">
            <a:schemeClr val="dk1"/>
          </a:lnRef>
          <a:fillRef idx="0">
            <a:schemeClr val="dk1"/>
          </a:fillRef>
          <a:effectRef idx="0">
            <a:schemeClr val="dk1"/>
          </a:effectRef>
          <a:fontRef idx="minor">
            <a:schemeClr val="tx1"/>
          </a:fontRef>
        </p:style>
      </p:cxnSp>
      <p:sp>
        <p:nvSpPr>
          <p:cNvPr id="23" name="Rectangle 22"/>
          <p:cNvSpPr/>
          <p:nvPr/>
        </p:nvSpPr>
        <p:spPr>
          <a:xfrm>
            <a:off x="32708" y="1377331"/>
            <a:ext cx="1452118" cy="24992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Physical features of a plant</a:t>
            </a:r>
          </a:p>
          <a:p>
            <a:pPr marL="285750" indent="-285750">
              <a:buFont typeface="Arial" panose="020B0604020202020204" pitchFamily="34" charset="0"/>
              <a:buChar char="•"/>
            </a:pPr>
            <a:r>
              <a:rPr lang="en-US" sz="1400" dirty="0" smtClean="0"/>
              <a:t>Similarities and differences</a:t>
            </a:r>
          </a:p>
          <a:p>
            <a:pPr marL="285750" indent="-285750">
              <a:buFont typeface="Arial" panose="020B0604020202020204" pitchFamily="34" charset="0"/>
              <a:buChar char="•"/>
            </a:pPr>
            <a:r>
              <a:rPr lang="en-US" sz="1400" dirty="0" smtClean="0"/>
              <a:t>Build a farm</a:t>
            </a:r>
          </a:p>
          <a:p>
            <a:pPr marL="285750" indent="-285750">
              <a:buFont typeface="Arial" panose="020B0604020202020204" pitchFamily="34" charset="0"/>
              <a:buChar char="•"/>
            </a:pPr>
            <a:endParaRPr lang="en-US" sz="1400" dirty="0" smtClean="0"/>
          </a:p>
          <a:p>
            <a:pPr marL="285750" indent="-285750" algn="ctr">
              <a:buFont typeface="Arial" panose="020B0604020202020204" pitchFamily="34" charset="0"/>
              <a:buChar char="•"/>
            </a:pPr>
            <a:endParaRPr lang="en-US" sz="1400" dirty="0"/>
          </a:p>
        </p:txBody>
      </p:sp>
      <p:sp>
        <p:nvSpPr>
          <p:cNvPr id="25" name="Rectangle 24"/>
          <p:cNvSpPr/>
          <p:nvPr/>
        </p:nvSpPr>
        <p:spPr>
          <a:xfrm>
            <a:off x="9789226" y="185028"/>
            <a:ext cx="1177177" cy="10776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smtClean="0"/>
          </a:p>
          <a:p>
            <a:pPr algn="ctr"/>
            <a:r>
              <a:rPr lang="en-US" dirty="0" smtClean="0"/>
              <a:t>Science:</a:t>
            </a:r>
          </a:p>
          <a:p>
            <a:pPr algn="ctr"/>
            <a:r>
              <a:rPr lang="en-US" dirty="0" smtClean="0"/>
              <a:t>LTK.1</a:t>
            </a:r>
          </a:p>
          <a:p>
            <a:pPr algn="ctr"/>
            <a:r>
              <a:rPr lang="en-US" dirty="0" smtClean="0"/>
              <a:t>FEK.1</a:t>
            </a:r>
          </a:p>
          <a:p>
            <a:pPr algn="ctr"/>
            <a:endParaRPr lang="en-US" dirty="0"/>
          </a:p>
          <a:p>
            <a:pPr algn="ctr"/>
            <a:r>
              <a:rPr lang="en-US" dirty="0" smtClean="0"/>
              <a:t> </a:t>
            </a:r>
            <a:endParaRPr lang="en-US" dirty="0"/>
          </a:p>
        </p:txBody>
      </p:sp>
      <p:cxnSp>
        <p:nvCxnSpPr>
          <p:cNvPr id="27" name="Straight Connector 26"/>
          <p:cNvCxnSpPr/>
          <p:nvPr/>
        </p:nvCxnSpPr>
        <p:spPr>
          <a:xfrm flipV="1">
            <a:off x="6233375" y="1262671"/>
            <a:ext cx="3555851" cy="1515399"/>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a:stCxn id="5" idx="6"/>
          </p:cNvCxnSpPr>
          <p:nvPr/>
        </p:nvCxnSpPr>
        <p:spPr>
          <a:xfrm>
            <a:off x="6233376" y="2925265"/>
            <a:ext cx="1602515" cy="381725"/>
          </a:xfrm>
          <a:prstGeom prst="line">
            <a:avLst/>
          </a:prstGeom>
        </p:spPr>
        <p:style>
          <a:lnRef idx="1">
            <a:schemeClr val="dk1"/>
          </a:lnRef>
          <a:fillRef idx="0">
            <a:schemeClr val="dk1"/>
          </a:fillRef>
          <a:effectRef idx="0">
            <a:schemeClr val="dk1"/>
          </a:effectRef>
          <a:fontRef idx="minor">
            <a:schemeClr val="tx1"/>
          </a:fontRef>
        </p:style>
      </p:cxnSp>
      <p:sp>
        <p:nvSpPr>
          <p:cNvPr id="32" name="Rectangle 31"/>
          <p:cNvSpPr/>
          <p:nvPr/>
        </p:nvSpPr>
        <p:spPr>
          <a:xfrm>
            <a:off x="10426837" y="1377331"/>
            <a:ext cx="1575405" cy="31280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1400" dirty="0" smtClean="0"/>
              <a:t>Have a discussion about plants</a:t>
            </a:r>
          </a:p>
          <a:p>
            <a:pPr marL="285750" indent="-285750">
              <a:buFont typeface="Arial" panose="020B0604020202020204" pitchFamily="34" charset="0"/>
              <a:buChar char="•"/>
            </a:pPr>
            <a:r>
              <a:rPr lang="en-US" sz="1400" dirty="0" smtClean="0"/>
              <a:t>Compare different types of plants and seeds</a:t>
            </a:r>
          </a:p>
          <a:p>
            <a:pPr marL="285750" indent="-285750">
              <a:buFont typeface="Arial" panose="020B0604020202020204" pitchFamily="34" charset="0"/>
              <a:buChar char="•"/>
            </a:pPr>
            <a:r>
              <a:rPr lang="en-US" sz="1400" dirty="0" smtClean="0"/>
              <a:t>What do plants need to live</a:t>
            </a:r>
          </a:p>
          <a:p>
            <a:pPr marL="285750" indent="-285750">
              <a:buFont typeface="Arial" panose="020B0604020202020204" pitchFamily="34" charset="0"/>
              <a:buChar char="•"/>
            </a:pPr>
            <a:r>
              <a:rPr lang="en-US" sz="1400" dirty="0" smtClean="0"/>
              <a:t>Use materials to build a seeding operation</a:t>
            </a:r>
            <a:endParaRPr lang="en-US" sz="1400" dirty="0"/>
          </a:p>
        </p:txBody>
      </p:sp>
      <p:sp>
        <p:nvSpPr>
          <p:cNvPr id="33" name="Rectangle 32"/>
          <p:cNvSpPr/>
          <p:nvPr/>
        </p:nvSpPr>
        <p:spPr>
          <a:xfrm>
            <a:off x="9293035" y="4681725"/>
            <a:ext cx="1593341" cy="20915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1400" dirty="0" smtClean="0"/>
              <a:t>Learn the song, ‘Farmer in the Dell’</a:t>
            </a:r>
          </a:p>
          <a:p>
            <a:pPr marL="285750" indent="-285750">
              <a:buFont typeface="Arial" panose="020B0604020202020204" pitchFamily="34" charset="0"/>
              <a:buChar char="•"/>
            </a:pPr>
            <a:r>
              <a:rPr lang="en-US" sz="1400" dirty="0" smtClean="0"/>
              <a:t>Make a collage of farm land with seeds</a:t>
            </a:r>
          </a:p>
          <a:p>
            <a:pPr marL="285750" indent="-285750">
              <a:buFont typeface="Arial" panose="020B0604020202020204" pitchFamily="34" charset="0"/>
              <a:buChar char="•"/>
            </a:pPr>
            <a:r>
              <a:rPr lang="en-US" sz="1400" dirty="0" smtClean="0"/>
              <a:t>Dramatize</a:t>
            </a:r>
          </a:p>
          <a:p>
            <a:pPr marL="285750" indent="-285750">
              <a:buFont typeface="Arial" panose="020B0604020202020204" pitchFamily="34" charset="0"/>
              <a:buChar char="•"/>
            </a:pPr>
            <a:r>
              <a:rPr lang="en-US" sz="1400" dirty="0" smtClean="0"/>
              <a:t>Paint our equipment</a:t>
            </a:r>
            <a:endParaRPr lang="en-US" sz="1400" dirty="0"/>
          </a:p>
        </p:txBody>
      </p:sp>
      <p:cxnSp>
        <p:nvCxnSpPr>
          <p:cNvPr id="35" name="Straight Connector 34"/>
          <p:cNvCxnSpPr/>
          <p:nvPr/>
        </p:nvCxnSpPr>
        <p:spPr>
          <a:xfrm>
            <a:off x="9234138" y="3530572"/>
            <a:ext cx="1086833" cy="1161858"/>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10702344" y="1262671"/>
            <a:ext cx="41856" cy="174886"/>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p:cNvCxnSpPr>
            <a:stCxn id="9" idx="1"/>
          </p:cNvCxnSpPr>
          <p:nvPr/>
        </p:nvCxnSpPr>
        <p:spPr>
          <a:xfrm flipH="1" flipV="1">
            <a:off x="1484826" y="2539943"/>
            <a:ext cx="555088" cy="352623"/>
          </a:xfrm>
          <a:prstGeom prst="line">
            <a:avLst/>
          </a:prstGeom>
        </p:spPr>
        <p:style>
          <a:lnRef idx="1">
            <a:schemeClr val="dk1"/>
          </a:lnRef>
          <a:fillRef idx="0">
            <a:schemeClr val="dk1"/>
          </a:fillRef>
          <a:effectRef idx="0">
            <a:schemeClr val="dk1"/>
          </a:effectRef>
          <a:fontRef idx="minor">
            <a:schemeClr val="tx1"/>
          </a:fontRef>
        </p:style>
      </p:cxnSp>
      <p:sp>
        <p:nvSpPr>
          <p:cNvPr id="26" name="Rectangle 25"/>
          <p:cNvSpPr/>
          <p:nvPr/>
        </p:nvSpPr>
        <p:spPr>
          <a:xfrm>
            <a:off x="5420111" y="674677"/>
            <a:ext cx="1035631" cy="13854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Health:</a:t>
            </a:r>
          </a:p>
          <a:p>
            <a:pPr algn="ctr"/>
            <a:r>
              <a:rPr lang="en-US" dirty="0" smtClean="0"/>
              <a:t>USCK.2</a:t>
            </a:r>
          </a:p>
          <a:p>
            <a:pPr algn="ctr"/>
            <a:r>
              <a:rPr lang="en-US" dirty="0" smtClean="0"/>
              <a:t>APK.1 </a:t>
            </a:r>
            <a:endParaRPr lang="en-US" dirty="0"/>
          </a:p>
        </p:txBody>
      </p:sp>
      <p:cxnSp>
        <p:nvCxnSpPr>
          <p:cNvPr id="39" name="Straight Connector 38"/>
          <p:cNvCxnSpPr/>
          <p:nvPr/>
        </p:nvCxnSpPr>
        <p:spPr>
          <a:xfrm flipH="1">
            <a:off x="5421949" y="2062280"/>
            <a:ext cx="225556" cy="282196"/>
          </a:xfrm>
          <a:prstGeom prst="line">
            <a:avLst/>
          </a:prstGeom>
        </p:spPr>
        <p:style>
          <a:lnRef idx="1">
            <a:schemeClr val="dk1"/>
          </a:lnRef>
          <a:fillRef idx="0">
            <a:schemeClr val="dk1"/>
          </a:fillRef>
          <a:effectRef idx="0">
            <a:schemeClr val="dk1"/>
          </a:effectRef>
          <a:fontRef idx="minor">
            <a:schemeClr val="tx1"/>
          </a:fontRef>
        </p:style>
      </p:cxnSp>
      <p:sp>
        <p:nvSpPr>
          <p:cNvPr id="42" name="Rectangle 41"/>
          <p:cNvSpPr/>
          <p:nvPr/>
        </p:nvSpPr>
        <p:spPr>
          <a:xfrm>
            <a:off x="6806347" y="82769"/>
            <a:ext cx="1782334" cy="16396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 typeface="Arial" panose="020B0604020202020204" pitchFamily="34" charset="0"/>
              <a:buChar char="•"/>
            </a:pPr>
            <a:r>
              <a:rPr lang="en-US" sz="1400" dirty="0" smtClean="0"/>
              <a:t>Explain safety procedures with tools</a:t>
            </a:r>
          </a:p>
          <a:p>
            <a:pPr marL="285750" indent="-285750" algn="ctr">
              <a:buFont typeface="Arial" panose="020B0604020202020204" pitchFamily="34" charset="0"/>
              <a:buChar char="•"/>
            </a:pPr>
            <a:r>
              <a:rPr lang="en-US" sz="1400" dirty="0" smtClean="0"/>
              <a:t>Making healthy choices</a:t>
            </a:r>
            <a:endParaRPr lang="en-US" sz="1400" dirty="0"/>
          </a:p>
        </p:txBody>
      </p:sp>
      <p:cxnSp>
        <p:nvCxnSpPr>
          <p:cNvPr id="44" name="Straight Connector 43"/>
          <p:cNvCxnSpPr/>
          <p:nvPr/>
        </p:nvCxnSpPr>
        <p:spPr>
          <a:xfrm flipV="1">
            <a:off x="6458586" y="1410893"/>
            <a:ext cx="371129" cy="2794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16986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010" y="1102659"/>
            <a:ext cx="2692773" cy="56208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4783" y="1102659"/>
            <a:ext cx="2836489" cy="5620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272" y="1102659"/>
            <a:ext cx="2870527" cy="5620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1799" y="1102659"/>
            <a:ext cx="3169304" cy="56208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402010" y="158720"/>
            <a:ext cx="5336524" cy="830997"/>
          </a:xfrm>
          <a:prstGeom prst="rect">
            <a:avLst/>
          </a:prstGeom>
          <a:noFill/>
        </p:spPr>
        <p:txBody>
          <a:bodyPr wrap="square" rtlCol="0">
            <a:spAutoFit/>
          </a:bodyPr>
          <a:lstStyle/>
          <a:p>
            <a:r>
              <a:rPr lang="en-US" sz="4800" dirty="0" smtClean="0">
                <a:solidFill>
                  <a:schemeClr val="accent2"/>
                </a:solidFill>
              </a:rPr>
              <a:t>Our Final Display!</a:t>
            </a:r>
            <a:endParaRPr lang="en-US" sz="4800" dirty="0">
              <a:solidFill>
                <a:schemeClr val="accent2"/>
              </a:solidFill>
            </a:endParaRPr>
          </a:p>
        </p:txBody>
      </p:sp>
    </p:spTree>
    <p:extLst>
      <p:ext uri="{BB962C8B-B14F-4D97-AF65-F5344CB8AC3E}">
        <p14:creationId xmlns:p14="http://schemas.microsoft.com/office/powerpoint/2010/main" val="1814885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Making Invitations </a:t>
            </a:r>
            <a:endParaRPr lang="en-US" dirty="0"/>
          </a:p>
        </p:txBody>
      </p:sp>
      <p:sp>
        <p:nvSpPr>
          <p:cNvPr id="3" name="Text Placeholder 2"/>
          <p:cNvSpPr>
            <a:spLocks noGrp="1"/>
          </p:cNvSpPr>
          <p:nvPr>
            <p:ph type="body" idx="1"/>
          </p:nvPr>
        </p:nvSpPr>
        <p:spPr>
          <a:xfrm>
            <a:off x="677335" y="4527447"/>
            <a:ext cx="5880362" cy="2115399"/>
          </a:xfrm>
        </p:spPr>
        <p:txBody>
          <a:bodyPr>
            <a:normAutofit/>
          </a:bodyPr>
          <a:lstStyle/>
          <a:p>
            <a:r>
              <a:rPr lang="en-US" dirty="0" smtClean="0"/>
              <a:t>We decided we wanted special people in our lives to come and see all of the hard work we had done and to watch us take a ride in our creation. Invitations were also send out to Mortenson Farms and Edwards Farm Co.</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494" y="349624"/>
            <a:ext cx="5715000" cy="3214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8752" y="174812"/>
            <a:ext cx="5441405" cy="3389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697" y="3771051"/>
            <a:ext cx="5432612" cy="2871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9594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815788"/>
          </a:xfrm>
        </p:spPr>
        <p:txBody>
          <a:bodyPr/>
          <a:lstStyle/>
          <a:p>
            <a:r>
              <a:rPr lang="en-US" dirty="0" smtClean="0"/>
              <a:t>Welcome Friends!</a:t>
            </a:r>
            <a:endParaRPr lang="en-US" dirty="0"/>
          </a:p>
        </p:txBody>
      </p:sp>
      <p:sp>
        <p:nvSpPr>
          <p:cNvPr id="3" name="Text Placeholder 2"/>
          <p:cNvSpPr>
            <a:spLocks noGrp="1"/>
          </p:cNvSpPr>
          <p:nvPr>
            <p:ph type="body" idx="1"/>
          </p:nvPr>
        </p:nvSpPr>
        <p:spPr>
          <a:xfrm>
            <a:off x="677335" y="5069540"/>
            <a:ext cx="8596668" cy="1519519"/>
          </a:xfrm>
        </p:spPr>
        <p:txBody>
          <a:bodyPr/>
          <a:lstStyle/>
          <a:p>
            <a:r>
              <a:rPr lang="en-US" dirty="0" smtClean="0"/>
              <a:t>Parents, special guests and fellow school mates joined us to show off all of our hard work! It was a great way to end a great project!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35" y="1425388"/>
            <a:ext cx="2254064" cy="400722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0817" y="1317812"/>
            <a:ext cx="2318816" cy="4114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051" y="195695"/>
            <a:ext cx="4776355" cy="268438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0725" y="2970819"/>
            <a:ext cx="4380294" cy="2461793"/>
          </a:xfrm>
          <a:prstGeom prst="rect">
            <a:avLst/>
          </a:prstGeom>
        </p:spPr>
      </p:pic>
    </p:spTree>
    <p:extLst>
      <p:ext uri="{BB962C8B-B14F-4D97-AF65-F5344CB8AC3E}">
        <p14:creationId xmlns:p14="http://schemas.microsoft.com/office/powerpoint/2010/main" val="2384455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Reflection</a:t>
            </a:r>
            <a:endParaRPr lang="en-US" dirty="0"/>
          </a:p>
        </p:txBody>
      </p:sp>
      <p:sp>
        <p:nvSpPr>
          <p:cNvPr id="3" name="Content Placeholder 2"/>
          <p:cNvSpPr>
            <a:spLocks noGrp="1"/>
          </p:cNvSpPr>
          <p:nvPr>
            <p:ph idx="1"/>
          </p:nvPr>
        </p:nvSpPr>
        <p:spPr>
          <a:xfrm>
            <a:off x="677334" y="1304365"/>
            <a:ext cx="8596668" cy="4736997"/>
          </a:xfrm>
        </p:spPr>
        <p:txBody>
          <a:bodyPr/>
          <a:lstStyle/>
          <a:p>
            <a:r>
              <a:rPr lang="en-US" dirty="0" smtClean="0"/>
              <a:t>This was a totally new way to teach for me and the biggest thing I noticed was how much fun it was! Not only were the kids engaged and having fun, but so was I. This topic was a good choice for a few reason, time of year, resources and of course interest. I was amazed at where we started and what we ended up with. </a:t>
            </a:r>
          </a:p>
          <a:p>
            <a:r>
              <a:rPr lang="en-US" dirty="0" smtClean="0"/>
              <a:t>Because of the numbers in my Kindergarten room I had to incorporate the grade ones as well, which was a good fit because the 2 kg’s tried to model the writing that the grade ones were doing. Most of the writing that was done was done by the grade ones, but it helped immerse the kg’s in even more reading and writing. </a:t>
            </a:r>
          </a:p>
          <a:p>
            <a:r>
              <a:rPr lang="en-US" dirty="0" smtClean="0"/>
              <a:t>I  am already planning my next project that will incorporate Kindergarten graduation. I am also planning a Social Studies project to do with the one and two’s. </a:t>
            </a:r>
            <a:endParaRPr lang="en-US" dirty="0"/>
          </a:p>
        </p:txBody>
      </p:sp>
    </p:spTree>
    <p:extLst>
      <p:ext uri="{BB962C8B-B14F-4D97-AF65-F5344CB8AC3E}">
        <p14:creationId xmlns:p14="http://schemas.microsoft.com/office/powerpoint/2010/main" val="2165968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832834"/>
          </a:xfrm>
        </p:spPr>
        <p:txBody>
          <a:bodyPr/>
          <a:lstStyle/>
          <a:p>
            <a:r>
              <a:rPr lang="en-US" dirty="0" smtClean="0"/>
              <a:t>Reference Page:</a:t>
            </a:r>
            <a:endParaRPr lang="en-US" dirty="0"/>
          </a:p>
        </p:txBody>
      </p:sp>
      <p:sp>
        <p:nvSpPr>
          <p:cNvPr id="3" name="Text Placeholder 2"/>
          <p:cNvSpPr>
            <a:spLocks noGrp="1"/>
          </p:cNvSpPr>
          <p:nvPr>
            <p:ph type="body" idx="1"/>
          </p:nvPr>
        </p:nvSpPr>
        <p:spPr>
          <a:xfrm>
            <a:off x="677335" y="1482501"/>
            <a:ext cx="4603003" cy="4312991"/>
          </a:xfrm>
        </p:spPr>
        <p:txBody>
          <a:bodyPr/>
          <a:lstStyle/>
          <a:p>
            <a:pPr marL="285750" indent="-285750">
              <a:buFont typeface="Arial" panose="020B0604020202020204" pitchFamily="34" charset="0"/>
              <a:buChar char="•"/>
            </a:pPr>
            <a:r>
              <a:rPr lang="en-US" dirty="0" smtClean="0">
                <a:solidFill>
                  <a:schemeClr val="tx1"/>
                </a:solidFill>
              </a:rPr>
              <a:t>Books in Invitation:</a:t>
            </a:r>
          </a:p>
          <a:p>
            <a:pPr marL="742950" lvl="1" indent="-285750">
              <a:buFont typeface="Arial" panose="020B0604020202020204" pitchFamily="34" charset="0"/>
              <a:buChar char="•"/>
            </a:pPr>
            <a:r>
              <a:rPr lang="en-US" dirty="0" smtClean="0">
                <a:solidFill>
                  <a:schemeClr val="tx1"/>
                </a:solidFill>
              </a:rPr>
              <a:t>The Tiny Seed by Eric Carle</a:t>
            </a:r>
          </a:p>
          <a:p>
            <a:pPr marL="742950" lvl="1" indent="-285750">
              <a:buFont typeface="Arial" panose="020B0604020202020204" pitchFamily="34" charset="0"/>
              <a:buChar char="•"/>
            </a:pPr>
            <a:r>
              <a:rPr lang="en-US" dirty="0" smtClean="0">
                <a:solidFill>
                  <a:schemeClr val="tx1"/>
                </a:solidFill>
              </a:rPr>
              <a:t>The Magic School Bus Plants Seeds</a:t>
            </a:r>
          </a:p>
          <a:p>
            <a:pPr marL="742950" lvl="1" indent="-285750">
              <a:buFont typeface="Arial" panose="020B0604020202020204" pitchFamily="34" charset="0"/>
              <a:buChar char="•"/>
            </a:pPr>
            <a:r>
              <a:rPr lang="en-US" dirty="0" smtClean="0">
                <a:solidFill>
                  <a:schemeClr val="tx1"/>
                </a:solidFill>
              </a:rPr>
              <a:t>Plants with Seeds by Dorothy Wood</a:t>
            </a:r>
          </a:p>
          <a:p>
            <a:pPr marL="742950" lvl="1" indent="-285750">
              <a:buFont typeface="Arial" panose="020B0604020202020204" pitchFamily="34" charset="0"/>
              <a:buChar char="•"/>
            </a:pPr>
            <a:r>
              <a:rPr lang="en-US" dirty="0" smtClean="0">
                <a:solidFill>
                  <a:schemeClr val="tx1"/>
                </a:solidFill>
              </a:rPr>
              <a:t>What is a Plant? By Bobbie </a:t>
            </a:r>
            <a:r>
              <a:rPr lang="en-US" dirty="0" err="1" smtClean="0">
                <a:solidFill>
                  <a:schemeClr val="tx1"/>
                </a:solidFill>
              </a:rPr>
              <a:t>Kalman</a:t>
            </a:r>
            <a:endParaRPr lang="en-US" dirty="0" smtClean="0">
              <a:solidFill>
                <a:schemeClr val="tx1"/>
              </a:solidFill>
            </a:endParaRPr>
          </a:p>
          <a:p>
            <a:pPr marL="742950" lvl="1" indent="-285750">
              <a:buFont typeface="Arial" panose="020B0604020202020204" pitchFamily="34" charset="0"/>
              <a:buChar char="•"/>
            </a:pPr>
            <a:r>
              <a:rPr lang="en-US" dirty="0" err="1" smtClean="0">
                <a:solidFill>
                  <a:schemeClr val="tx1"/>
                </a:solidFill>
              </a:rPr>
              <a:t>Plantzilla</a:t>
            </a:r>
            <a:r>
              <a:rPr lang="en-US" dirty="0" smtClean="0">
                <a:solidFill>
                  <a:schemeClr val="tx1"/>
                </a:solidFill>
              </a:rPr>
              <a:t> by </a:t>
            </a:r>
            <a:r>
              <a:rPr lang="en-US" dirty="0" err="1" smtClean="0">
                <a:solidFill>
                  <a:schemeClr val="tx1"/>
                </a:solidFill>
              </a:rPr>
              <a:t>Jerdine</a:t>
            </a:r>
            <a:r>
              <a:rPr lang="en-US" dirty="0" smtClean="0">
                <a:solidFill>
                  <a:schemeClr val="tx1"/>
                </a:solidFill>
              </a:rPr>
              <a:t> Nolen</a:t>
            </a:r>
          </a:p>
          <a:p>
            <a:pPr marL="742950" lvl="1" indent="-285750">
              <a:buFont typeface="Arial" panose="020B0604020202020204" pitchFamily="34" charset="0"/>
              <a:buChar char="•"/>
            </a:pPr>
            <a:r>
              <a:rPr lang="en-US" dirty="0" smtClean="0">
                <a:solidFill>
                  <a:schemeClr val="tx1"/>
                </a:solidFill>
              </a:rPr>
              <a:t>Copies of farming newspapers, </a:t>
            </a:r>
          </a:p>
          <a:p>
            <a:pPr lvl="1"/>
            <a:r>
              <a:rPr lang="en-US" dirty="0" smtClean="0">
                <a:solidFill>
                  <a:schemeClr val="tx1"/>
                </a:solidFill>
              </a:rPr>
              <a:t>	auction flyers, bull sales, crop 	info.</a:t>
            </a:r>
          </a:p>
          <a:p>
            <a:pPr marL="742950" lvl="1" indent="-285750">
              <a:buFont typeface="Arial" panose="020B0604020202020204" pitchFamily="34" charset="0"/>
              <a:buChar char="•"/>
            </a:pPr>
            <a:endParaRPr lang="en-US" dirty="0" smtClean="0">
              <a:solidFill>
                <a:schemeClr val="tx1"/>
              </a:solidFill>
            </a:endParaRPr>
          </a:p>
          <a:p>
            <a:pPr marL="742950" lvl="1" indent="-285750">
              <a:buFont typeface="Arial" panose="020B0604020202020204" pitchFamily="34" charset="0"/>
              <a:buChar char="•"/>
            </a:pPr>
            <a:endParaRPr lang="en-US" dirty="0">
              <a:solidFill>
                <a:schemeClr val="tx1"/>
              </a:solidFill>
            </a:endParaRPr>
          </a:p>
        </p:txBody>
      </p:sp>
      <p:sp>
        <p:nvSpPr>
          <p:cNvPr id="4" name="TextBox 3"/>
          <p:cNvSpPr txBox="1"/>
          <p:nvPr/>
        </p:nvSpPr>
        <p:spPr>
          <a:xfrm>
            <a:off x="6001555" y="1957588"/>
            <a:ext cx="4703339" cy="646331"/>
          </a:xfrm>
          <a:prstGeom prst="rect">
            <a:avLst/>
          </a:prstGeom>
          <a:noFill/>
        </p:spPr>
        <p:txBody>
          <a:bodyPr wrap="none" rtlCol="0">
            <a:spAutoFit/>
          </a:bodyPr>
          <a:lstStyle/>
          <a:p>
            <a:pPr marL="285750" indent="-285750">
              <a:buClr>
                <a:schemeClr val="accent2"/>
              </a:buClr>
              <a:buFont typeface="Arial" panose="020B0604020202020204" pitchFamily="34" charset="0"/>
              <a:buChar char="•"/>
            </a:pPr>
            <a:r>
              <a:rPr lang="en-US" dirty="0" smtClean="0"/>
              <a:t>Videos:</a:t>
            </a:r>
          </a:p>
          <a:p>
            <a:pPr marL="742950" lvl="1" indent="-285750">
              <a:buClr>
                <a:schemeClr val="accent2"/>
              </a:buClr>
              <a:buFont typeface="Arial" panose="020B0604020202020204" pitchFamily="34" charset="0"/>
              <a:buChar char="•"/>
            </a:pPr>
            <a:r>
              <a:rPr lang="en-US" dirty="0" smtClean="0"/>
              <a:t> </a:t>
            </a:r>
            <a:r>
              <a:rPr lang="en-US" dirty="0" err="1" smtClean="0"/>
              <a:t>Mung</a:t>
            </a:r>
            <a:r>
              <a:rPr lang="en-US" dirty="0" smtClean="0"/>
              <a:t> bean germination on You tube</a:t>
            </a:r>
            <a:endParaRPr lang="en-US" dirty="0"/>
          </a:p>
        </p:txBody>
      </p:sp>
      <p:sp>
        <p:nvSpPr>
          <p:cNvPr id="5" name="TextBox 4"/>
          <p:cNvSpPr txBox="1"/>
          <p:nvPr/>
        </p:nvSpPr>
        <p:spPr>
          <a:xfrm>
            <a:off x="6001555" y="3119073"/>
            <a:ext cx="4958409" cy="1200329"/>
          </a:xfrm>
          <a:prstGeom prst="rect">
            <a:avLst/>
          </a:prstGeom>
          <a:noFill/>
        </p:spPr>
        <p:txBody>
          <a:bodyPr wrap="none" rtlCol="0">
            <a:spAutoFit/>
          </a:bodyPr>
          <a:lstStyle/>
          <a:p>
            <a:r>
              <a:rPr lang="en-US" dirty="0" smtClean="0"/>
              <a:t>Special Guests/Field Trips:</a:t>
            </a:r>
          </a:p>
          <a:p>
            <a:pPr marL="742950" lvl="1" indent="-285750">
              <a:buClr>
                <a:schemeClr val="accent2"/>
              </a:buClr>
              <a:buFont typeface="Arial" panose="020B0604020202020204" pitchFamily="34" charset="0"/>
              <a:buChar char="•"/>
            </a:pPr>
            <a:r>
              <a:rPr lang="en-US" dirty="0" smtClean="0"/>
              <a:t>Edwards Farm Company (Beeler Seeds)</a:t>
            </a:r>
          </a:p>
          <a:p>
            <a:pPr marL="742950" lvl="1" indent="-285750">
              <a:buClr>
                <a:schemeClr val="accent2"/>
              </a:buClr>
              <a:buFont typeface="Arial" panose="020B0604020202020204" pitchFamily="34" charset="0"/>
              <a:buChar char="•"/>
            </a:pPr>
            <a:r>
              <a:rPr lang="en-US" dirty="0" smtClean="0"/>
              <a:t>Mortenson Farms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66807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1: Beginning the Project</a:t>
            </a:r>
            <a:endParaRPr lang="en-US" dirty="0"/>
          </a:p>
        </p:txBody>
      </p:sp>
      <p:sp>
        <p:nvSpPr>
          <p:cNvPr id="3" name="Content Placeholder 2"/>
          <p:cNvSpPr>
            <a:spLocks noGrp="1"/>
          </p:cNvSpPr>
          <p:nvPr>
            <p:ph idx="1"/>
          </p:nvPr>
        </p:nvSpPr>
        <p:spPr>
          <a:xfrm>
            <a:off x="367028" y="1552203"/>
            <a:ext cx="8596668" cy="1809183"/>
          </a:xfrm>
        </p:spPr>
        <p:txBody>
          <a:bodyPr/>
          <a:lstStyle/>
          <a:p>
            <a:r>
              <a:rPr lang="en-US" dirty="0" smtClean="0"/>
              <a:t>The Invitation: </a:t>
            </a:r>
            <a:r>
              <a:rPr lang="en-US" sz="1600" i="1" dirty="0" smtClean="0"/>
              <a:t>(Includes: Pots, labeled seeds, books, gardening tools, watering can, dirt)</a:t>
            </a:r>
          </a:p>
          <a:p>
            <a:pPr lvl="1"/>
            <a:r>
              <a:rPr lang="en-US" dirty="0" smtClean="0"/>
              <a:t>I put out material that I thought the students would enjoy. We had a discussion on how to safely use the tools as well as the clean up process. Then I let them explore all of the items for about 30 minutes.</a:t>
            </a:r>
          </a:p>
          <a:p>
            <a:pPr lvl="1"/>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561" y="3361386"/>
            <a:ext cx="5937161" cy="3049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95275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404" y="121634"/>
            <a:ext cx="8596668" cy="1320800"/>
          </a:xfrm>
        </p:spPr>
        <p:txBody>
          <a:bodyPr/>
          <a:lstStyle/>
          <a:p>
            <a:pPr algn="ctr"/>
            <a:r>
              <a:rPr lang="en-US" dirty="0" smtClean="0"/>
              <a:t>Exploring the Invitation!</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327" y="914400"/>
            <a:ext cx="4121240" cy="2318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4644" y="1324436"/>
            <a:ext cx="2434107" cy="4327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828" y="859308"/>
            <a:ext cx="2465432" cy="438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578" y="3441638"/>
            <a:ext cx="1570709" cy="2792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2396824" y="3883697"/>
            <a:ext cx="2435282"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The students loved</a:t>
            </a:r>
          </a:p>
          <a:p>
            <a:r>
              <a:rPr lang="en-US" dirty="0"/>
              <a:t> </a:t>
            </a:r>
            <a:r>
              <a:rPr lang="en-US" dirty="0" smtClean="0"/>
              <a:t>    feeling the seeds </a:t>
            </a:r>
          </a:p>
          <a:p>
            <a:r>
              <a:rPr lang="en-US" dirty="0"/>
              <a:t> </a:t>
            </a:r>
            <a:r>
              <a:rPr lang="en-US" dirty="0" smtClean="0"/>
              <a:t>    as well as getting </a:t>
            </a:r>
          </a:p>
          <a:p>
            <a:r>
              <a:rPr lang="en-US" dirty="0" smtClean="0"/>
              <a:t>     their hands into </a:t>
            </a:r>
          </a:p>
          <a:p>
            <a:r>
              <a:rPr lang="en-US" dirty="0" smtClean="0"/>
              <a:t>     the dirt!</a:t>
            </a:r>
            <a:endParaRPr lang="en-US" dirty="0"/>
          </a:p>
        </p:txBody>
      </p:sp>
    </p:spTree>
    <p:extLst>
      <p:ext uri="{BB962C8B-B14F-4D97-AF65-F5344CB8AC3E}">
        <p14:creationId xmlns:p14="http://schemas.microsoft.com/office/powerpoint/2010/main" val="14246028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96" y="3812147"/>
            <a:ext cx="8596668" cy="1037273"/>
          </a:xfrm>
        </p:spPr>
        <p:txBody>
          <a:bodyPr>
            <a:normAutofit/>
          </a:bodyPr>
          <a:lstStyle/>
          <a:p>
            <a:r>
              <a:rPr lang="en-US" sz="3600" dirty="0" smtClean="0"/>
              <a:t>Student Web</a:t>
            </a:r>
            <a:endParaRPr lang="en-US" sz="3600" dirty="0"/>
          </a:p>
        </p:txBody>
      </p:sp>
      <p:sp>
        <p:nvSpPr>
          <p:cNvPr id="3" name="Text Placeholder 2"/>
          <p:cNvSpPr>
            <a:spLocks noGrp="1"/>
          </p:cNvSpPr>
          <p:nvPr>
            <p:ph type="body" idx="1"/>
          </p:nvPr>
        </p:nvSpPr>
        <p:spPr>
          <a:xfrm>
            <a:off x="394000" y="4849420"/>
            <a:ext cx="8596668" cy="860400"/>
          </a:xfrm>
        </p:spPr>
        <p:txBody>
          <a:bodyPr>
            <a:noAutofit/>
          </a:bodyPr>
          <a:lstStyle/>
          <a:p>
            <a:pPr marL="342900" indent="-342900">
              <a:buFont typeface="Arial" panose="020B0604020202020204" pitchFamily="34" charset="0"/>
              <a:buChar char="•"/>
            </a:pPr>
            <a:r>
              <a:rPr lang="en-US" sz="2400" dirty="0" smtClean="0"/>
              <a:t>Students were asked what they KNEW about the topic for the web and then asked what they WANTED to know about the topic. This new list prompted additional material being added to the invitation.</a:t>
            </a: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316" y="325080"/>
            <a:ext cx="6671256" cy="37525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50662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63" y="944812"/>
            <a:ext cx="3854528" cy="1278466"/>
          </a:xfrm>
        </p:spPr>
        <p:txBody>
          <a:bodyPr>
            <a:noAutofit/>
          </a:bodyPr>
          <a:lstStyle/>
          <a:p>
            <a:r>
              <a:rPr lang="en-US" sz="4000" dirty="0" smtClean="0"/>
              <a:t>The New and Improved Invitation!</a:t>
            </a:r>
            <a:endParaRPr lang="en-US" sz="40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82622" y="850006"/>
            <a:ext cx="6172200" cy="5044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p:cNvSpPr>
            <a:spLocks noGrp="1"/>
          </p:cNvSpPr>
          <p:nvPr>
            <p:ph type="body" sz="half" idx="2"/>
          </p:nvPr>
        </p:nvSpPr>
        <p:spPr>
          <a:xfrm>
            <a:off x="619379" y="2223278"/>
            <a:ext cx="3854528" cy="2584449"/>
          </a:xfrm>
        </p:spPr>
        <p:txBody>
          <a:bodyPr>
            <a:noAutofit/>
          </a:bodyPr>
          <a:lstStyle/>
          <a:p>
            <a:pPr marL="285750" indent="-285750">
              <a:buFont typeface="Arial" panose="020B0604020202020204" pitchFamily="34" charset="0"/>
              <a:buChar char="•"/>
            </a:pPr>
            <a:r>
              <a:rPr lang="en-US" sz="2000" dirty="0" smtClean="0"/>
              <a:t>After the students created the web it was obvious that they were interested in the farming/planting aspect of the invitation. This prompted me to get some additional literature on farms and farming including machinery as well as some actual toy farming implements to pretend play with. The toys were a big hit. </a:t>
            </a:r>
            <a:endParaRPr lang="en-US" sz="2000" dirty="0"/>
          </a:p>
        </p:txBody>
      </p:sp>
    </p:spTree>
    <p:extLst>
      <p:ext uri="{BB962C8B-B14F-4D97-AF65-F5344CB8AC3E}">
        <p14:creationId xmlns:p14="http://schemas.microsoft.com/office/powerpoint/2010/main" val="1017183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More Explore!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39640" y="1270000"/>
            <a:ext cx="2447627" cy="2584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563" y="3959429"/>
            <a:ext cx="7311703" cy="2691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869" y="502275"/>
            <a:ext cx="3012970" cy="3245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5505" y="450098"/>
            <a:ext cx="3124200" cy="3349829"/>
          </a:xfrm>
          <a:prstGeom prst="rect">
            <a:avLst/>
          </a:prstGeom>
        </p:spPr>
      </p:pic>
    </p:spTree>
    <p:extLst>
      <p:ext uri="{BB962C8B-B14F-4D97-AF65-F5344CB8AC3E}">
        <p14:creationId xmlns:p14="http://schemas.microsoft.com/office/powerpoint/2010/main" val="2123612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9699"/>
            <a:ext cx="10515600" cy="1455020"/>
          </a:xfrm>
        </p:spPr>
        <p:txBody>
          <a:bodyPr>
            <a:normAutofit/>
          </a:bodyPr>
          <a:lstStyle/>
          <a:p>
            <a:r>
              <a:rPr lang="en-US" sz="5000" dirty="0" smtClean="0"/>
              <a:t>First Activity: Creating our garden!</a:t>
            </a:r>
            <a:endParaRPr lang="en-US" sz="5000" dirty="0"/>
          </a:p>
        </p:txBody>
      </p:sp>
      <p:sp>
        <p:nvSpPr>
          <p:cNvPr id="3" name="Text Placeholder 2"/>
          <p:cNvSpPr>
            <a:spLocks noGrp="1"/>
          </p:cNvSpPr>
          <p:nvPr>
            <p:ph type="body" idx="1"/>
          </p:nvPr>
        </p:nvSpPr>
        <p:spPr>
          <a:xfrm>
            <a:off x="381090" y="4467128"/>
            <a:ext cx="10515600" cy="2279559"/>
          </a:xfrm>
        </p:spPr>
        <p:txBody>
          <a:bodyPr>
            <a:normAutofit lnSpcReduction="10000"/>
          </a:bodyPr>
          <a:lstStyle/>
          <a:p>
            <a:pPr marL="342900" indent="-342900">
              <a:buFont typeface="Arial" panose="020B0604020202020204" pitchFamily="34" charset="0"/>
              <a:buChar char="•"/>
            </a:pPr>
            <a:r>
              <a:rPr lang="en-US" dirty="0" smtClean="0"/>
              <a:t>The students decided that one thing they would like to do would be to plant their own garden and watch it grow. I bought some potting soil and 3 types of seeds and we got to work. We first put our garden on some rollers so that it could be easily moved. We then talked about what we saw on the potting soil bags, letters, words, etc. Everyone who wanted, got a turn to do each job. Playing in the soil, digging the rows, planting the seeds and finally watering the garden.</a:t>
            </a:r>
          </a:p>
          <a:p>
            <a:pPr marL="342900" indent="-342900">
              <a:buFont typeface="Arial" panose="020B0604020202020204" pitchFamily="34" charset="0"/>
              <a:buChar char="•"/>
            </a:pPr>
            <a:r>
              <a:rPr lang="en-US" dirty="0" smtClean="0"/>
              <a:t> NK.5, NK.2(b),INK.1(</a:t>
            </a:r>
            <a:r>
              <a:rPr lang="en-US" dirty="0" err="1" smtClean="0"/>
              <a:t>a,c</a:t>
            </a:r>
            <a:r>
              <a:rPr lang="en-US" dirty="0" smtClean="0"/>
              <a:t>), USCK.2(b), CRK.1(f),2(d),3(</a:t>
            </a:r>
            <a:r>
              <a:rPr lang="en-US" dirty="0" err="1" smtClean="0"/>
              <a:t>a,f</a:t>
            </a:r>
            <a:r>
              <a:rPr lang="en-US" dirty="0" smtClean="0"/>
              <a:t>), CCK.2(</a:t>
            </a:r>
            <a:r>
              <a:rPr lang="en-US" dirty="0" err="1" smtClean="0"/>
              <a:t>h,I,j</a:t>
            </a:r>
            <a:r>
              <a:rPr lang="en-US" dirty="0" smtClean="0"/>
              <a: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015" y="457201"/>
            <a:ext cx="1551031" cy="2757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1028" y="434302"/>
            <a:ext cx="1563912" cy="2780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6922" y="750850"/>
            <a:ext cx="3541691" cy="2170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3959" y="239690"/>
            <a:ext cx="1911641" cy="2803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5530340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35650</TotalTime>
  <Words>2224</Words>
  <Application>Microsoft Office PowerPoint</Application>
  <PresentationFormat>Custom</PresentationFormat>
  <Paragraphs>227</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Facet</vt:lpstr>
      <vt:lpstr>The Seeding Project</vt:lpstr>
      <vt:lpstr>Choosing the Topic: Seeding </vt:lpstr>
      <vt:lpstr>Phase 1: Beginning the Project</vt:lpstr>
      <vt:lpstr>Phase 1: Beginning the Project</vt:lpstr>
      <vt:lpstr>Exploring the Invitation!</vt:lpstr>
      <vt:lpstr>Student Web</vt:lpstr>
      <vt:lpstr>The New and Improved Invitation!</vt:lpstr>
      <vt:lpstr>More Explore!</vt:lpstr>
      <vt:lpstr>First Activity: Creating our garden!</vt:lpstr>
      <vt:lpstr>Our End Result! (So far!)</vt:lpstr>
      <vt:lpstr>Representing our Thinking!</vt:lpstr>
      <vt:lpstr>Representing our Thinking (cont’d)</vt:lpstr>
      <vt:lpstr>Activity #2: Graphing our predictions</vt:lpstr>
      <vt:lpstr>Activity #3: Reading </vt:lpstr>
      <vt:lpstr>Checking up!</vt:lpstr>
      <vt:lpstr>Activity #4: Video time!</vt:lpstr>
      <vt:lpstr>Activity #5: Book Making</vt:lpstr>
      <vt:lpstr>A little outdoor play!</vt:lpstr>
      <vt:lpstr>Activity #6: Farmer in the Dell</vt:lpstr>
      <vt:lpstr>Something Amazing!</vt:lpstr>
      <vt:lpstr>Guest Speakers: Edwards Farm Company</vt:lpstr>
      <vt:lpstr>Field Trip: Mortenson Farms</vt:lpstr>
      <vt:lpstr>PowerPoint Presentation</vt:lpstr>
      <vt:lpstr>Thank You!</vt:lpstr>
      <vt:lpstr>Building Time: Where our plan started!</vt:lpstr>
      <vt:lpstr>Building our Operation! Day 1</vt:lpstr>
      <vt:lpstr>End of Day 1: Pieces built, now the detail! </vt:lpstr>
      <vt:lpstr>PowerPoint Presentation</vt:lpstr>
      <vt:lpstr>Putting content on our Information Boards</vt:lpstr>
      <vt:lpstr>PowerPoint Presentation</vt:lpstr>
      <vt:lpstr> Making Invitations </vt:lpstr>
      <vt:lpstr>Welcome Friends!</vt:lpstr>
      <vt:lpstr>Teacher Reflection</vt:lpstr>
      <vt:lpstr>Reference Page:</vt:lpstr>
    </vt:vector>
  </TitlesOfParts>
  <Company>Horizon School Division #205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Seeding Project</dc:title>
  <dc:creator>Kalie Hendry</dc:creator>
  <cp:lastModifiedBy>Pam Driedger</cp:lastModifiedBy>
  <cp:revision>99</cp:revision>
  <dcterms:created xsi:type="dcterms:W3CDTF">2015-04-15T14:12:23Z</dcterms:created>
  <dcterms:modified xsi:type="dcterms:W3CDTF">2015-06-05T20:30:08Z</dcterms:modified>
</cp:coreProperties>
</file>